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9" r:id="rId3"/>
    <p:sldId id="280" r:id="rId4"/>
    <p:sldId id="281" r:id="rId5"/>
    <p:sldId id="282" r:id="rId6"/>
    <p:sldId id="285" r:id="rId7"/>
    <p:sldId id="289" r:id="rId8"/>
    <p:sldId id="292" r:id="rId9"/>
    <p:sldId id="293" r:id="rId10"/>
    <p:sldId id="299" r:id="rId11"/>
    <p:sldId id="303" r:id="rId12"/>
    <p:sldId id="306" r:id="rId13"/>
    <p:sldId id="307" r:id="rId14"/>
    <p:sldId id="266" r:id="rId15"/>
    <p:sldId id="268" r:id="rId16"/>
    <p:sldId id="269" r:id="rId17"/>
    <p:sldId id="26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05" r:id="rId28"/>
    <p:sldId id="270" r:id="rId29"/>
    <p:sldId id="272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2" d="100"/>
          <a:sy n="82" d="100"/>
        </p:scale>
        <p:origin x="14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wmf"/><Relationship Id="rId4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16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</a:rPr>
              <a:t>Лекция</a:t>
            </a:r>
          </a:p>
          <a:p>
            <a:pPr algn="ctr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Осадительное титрование</a:t>
            </a:r>
          </a:p>
        </p:txBody>
      </p:sp>
      <p:sp>
        <p:nvSpPr>
          <p:cNvPr id="4506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988C-9B50-48D2-9F0E-D8EBFC05FC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540079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7A89412-25B0-4AB9-B382-AB5C57BB530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400" dirty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36525"/>
            <a:ext cx="8740080" cy="6460827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Фольгарда</a:t>
            </a:r>
          </a:p>
          <a:p>
            <a:pPr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обратного титрования. Определяют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Титранты –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AgSCN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Среда – азотнокислая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железоаммонийные квасцы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ru-RU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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(сильнокислая среда подавляет гидролиз соли железа(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 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</a:t>
            </a: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определение хлоридов:</a:t>
            </a:r>
            <a:endParaRPr lang="ru-RU" alt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NaCl + AgNO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AgCl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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NaNO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избыток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белый</a:t>
            </a:r>
          </a:p>
          <a:p>
            <a:pPr algn="ctr" eaLnBrk="1" hangingPunct="1">
              <a:lnSpc>
                <a:spcPct val="60000"/>
              </a:lnSpc>
              <a:buFontTx/>
              <a:buNone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SCN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AgSCN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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                                       белый</a:t>
            </a:r>
          </a:p>
          <a:p>
            <a:pPr algn="ctr"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3NH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SCN + NH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Fe(SO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Fe(SCN)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+ 2(NH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изб. капля                                      красное окрашивание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т.к. 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AgSCN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осадок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AgCl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удаляют: либо фильтрованием, либо добавлением хлороформа</a:t>
            </a:r>
          </a:p>
        </p:txBody>
      </p:sp>
    </p:spTree>
    <p:extLst>
      <p:ext uri="{BB962C8B-B14F-4D97-AF65-F5344CB8AC3E}">
        <p14:creationId xmlns:p14="http://schemas.microsoft.com/office/powerpoint/2010/main" val="3998740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AB05-A9E2-4666-AEB1-E7DB1A12CA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400" dirty="0"/>
          </a:p>
        </p:txBody>
      </p:sp>
      <p:sp>
        <p:nvSpPr>
          <p:cNvPr id="29699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фарм. анализе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аргентометрия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</a:t>
            </a: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количественного определения лекарственных препаратов: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NaCl, NaBr, NaI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KCl, KBr, KI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солей алкалоидов, слабых азотистых оснований и др.</a:t>
            </a:r>
          </a:p>
          <a:p>
            <a:pPr algn="just">
              <a:spcBef>
                <a:spcPts val="0"/>
              </a:spcBef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NaCl, KCl</a:t>
            </a:r>
            <a:endParaRPr lang="ru-RU" alt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Колич.опред-е: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проводят методом Мора </a:t>
            </a:r>
          </a:p>
          <a:p>
            <a:pPr algn="just">
              <a:spcBef>
                <a:spcPts val="0"/>
              </a:spcBef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(или к.т.т. потенциометрически)</a:t>
            </a:r>
          </a:p>
          <a:p>
            <a:pPr algn="just"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KI, NaI</a:t>
            </a:r>
            <a:endParaRPr lang="ru-RU" alt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Колич.опред-е: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м.Фаянса,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к.о. </a:t>
            </a:r>
          </a:p>
          <a:p>
            <a:pPr algn="just">
              <a:spcBef>
                <a:spcPts val="0"/>
              </a:spcBef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08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AB05-A9E2-4666-AEB1-E7DB1A12CA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400" dirty="0"/>
          </a:p>
        </p:txBody>
      </p:sp>
      <p:sp>
        <p:nvSpPr>
          <p:cNvPr id="29699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en-US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KBr, NaBr</a:t>
            </a:r>
            <a:endParaRPr lang="ru-RU" alt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Хлориды (примесь):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AgNO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изб),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 –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ЖАК, остаток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en-US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alt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титруют тиоцианатом аммония до красно-коричневого окрашивания,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к.о.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Колич.опред-е: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Мора или к.т.т. – потенциометрически.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к.о. Содержание ЛВ рассчитывают с поправкой на содержание хлоридов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3028950"/>
            <a:ext cx="63341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221088"/>
            <a:ext cx="48958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15279"/>
            <a:ext cx="26289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415279"/>
            <a:ext cx="29241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325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228600" y="116633"/>
            <a:ext cx="8763000" cy="6552456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Количественное определение </a:t>
            </a:r>
            <a:r>
              <a:rPr lang="en-US" alt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ru-RU" alt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 растворе йода</a:t>
            </a: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1BB90B3-BD1F-4ECB-9C49-68B405A7574B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 dirty="0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90" y="709162"/>
            <a:ext cx="6974160" cy="344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90" y="4153746"/>
            <a:ext cx="6974160" cy="2450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217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Количественное определение ЛВ, содержащих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 ковалентно связанный галоген (</a:t>
            </a:r>
            <a:r>
              <a:rPr lang="en-US" altLang="ru-RU" sz="2800" b="1" dirty="0">
                <a:solidFill>
                  <a:srgbClr val="C00000"/>
                </a:solidFill>
                <a:latin typeface="Times New Roman" pitchFamily="18" charset="0"/>
              </a:rPr>
              <a:t>Cl, Br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или </a:t>
            </a:r>
            <a:r>
              <a:rPr lang="en-US" altLang="ru-RU" sz="2800" b="1" dirty="0">
                <a:solidFill>
                  <a:srgbClr val="C00000"/>
                </a:solidFill>
                <a:latin typeface="Times New Roman" pitchFamily="18" charset="0"/>
              </a:rPr>
              <a:t>I) </a:t>
            </a:r>
            <a:r>
              <a:rPr lang="ru-RU" altLang="ru-RU" sz="2800" dirty="0">
                <a:latin typeface="Times New Roman" pitchFamily="18" charset="0"/>
              </a:rPr>
              <a:t>проводят после минерализации</a:t>
            </a:r>
            <a:endParaRPr lang="en-US" altLang="ru-RU" sz="2800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Йодоформ </a:t>
            </a:r>
            <a:r>
              <a:rPr lang="en-US" altLang="ru-RU" sz="2800" b="1" dirty="0">
                <a:solidFill>
                  <a:srgbClr val="0070C0"/>
                </a:solidFill>
                <a:latin typeface="Times New Roman" pitchFamily="18" charset="0"/>
              </a:rPr>
              <a:t>CHI</a:t>
            </a:r>
            <a:r>
              <a:rPr lang="en-US" altLang="ru-RU" sz="2800" b="1" baseline="-25000" dirty="0">
                <a:solidFill>
                  <a:srgbClr val="0070C0"/>
                </a:solidFill>
                <a:latin typeface="Times New Roman" pitchFamily="18" charset="0"/>
              </a:rPr>
              <a:t>3</a:t>
            </a:r>
          </a:p>
          <a:p>
            <a:pPr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ЛВ растворяют в спирте, + </a:t>
            </a:r>
            <a:r>
              <a:rPr lang="en-US" altLang="ru-RU" sz="2800" dirty="0">
                <a:latin typeface="Times New Roman" pitchFamily="18" charset="0"/>
              </a:rPr>
              <a:t>HNO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, нагревают </a:t>
            </a:r>
          </a:p>
          <a:p>
            <a:pPr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30 мин (минерализация), образуются иодид-ионы, далее + </a:t>
            </a:r>
            <a:r>
              <a:rPr lang="en-US" altLang="ru-RU" sz="2800" dirty="0">
                <a:latin typeface="Times New Roman" pitchFamily="18" charset="0"/>
              </a:rPr>
              <a:t>AgNO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</a:rPr>
              <a:t>(</a:t>
            </a:r>
            <a:r>
              <a:rPr lang="ru-RU" altLang="ru-RU" sz="2800" dirty="0">
                <a:latin typeface="Times New Roman" pitchFamily="18" charset="0"/>
              </a:rPr>
              <a:t>изб) и остаток </a:t>
            </a:r>
            <a:r>
              <a:rPr lang="en-US" altLang="ru-RU" sz="2800" dirty="0">
                <a:latin typeface="Times New Roman" pitchFamily="18" charset="0"/>
              </a:rPr>
              <a:t>AgNO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титруют 0,1 М </a:t>
            </a:r>
            <a:r>
              <a:rPr lang="en-US" altLang="ru-RU" sz="2800" dirty="0">
                <a:latin typeface="Times New Roman" pitchFamily="18" charset="0"/>
              </a:rPr>
              <a:t>NH</a:t>
            </a:r>
            <a:r>
              <a:rPr lang="en-US" altLang="ru-RU" sz="2800" baseline="-25000" dirty="0">
                <a:latin typeface="Times New Roman" pitchFamily="18" charset="0"/>
              </a:rPr>
              <a:t>4</a:t>
            </a:r>
            <a:r>
              <a:rPr lang="en-US" altLang="ru-RU" sz="2800" dirty="0">
                <a:latin typeface="Times New Roman" pitchFamily="18" charset="0"/>
              </a:rPr>
              <a:t>SCN</a:t>
            </a:r>
            <a:r>
              <a:rPr lang="ru-RU" altLang="ru-RU" sz="2800" dirty="0">
                <a:latin typeface="Times New Roman" pitchFamily="18" charset="0"/>
              </a:rPr>
              <a:t> (</a:t>
            </a:r>
            <a:r>
              <a:rPr lang="en-US" altLang="ru-RU" sz="2800" dirty="0">
                <a:latin typeface="Times New Roman" pitchFamily="18" charset="0"/>
              </a:rPr>
              <a:t>Ind – </a:t>
            </a:r>
            <a:r>
              <a:rPr lang="ru-RU" altLang="ru-RU" sz="2800" dirty="0">
                <a:latin typeface="Times New Roman" pitchFamily="18" charset="0"/>
              </a:rPr>
              <a:t>ЖАК)</a:t>
            </a:r>
          </a:p>
          <a:p>
            <a:pPr eaLnBrk="1" hangingPunct="1">
              <a:buFontTx/>
              <a:buNone/>
            </a:pPr>
            <a:r>
              <a:rPr lang="en-US" altLang="ru-RU" sz="2800" dirty="0">
                <a:latin typeface="Times New Roman" pitchFamily="18" charset="0"/>
              </a:rPr>
              <a:t>||</a:t>
            </a:r>
            <a:r>
              <a:rPr lang="ru-RU" altLang="ru-RU" sz="2800" dirty="0">
                <a:latin typeface="Times New Roman" pitchFamily="18" charset="0"/>
              </a:rPr>
              <a:t> к.о., </a:t>
            </a:r>
            <a:r>
              <a:rPr lang="en-US" altLang="ru-RU" sz="2800" dirty="0">
                <a:latin typeface="Times New Roman" pitchFamily="18" charset="0"/>
              </a:rPr>
              <a:t>f</a:t>
            </a:r>
            <a:r>
              <a:rPr lang="ru-RU" altLang="ru-RU" sz="2800" baseline="-25000" dirty="0">
                <a:latin typeface="Times New Roman" pitchFamily="18" charset="0"/>
              </a:rPr>
              <a:t>экв</a:t>
            </a:r>
            <a:r>
              <a:rPr lang="ru-RU" altLang="ru-RU" sz="2800" dirty="0">
                <a:latin typeface="Times New Roman" pitchFamily="18" charset="0"/>
              </a:rPr>
              <a:t>(</a:t>
            </a:r>
            <a:r>
              <a:rPr lang="en-US" altLang="ru-RU" sz="2800" dirty="0">
                <a:latin typeface="Times New Roman" pitchFamily="18" charset="0"/>
              </a:rPr>
              <a:t>CHI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)=1/3.</a:t>
            </a:r>
          </a:p>
          <a:p>
            <a:pPr eaLnBrk="1" hangingPunct="1">
              <a:buFontTx/>
              <a:buNone/>
            </a:pPr>
            <a:endParaRPr lang="en-US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4506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988C-9B50-48D2-9F0E-D8EBFC05FC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872659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Бромкамфора</a:t>
            </a: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К ЛВ + 30%</a:t>
            </a:r>
            <a:r>
              <a:rPr lang="en-US" altLang="ru-RU" sz="2800" dirty="0">
                <a:latin typeface="Times New Roman" pitchFamily="18" charset="0"/>
              </a:rPr>
              <a:t> KOH</a:t>
            </a:r>
            <a:r>
              <a:rPr lang="ru-RU" altLang="ru-RU" sz="2800" dirty="0">
                <a:latin typeface="Times New Roman" pitchFamily="18" charset="0"/>
              </a:rPr>
              <a:t>, </a:t>
            </a:r>
            <a:r>
              <a:rPr lang="en-US" altLang="ru-RU" sz="2800" dirty="0">
                <a:latin typeface="Times New Roman" pitchFamily="18" charset="0"/>
              </a:rPr>
              <a:t>Zn </a:t>
            </a:r>
            <a:r>
              <a:rPr lang="ru-RU" altLang="ru-RU" sz="2800" dirty="0">
                <a:latin typeface="Times New Roman" pitchFamily="18" charset="0"/>
              </a:rPr>
              <a:t>пыль, кипятят, фильтруют. Далее к образовавшимся бромид-ионам в 1/10 фильтрата + </a:t>
            </a:r>
            <a:r>
              <a:rPr lang="en-US" altLang="ru-RU" sz="2800" dirty="0">
                <a:latin typeface="Times New Roman" pitchFamily="18" charset="0"/>
              </a:rPr>
              <a:t>HNO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 разв. + ЖАК + 0,1 мл 0,1 М </a:t>
            </a:r>
            <a:r>
              <a:rPr lang="en-US" altLang="ru-RU" sz="2800" dirty="0">
                <a:latin typeface="Times New Roman" pitchFamily="18" charset="0"/>
              </a:rPr>
              <a:t>NH</a:t>
            </a:r>
            <a:r>
              <a:rPr lang="en-US" altLang="ru-RU" sz="2800" baseline="-25000" dirty="0">
                <a:latin typeface="Times New Roman" pitchFamily="18" charset="0"/>
              </a:rPr>
              <a:t>4</a:t>
            </a:r>
            <a:r>
              <a:rPr lang="en-US" altLang="ru-RU" sz="2800" dirty="0">
                <a:latin typeface="Times New Roman" pitchFamily="18" charset="0"/>
              </a:rPr>
              <a:t>SCN</a:t>
            </a:r>
            <a:r>
              <a:rPr lang="ru-RU" altLang="ru-RU" sz="2800" dirty="0">
                <a:latin typeface="Times New Roman" pitchFamily="18" charset="0"/>
              </a:rPr>
              <a:t> и титруют 0,1 М </a:t>
            </a:r>
            <a:r>
              <a:rPr lang="en-US" altLang="ru-RU" sz="2800" dirty="0">
                <a:latin typeface="Times New Roman" pitchFamily="18" charset="0"/>
              </a:rPr>
              <a:t>AgNO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en-US" altLang="ru-RU" sz="2800" dirty="0"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до исчезновения красного окрашивания</a:t>
            </a: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sz="2800" dirty="0">
                <a:latin typeface="Times New Roman" pitchFamily="18" charset="0"/>
              </a:rPr>
              <a:t>         </a:t>
            </a:r>
            <a:r>
              <a:rPr lang="en-US" altLang="ru-RU" sz="2800" dirty="0">
                <a:latin typeface="Times New Roman" pitchFamily="18" charset="0"/>
              </a:rPr>
              <a:t>f</a:t>
            </a:r>
            <a:r>
              <a:rPr lang="ru-RU" altLang="ru-RU" sz="2800" baseline="-25000" dirty="0">
                <a:latin typeface="Times New Roman" pitchFamily="18" charset="0"/>
              </a:rPr>
              <a:t>экв</a:t>
            </a:r>
            <a:r>
              <a:rPr lang="ru-RU" altLang="ru-RU" sz="2800" dirty="0">
                <a:latin typeface="Times New Roman" pitchFamily="18" charset="0"/>
              </a:rPr>
              <a:t>(бркамф)=1</a:t>
            </a: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4506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988C-9B50-48D2-9F0E-D8EBFC05FC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400" dirty="0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04879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21088"/>
            <a:ext cx="6918363" cy="707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659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Этилбромизовалерианат</a:t>
            </a: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>
              <a:buNone/>
            </a:pPr>
            <a:r>
              <a:rPr lang="ru-RU" altLang="ru-RU" sz="2800" dirty="0">
                <a:latin typeface="Times New Roman" pitchFamily="18" charset="0"/>
              </a:rPr>
              <a:t>ЛВ раств-ют в спирте, + </a:t>
            </a:r>
            <a:r>
              <a:rPr lang="en-US" altLang="ru-RU" sz="2800" dirty="0">
                <a:latin typeface="Times New Roman" pitchFamily="18" charset="0"/>
              </a:rPr>
              <a:t>NaOH</a:t>
            </a:r>
            <a:r>
              <a:rPr lang="ru-RU" altLang="ru-RU" sz="2800" dirty="0">
                <a:latin typeface="Times New Roman" pitchFamily="18" charset="0"/>
              </a:rPr>
              <a:t>, кипятят, охл-ют, + изб.</a:t>
            </a:r>
            <a:r>
              <a:rPr lang="en-US" altLang="ru-RU" sz="2800" dirty="0">
                <a:latin typeface="Times New Roman" pitchFamily="18" charset="0"/>
              </a:rPr>
              <a:t>AgNO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 и остаток </a:t>
            </a:r>
            <a:r>
              <a:rPr lang="en-US" altLang="ru-RU" sz="2800" dirty="0">
                <a:latin typeface="Times New Roman" pitchFamily="18" charset="0"/>
              </a:rPr>
              <a:t>AgNO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 титруют 0,1 М </a:t>
            </a:r>
            <a:r>
              <a:rPr lang="en-US" altLang="ru-RU" sz="2800" dirty="0">
                <a:latin typeface="Times New Roman" pitchFamily="18" charset="0"/>
              </a:rPr>
              <a:t>NH</a:t>
            </a:r>
            <a:r>
              <a:rPr lang="en-US" altLang="ru-RU" sz="2800" baseline="-25000" dirty="0">
                <a:latin typeface="Times New Roman" pitchFamily="18" charset="0"/>
              </a:rPr>
              <a:t>4</a:t>
            </a:r>
            <a:r>
              <a:rPr lang="en-US" altLang="ru-RU" sz="2800" dirty="0">
                <a:latin typeface="Times New Roman" pitchFamily="18" charset="0"/>
              </a:rPr>
              <a:t>SCN</a:t>
            </a:r>
            <a:r>
              <a:rPr lang="ru-RU" altLang="ru-RU" sz="2800" dirty="0">
                <a:latin typeface="Times New Roman" pitchFamily="18" charset="0"/>
              </a:rPr>
              <a:t> до розовато-жёлтого окрашивания (</a:t>
            </a:r>
            <a:r>
              <a:rPr lang="en-US" altLang="ru-RU" sz="2800" dirty="0">
                <a:latin typeface="Times New Roman" pitchFamily="18" charset="0"/>
              </a:rPr>
              <a:t>Ind</a:t>
            </a:r>
            <a:r>
              <a:rPr lang="ru-RU" altLang="ru-RU" sz="2800" dirty="0">
                <a:latin typeface="Times New Roman" pitchFamily="18" charset="0"/>
              </a:rPr>
              <a:t> – ЖАК). </a:t>
            </a:r>
            <a:r>
              <a:rPr lang="en-US" altLang="ru-RU" sz="2800" dirty="0">
                <a:latin typeface="Times New Roman" pitchFamily="18" charset="0"/>
              </a:rPr>
              <a:t>||</a:t>
            </a:r>
            <a:r>
              <a:rPr lang="ru-RU" altLang="ru-RU" sz="2800" dirty="0">
                <a:latin typeface="Times New Roman" pitchFamily="18" charset="0"/>
              </a:rPr>
              <a:t> к.о.</a:t>
            </a:r>
          </a:p>
          <a:p>
            <a:pPr>
              <a:buNone/>
            </a:pPr>
            <a:r>
              <a:rPr lang="en-US" altLang="ru-RU" sz="2800" dirty="0">
                <a:latin typeface="Times New Roman" pitchFamily="18" charset="0"/>
              </a:rPr>
              <a:t> </a:t>
            </a:r>
            <a:r>
              <a:rPr lang="ru-RU" altLang="ru-RU" sz="2800" dirty="0">
                <a:latin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</a:rPr>
              <a:t>f</a:t>
            </a:r>
            <a:r>
              <a:rPr lang="ru-RU" altLang="ru-RU" sz="2800" baseline="-25000" dirty="0">
                <a:latin typeface="Times New Roman" pitchFamily="18" charset="0"/>
              </a:rPr>
              <a:t>экв</a:t>
            </a:r>
            <a:r>
              <a:rPr lang="ru-RU" altLang="ru-RU" sz="2800" dirty="0">
                <a:latin typeface="Times New Roman" pitchFamily="18" charset="0"/>
              </a:rPr>
              <a:t>(изовалер)=1</a:t>
            </a:r>
          </a:p>
        </p:txBody>
      </p:sp>
      <p:sp>
        <p:nvSpPr>
          <p:cNvPr id="4506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988C-9B50-48D2-9F0E-D8EBFC05FC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400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63" y="1051931"/>
            <a:ext cx="3024336" cy="1520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628580"/>
              </p:ext>
            </p:extLst>
          </p:nvPr>
        </p:nvGraphicFramePr>
        <p:xfrm>
          <a:off x="5737835" y="397836"/>
          <a:ext cx="2848522" cy="919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3" imgW="1828800" imgH="590400" progId="ISISServer">
                  <p:embed/>
                </p:oleObj>
              </mc:Choice>
              <mc:Fallback>
                <p:oleObj name="ISIS/Draw Sketch" r:id="rId3" imgW="1828800" imgH="5904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37835" y="397836"/>
                        <a:ext cx="2848522" cy="9198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43" y="1340768"/>
            <a:ext cx="33528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157192"/>
            <a:ext cx="7632848" cy="87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659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Циклофосфамид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dirty="0">
                <a:latin typeface="Times New Roman" pitchFamily="18" charset="0"/>
              </a:rPr>
              <a:t>ЛВ раст-ют в спирте + </a:t>
            </a:r>
            <a:r>
              <a:rPr lang="en-US" altLang="ru-RU" dirty="0">
                <a:latin typeface="Times New Roman" pitchFamily="18" charset="0"/>
              </a:rPr>
              <a:t>KOH</a:t>
            </a:r>
            <a:r>
              <a:rPr lang="ru-RU" altLang="ru-RU" dirty="0">
                <a:latin typeface="Times New Roman" pitchFamily="18" charset="0"/>
              </a:rPr>
              <a:t>, кипятят 1 ч, охл-ют, количественно переносят в м.к., + </a:t>
            </a:r>
            <a:r>
              <a:rPr lang="en-US" altLang="ru-RU" dirty="0">
                <a:latin typeface="Times New Roman" pitchFamily="18" charset="0"/>
              </a:rPr>
              <a:t>HNO</a:t>
            </a:r>
            <a:r>
              <a:rPr lang="en-US" altLang="ru-RU" baseline="-25000" dirty="0">
                <a:latin typeface="Times New Roman" pitchFamily="18" charset="0"/>
              </a:rPr>
              <a:t>3</a:t>
            </a:r>
            <a:r>
              <a:rPr lang="ru-RU" altLang="ru-RU" dirty="0">
                <a:latin typeface="Times New Roman" pitchFamily="18" charset="0"/>
              </a:rPr>
              <a:t> + избыток </a:t>
            </a:r>
            <a:r>
              <a:rPr lang="en-US" altLang="ru-RU" dirty="0">
                <a:latin typeface="Times New Roman" pitchFamily="18" charset="0"/>
              </a:rPr>
              <a:t>AgNO</a:t>
            </a:r>
            <a:r>
              <a:rPr lang="en-US" altLang="ru-RU" baseline="-25000" dirty="0">
                <a:latin typeface="Times New Roman" pitchFamily="18" charset="0"/>
              </a:rPr>
              <a:t>3</a:t>
            </a:r>
            <a:r>
              <a:rPr lang="ru-RU" altLang="ru-RU" dirty="0">
                <a:latin typeface="Times New Roman" pitchFamily="18" charset="0"/>
              </a:rPr>
              <a:t>, фильтруют. К ½ фильтрата + ЖАК и титруют 0,1 М </a:t>
            </a:r>
            <a:r>
              <a:rPr lang="en-US" altLang="ru-RU" dirty="0">
                <a:latin typeface="Times New Roman" pitchFamily="18" charset="0"/>
              </a:rPr>
              <a:t>NH</a:t>
            </a:r>
            <a:r>
              <a:rPr lang="en-US" altLang="ru-RU" baseline="-25000" dirty="0">
                <a:latin typeface="Times New Roman" pitchFamily="18" charset="0"/>
              </a:rPr>
              <a:t>4</a:t>
            </a:r>
            <a:r>
              <a:rPr lang="en-US" altLang="ru-RU" dirty="0">
                <a:latin typeface="Times New Roman" pitchFamily="18" charset="0"/>
              </a:rPr>
              <a:t>SCN</a:t>
            </a:r>
            <a:r>
              <a:rPr lang="ru-RU" altLang="ru-RU" dirty="0">
                <a:latin typeface="Times New Roman" pitchFamily="18" charset="0"/>
              </a:rPr>
              <a:t> до красноватой окраски. </a:t>
            </a:r>
            <a:r>
              <a:rPr lang="en-US" altLang="ru-RU" dirty="0">
                <a:latin typeface="Times New Roman" pitchFamily="18" charset="0"/>
              </a:rPr>
              <a:t>||</a:t>
            </a:r>
            <a:r>
              <a:rPr lang="ru-RU" altLang="ru-RU" dirty="0">
                <a:latin typeface="Times New Roman" pitchFamily="18" charset="0"/>
              </a:rPr>
              <a:t> к.о.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altLang="ru-RU" dirty="0">
                <a:latin typeface="Times New Roman" pitchFamily="18" charset="0"/>
              </a:rPr>
              <a:t>     </a:t>
            </a:r>
            <a:r>
              <a:rPr lang="en-US" altLang="ru-RU" dirty="0">
                <a:latin typeface="Times New Roman" pitchFamily="18" charset="0"/>
              </a:rPr>
              <a:t>f</a:t>
            </a:r>
            <a:r>
              <a:rPr lang="ru-RU" altLang="ru-RU" baseline="-25000" dirty="0">
                <a:latin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</a:rPr>
              <a:t>(циклоф)=1/2</a:t>
            </a:r>
          </a:p>
        </p:txBody>
      </p:sp>
      <p:sp>
        <p:nvSpPr>
          <p:cNvPr id="4506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988C-9B50-48D2-9F0E-D8EBFC05FC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ru-RU" altLang="ru-RU" sz="1400" dirty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041" y="214025"/>
            <a:ext cx="2160240" cy="1293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37112"/>
            <a:ext cx="7344816" cy="98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2659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Производные барбитуровой кислоты</a:t>
            </a:r>
            <a:endParaRPr lang="ru-RU" alt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Барбитал        Барбитал-натрий      Фенобарбитал</a:t>
            </a: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Бензобарбитал        Гексобарбитал-натрий</a:t>
            </a: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7DA471-C732-43F2-940B-296D67D11392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400" dirty="0"/>
          </a:p>
        </p:txBody>
      </p:sp>
      <p:graphicFrame>
        <p:nvGraphicFramePr>
          <p:cNvPr id="2052" name="Объект 1"/>
          <p:cNvGraphicFramePr>
            <a:graphicFrameLocks noChangeAspect="1"/>
          </p:cNvGraphicFramePr>
          <p:nvPr/>
        </p:nvGraphicFramePr>
        <p:xfrm>
          <a:off x="304800" y="1371600"/>
          <a:ext cx="19050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1282946" imgH="1077776" progId="ISISServer">
                  <p:embed/>
                </p:oleObj>
              </mc:Choice>
              <mc:Fallback>
                <p:oleObj name="ISIS/Draw Sketch" r:id="rId2" imgW="1282946" imgH="1077776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190500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Объект 1"/>
          <p:cNvGraphicFramePr>
            <a:graphicFrameLocks noChangeAspect="1"/>
          </p:cNvGraphicFramePr>
          <p:nvPr/>
        </p:nvGraphicFramePr>
        <p:xfrm>
          <a:off x="6324600" y="1447800"/>
          <a:ext cx="2238375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1605280" imgH="1080770" progId="ISISServer">
                  <p:embed/>
                </p:oleObj>
              </mc:Choice>
              <mc:Fallback>
                <p:oleObj name="ISIS/Draw Sketch" r:id="rId4" imgW="1605280" imgH="108077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447800"/>
                        <a:ext cx="2238375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Объект 2"/>
          <p:cNvGraphicFramePr>
            <a:graphicFrameLocks noChangeAspect="1"/>
          </p:cNvGraphicFramePr>
          <p:nvPr/>
        </p:nvGraphicFramePr>
        <p:xfrm>
          <a:off x="2971800" y="1371600"/>
          <a:ext cx="2286000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6" imgW="1474676" imgH="952342" progId="ISISServer">
                  <p:embed/>
                </p:oleObj>
              </mc:Choice>
              <mc:Fallback>
                <p:oleObj name="ISIS/Draw Sketch" r:id="rId6" imgW="1474676" imgH="952342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371600"/>
                        <a:ext cx="2286000" cy="148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Объект 3"/>
          <p:cNvGraphicFramePr>
            <a:graphicFrameLocks noChangeAspect="1"/>
          </p:cNvGraphicFramePr>
          <p:nvPr/>
        </p:nvGraphicFramePr>
        <p:xfrm>
          <a:off x="1524000" y="3962400"/>
          <a:ext cx="2182813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8" imgW="1609560" imgH="1847520" progId="ISISServer">
                  <p:embed/>
                </p:oleObj>
              </mc:Choice>
              <mc:Fallback>
                <p:oleObj name="ISIS/Draw Sketch" r:id="rId8" imgW="1609560" imgH="18475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962400"/>
                        <a:ext cx="2182813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Объект 4"/>
          <p:cNvGraphicFramePr>
            <a:graphicFrameLocks noChangeAspect="1"/>
          </p:cNvGraphicFramePr>
          <p:nvPr/>
        </p:nvGraphicFramePr>
        <p:xfrm>
          <a:off x="5257800" y="4343400"/>
          <a:ext cx="2144713" cy="176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10" imgW="1609752" imgH="1314291" progId="ISISServer">
                  <p:embed/>
                </p:oleObj>
              </mc:Choice>
              <mc:Fallback>
                <p:oleObj name="ISIS/Draw Sketch" r:id="rId10" imgW="1609752" imgH="1314291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343400"/>
                        <a:ext cx="2144713" cy="176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6659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Производные барбитуровой к-ты ввиду наличия двух заместителей в положении 5 способны проявлять лактам-лактимную таутомерию (за счет водородов имидных групп)</a:t>
            </a:r>
            <a:endParaRPr lang="en-US" alt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0FD461B-87B9-4D5C-A254-AEF3DC4DD025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ru-RU" altLang="ru-RU" sz="1400" dirty="0"/>
          </a:p>
        </p:txBody>
      </p:sp>
      <p:graphicFrame>
        <p:nvGraphicFramePr>
          <p:cNvPr id="3076" name="Объект 1"/>
          <p:cNvGraphicFramePr>
            <a:graphicFrameLocks noChangeAspect="1"/>
          </p:cNvGraphicFramePr>
          <p:nvPr/>
        </p:nvGraphicFramePr>
        <p:xfrm>
          <a:off x="304800" y="3048000"/>
          <a:ext cx="8305800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6032500" imgH="1252220" progId="ISISServer">
                  <p:embed/>
                </p:oleObj>
              </mc:Choice>
              <mc:Fallback>
                <p:oleObj name="ISIS/Draw Sketch" r:id="rId2" imgW="6032500" imgH="12522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8305800" cy="173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933950"/>
            <a:ext cx="12954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83150"/>
            <a:ext cx="13716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10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28600"/>
            <a:ext cx="8839200" cy="6324600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Стандартизация титрантов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911796"/>
              </p:ext>
            </p:extLst>
          </p:nvPr>
        </p:nvGraphicFramePr>
        <p:xfrm>
          <a:off x="323528" y="1340768"/>
          <a:ext cx="8496944" cy="3011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5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Титрант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стандартизации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 – 0,01 М – 0,001 М раствор серебра нитрата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т.н. натрия хлорида РО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М – 0,01 М  раствор аммония тиоцианата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0,1 М раствору серебра нитрата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30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Таутомерия позволяет иметь 2 типа ЛВ: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9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лактамной </a:t>
            </a: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(кислотной форме) – производные барбитуровой кислоты (или барбитураты)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9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лактимной </a:t>
            </a: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(солевой форме) – </a:t>
            </a:r>
            <a:r>
              <a:rPr lang="en-US" altLang="ru-RU" sz="96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 соли производных барбитуровой кислоты (</a:t>
            </a:r>
            <a:r>
              <a:rPr lang="en-US" altLang="ru-RU" sz="96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 соли барбитуратов)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     С ионами щелочных металлов барбитуровая к</a:t>
            </a:r>
            <a:r>
              <a:rPr lang="en-US" altLang="ru-RU" sz="96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та образует однозамещенные соли при рН</a:t>
            </a:r>
            <a:r>
              <a:rPr lang="en-US" altLang="ru-RU" sz="96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altLang="ru-RU" sz="9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9600" dirty="0">
                <a:latin typeface="Times New Roman" pitchFamily="18" charset="0"/>
                <a:cs typeface="Times New Roman" pitchFamily="18" charset="0"/>
              </a:rPr>
              <a:t>двузамещенные – при рН=13 – очень нестойкие, выделить их практически невозможно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9600" dirty="0">
                <a:latin typeface="Times New Roman" pitchFamily="18" charset="0"/>
              </a:rPr>
              <a:t>     При образовании солей катионы металлов могут присоединяться по енольной – ОН группе и по атому азота лактамной формы.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altLang="ru-RU" sz="9600" dirty="0">
                <a:latin typeface="Times New Roman" pitchFamily="18" charset="0"/>
              </a:rPr>
              <a:t>Катионы  щел-х и щел-зем металлов образуют соли по жесткому кислотному центру – кислороду лактимной формы, а катионы тяжелых металлов переходной группы – образуются соли по мягкому основному центру – по атому азота лактамной формы.</a:t>
            </a:r>
          </a:p>
          <a:p>
            <a:pPr marL="0" indent="0" eaLnBrk="1" hangingPunct="1">
              <a:buFontTx/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 eaLnBrk="1" hangingPunct="1">
              <a:buFontTx/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sp>
        <p:nvSpPr>
          <p:cNvPr id="4099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661DD5B-1DF9-4D24-BC69-82C2D4D68AA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136958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324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</a:rPr>
              <a:t>С </a:t>
            </a:r>
            <a:r>
              <a:rPr lang="en-US" altLang="ru-RU" sz="2800" b="1" dirty="0">
                <a:latin typeface="Times New Roman" pitchFamily="18" charset="0"/>
              </a:rPr>
              <a:t>AgNO</a:t>
            </a:r>
            <a:r>
              <a:rPr lang="en-US" altLang="ru-RU" sz="2800" b="1" baseline="-25000" dirty="0">
                <a:latin typeface="Times New Roman" pitchFamily="18" charset="0"/>
              </a:rPr>
              <a:t>3</a:t>
            </a:r>
            <a:r>
              <a:rPr lang="en-US" altLang="ru-RU" sz="2800" b="1" dirty="0">
                <a:latin typeface="Times New Roman" pitchFamily="18" charset="0"/>
              </a:rPr>
              <a:t> </a:t>
            </a:r>
            <a:r>
              <a:rPr lang="en-US" altLang="ru-RU" sz="2800" b="1" dirty="0">
                <a:latin typeface="Times New Roman" pitchFamily="18" charset="0"/>
                <a:sym typeface="Symbol" pitchFamily="18" charset="2"/>
              </a:rPr>
              <a:t></a:t>
            </a:r>
            <a:r>
              <a:rPr lang="ru-RU" altLang="ru-RU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altLang="ru-RU" sz="2800" b="1" dirty="0">
                <a:latin typeface="Times New Roman" pitchFamily="18" charset="0"/>
              </a:rPr>
              <a:t>Барбитураты, не имеющие заместителя у первого ат.</a:t>
            </a:r>
            <a:r>
              <a:rPr lang="en-US" altLang="ru-RU" sz="2800" b="1" dirty="0">
                <a:latin typeface="Times New Roman" pitchFamily="18" charset="0"/>
              </a:rPr>
              <a:t>N</a:t>
            </a:r>
            <a:r>
              <a:rPr lang="ru-RU" altLang="ru-RU" sz="2800" b="1" dirty="0">
                <a:latin typeface="Times New Roman" pitchFamily="18" charset="0"/>
              </a:rPr>
              <a:t> (барбитал, барбитал-</a:t>
            </a:r>
            <a:r>
              <a:rPr lang="en-US" altLang="ru-RU" sz="2800" b="1" dirty="0">
                <a:latin typeface="Times New Roman" pitchFamily="18" charset="0"/>
              </a:rPr>
              <a:t>Na</a:t>
            </a:r>
            <a:r>
              <a:rPr lang="ru-RU" altLang="ru-RU" sz="2800" b="1" dirty="0">
                <a:latin typeface="Times New Roman" pitchFamily="18" charset="0"/>
              </a:rPr>
              <a:t>, фенобарби-тал) </a:t>
            </a:r>
            <a:r>
              <a:rPr lang="ru-RU" altLang="ru-RU" sz="2800" dirty="0">
                <a:latin typeface="Times New Roman" pitchFamily="18" charset="0"/>
              </a:rPr>
              <a:t>образуют дизамещенную соль (бел 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)</a:t>
            </a:r>
            <a:r>
              <a:rPr lang="ru-RU" altLang="ru-RU" sz="2800" dirty="0">
                <a:latin typeface="Times New Roman" pitchFamily="18" charset="0"/>
              </a:rPr>
              <a:t>;  </a:t>
            </a:r>
            <a:r>
              <a:rPr lang="ru-RU" altLang="ru-RU" sz="2800" b="1" dirty="0">
                <a:latin typeface="Times New Roman" pitchFamily="18" charset="0"/>
              </a:rPr>
              <a:t>Бензобарбитал и гексобарбитал-</a:t>
            </a:r>
            <a:r>
              <a:rPr lang="en-US" altLang="ru-RU" sz="2800" b="1" dirty="0"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 – однозамещ-ю соль (бел 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)</a:t>
            </a: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5123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F2D001D-05DA-4C45-80FE-64B95BCCADC5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ru-RU" altLang="ru-RU" sz="1400" dirty="0"/>
          </a:p>
        </p:txBody>
      </p:sp>
      <p:graphicFrame>
        <p:nvGraphicFramePr>
          <p:cNvPr id="5124" name="Объект 2"/>
          <p:cNvGraphicFramePr>
            <a:graphicFrameLocks noChangeAspect="1"/>
          </p:cNvGraphicFramePr>
          <p:nvPr/>
        </p:nvGraphicFramePr>
        <p:xfrm>
          <a:off x="609600" y="2709863"/>
          <a:ext cx="831215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669280" imgH="2487930" progId="ISISServer">
                  <p:embed/>
                </p:oleObj>
              </mc:Choice>
              <mc:Fallback>
                <p:oleObj name="ISIS/Draw Sketch" r:id="rId2" imgW="5669280" imgH="248793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709863"/>
                        <a:ext cx="831215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148388"/>
            <a:ext cx="17430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732213"/>
            <a:ext cx="13668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2733675"/>
            <a:ext cx="46196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576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0000CC"/>
                </a:solidFill>
                <a:latin typeface="Times New Roman" pitchFamily="18" charset="0"/>
              </a:rPr>
              <a:t>Аргентометрия</a:t>
            </a:r>
            <a:r>
              <a:rPr lang="ru-RU" altLang="ru-RU" sz="2800" b="1" dirty="0">
                <a:latin typeface="Times New Roman" pitchFamily="18" charset="0"/>
                <a:sym typeface="Symbol" pitchFamily="18" charset="2"/>
              </a:rPr>
              <a:t> - 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Титруют в  5% 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Na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z="2800" dirty="0">
                <a:latin typeface="Times New Roman" pitchFamily="18" charset="0"/>
                <a:sym typeface="Symbol" pitchFamily="18" charset="2"/>
              </a:rPr>
              <a:t>CO</a:t>
            </a:r>
            <a:r>
              <a:rPr lang="en-US" altLang="ru-RU" sz="2800" baseline="-25000" dirty="0">
                <a:latin typeface="Times New Roman" pitchFamily="18" charset="0"/>
                <a:sym typeface="Symbol" pitchFamily="18" charset="2"/>
              </a:rPr>
              <a:t>3</a:t>
            </a:r>
            <a:endParaRPr lang="ru-RU" altLang="ru-RU" sz="2800" dirty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Б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арбитал, барбитал-</a:t>
            </a:r>
            <a:r>
              <a:rPr lang="en-US" altLang="ru-RU" sz="2800" b="1" dirty="0">
                <a:solidFill>
                  <a:srgbClr val="C00000"/>
                </a:solidFill>
                <a:latin typeface="Times New Roman" pitchFamily="18" charset="0"/>
              </a:rPr>
              <a:t>Na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, фенобарбитал: </a:t>
            </a:r>
            <a:r>
              <a:rPr lang="ru-RU" altLang="ru-RU" sz="2800" dirty="0">
                <a:latin typeface="Times New Roman" pitchFamily="18" charset="0"/>
              </a:rPr>
              <a:t>сначала образуется растворимый натриево-серебряный комплекс, при добавлении изб. капли титранта выпадает  осадок  двузамещен-ной </a:t>
            </a:r>
            <a:r>
              <a:rPr lang="en-US" altLang="ru-RU" sz="2800" dirty="0">
                <a:latin typeface="Times New Roman" pitchFamily="18" charset="0"/>
              </a:rPr>
              <a:t>Ag</a:t>
            </a:r>
            <a:r>
              <a:rPr lang="ru-RU" altLang="ru-RU" sz="2800" dirty="0">
                <a:latin typeface="Times New Roman" pitchFamily="18" charset="0"/>
              </a:rPr>
              <a:t> соли (т.обр., титруют до неисчезающей белой мути). При этом, на </a:t>
            </a:r>
            <a:r>
              <a:rPr lang="en-US" altLang="ru-RU" sz="2800" dirty="0">
                <a:latin typeface="Times New Roman" pitchFamily="18" charset="0"/>
              </a:rPr>
              <a:t>2 </a:t>
            </a:r>
            <a:r>
              <a:rPr lang="ru-RU" altLang="ru-RU" sz="2800" dirty="0">
                <a:latin typeface="Times New Roman" pitchFamily="18" charset="0"/>
              </a:rPr>
              <a:t>моля ЛВ расходуется 2 моля титранта 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altLang="ru-RU" sz="2800" b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="1" baseline="-25000" dirty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(ЛВ)=1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b="1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6147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F29AF6E-4334-41FD-ACA8-B6081830DC6B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ru-RU" altLang="ru-RU" sz="1400" dirty="0"/>
          </a:p>
        </p:txBody>
      </p:sp>
      <p:graphicFrame>
        <p:nvGraphicFramePr>
          <p:cNvPr id="6148" name="Объект 2"/>
          <p:cNvGraphicFramePr>
            <a:graphicFrameLocks noChangeAspect="1"/>
          </p:cNvGraphicFramePr>
          <p:nvPr/>
        </p:nvGraphicFramePr>
        <p:xfrm>
          <a:off x="762000" y="3124200"/>
          <a:ext cx="7275513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7028180" imgH="3327400" progId="ISISServer">
                  <p:embed/>
                </p:oleObj>
              </mc:Choice>
              <mc:Fallback>
                <p:oleObj name="ISIS/Draw Sketch" r:id="rId2" imgW="7028180" imgH="332740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124200"/>
                        <a:ext cx="7275513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9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12192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151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324600"/>
          </a:xfrm>
        </p:spPr>
        <p:txBody>
          <a:bodyPr/>
          <a:lstStyle/>
          <a:p>
            <a:pPr marL="0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Бензобарбитал и гексобарбитал-</a:t>
            </a:r>
            <a:r>
              <a:rPr lang="en-US" altLang="ru-RU" sz="2800" b="1" dirty="0">
                <a:solidFill>
                  <a:srgbClr val="C00000"/>
                </a:solidFill>
                <a:latin typeface="Times New Roman" pitchFamily="18" charset="0"/>
              </a:rPr>
              <a:t>Na</a:t>
            </a:r>
            <a:r>
              <a:rPr lang="ru-RU" altLang="ru-RU" sz="2800" dirty="0">
                <a:latin typeface="Times New Roman" pitchFamily="18" charset="0"/>
              </a:rPr>
              <a:t> – титрование заканчивается на стадии образования натриево-серебряного комплекса. Одна избыточная капля </a:t>
            </a:r>
            <a:r>
              <a:rPr lang="en-US" altLang="ru-RU" sz="2800" dirty="0">
                <a:latin typeface="Times New Roman" pitchFamily="18" charset="0"/>
              </a:rPr>
              <a:t>AgNO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 разрушает комплекс и образуется нерастворимая в воде однозамещенная серебряная соль. При этом на </a:t>
            </a:r>
            <a:r>
              <a:rPr lang="en-US" altLang="ru-RU" sz="2800" dirty="0">
                <a:latin typeface="Times New Roman" pitchFamily="18" charset="0"/>
              </a:rPr>
              <a:t>2 </a:t>
            </a:r>
            <a:r>
              <a:rPr lang="ru-RU" altLang="ru-RU" sz="2800" dirty="0">
                <a:latin typeface="Times New Roman" pitchFamily="18" charset="0"/>
              </a:rPr>
              <a:t>моля ЛВ расходуется 1 моль титранта </a:t>
            </a:r>
            <a:r>
              <a:rPr lang="ru-RU" altLang="ru-RU" sz="2800" dirty="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altLang="ru-RU" sz="2800" b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="1" baseline="-25000" dirty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(ЛВ)=2</a:t>
            </a:r>
            <a:endParaRPr lang="ru-RU" altLang="ru-RU" sz="2800" dirty="0">
              <a:latin typeface="Times New Roman" pitchFamily="18" charset="0"/>
            </a:endParaRPr>
          </a:p>
          <a:p>
            <a:pPr marL="0" eaLnBrk="1" hangingPunct="1">
              <a:spcBef>
                <a:spcPct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717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BDA6EA-14DF-463F-AA03-1A52CBA01000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400" dirty="0"/>
          </a:p>
        </p:txBody>
      </p:sp>
      <p:graphicFrame>
        <p:nvGraphicFramePr>
          <p:cNvPr id="7172" name="Объект 2"/>
          <p:cNvGraphicFramePr>
            <a:graphicFrameLocks noChangeAspect="1"/>
          </p:cNvGraphicFramePr>
          <p:nvPr/>
        </p:nvGraphicFramePr>
        <p:xfrm>
          <a:off x="687388" y="2579688"/>
          <a:ext cx="5940425" cy="389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5657760" imgH="3705120" progId="ISISServer">
                  <p:embed/>
                </p:oleObj>
              </mc:Choice>
              <mc:Fallback>
                <p:oleObj name="ISIS/Draw Sketch" r:id="rId2" imgW="5657760" imgH="37051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2579688"/>
                        <a:ext cx="5940425" cy="3894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672138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628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228600" y="188913"/>
            <a:ext cx="8763000" cy="648017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ru-RU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Бендазол</a:t>
            </a:r>
          </a:p>
          <a:p>
            <a:pPr marL="0" indent="0" eaLnBrk="1" hangingPunct="1">
              <a:buFontTx/>
              <a:buNone/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ru-RU" altLang="ru-RU" sz="2800" dirty="0">
              <a:latin typeface="Times New Roman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ru-RU" altLang="ru-RU" sz="2800" dirty="0">
              <a:latin typeface="Times New Roman" pitchFamily="18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altLang="ru-RU" sz="2800" dirty="0">
                <a:latin typeface="Times New Roman" pitchFamily="18" charset="0"/>
              </a:rPr>
              <a:t>У имидазола ат. </a:t>
            </a:r>
            <a:r>
              <a:rPr lang="en-US" altLang="ru-RU" sz="2800" dirty="0">
                <a:latin typeface="Times New Roman" pitchFamily="18" charset="0"/>
              </a:rPr>
              <a:t>N </a:t>
            </a:r>
            <a:r>
              <a:rPr lang="ru-RU" altLang="ru-RU" sz="2800" dirty="0">
                <a:latin typeface="Times New Roman" pitchFamily="18" charset="0"/>
              </a:rPr>
              <a:t>в 1 положении «пиррольный»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altLang="ru-RU" sz="2800" dirty="0">
                <a:latin typeface="Times New Roman" pitchFamily="18" charset="0"/>
              </a:rPr>
              <a:t>Его НЭП находится в сопряжении с двойными связями при образовании ароматич-кого цикла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altLang="ru-RU" sz="2800" dirty="0">
                <a:latin typeface="Times New Roman" pitchFamily="18" charset="0"/>
              </a:rPr>
              <a:t>Как следствие, ат. </a:t>
            </a:r>
            <a:r>
              <a:rPr lang="en-US" altLang="ru-RU" sz="2800" dirty="0">
                <a:latin typeface="Times New Roman" pitchFamily="18" charset="0"/>
              </a:rPr>
              <a:t>H</a:t>
            </a:r>
            <a:r>
              <a:rPr lang="ru-RU" altLang="ru-RU" sz="2800" dirty="0">
                <a:latin typeface="Times New Roman" pitchFamily="18" charset="0"/>
              </a:rPr>
              <a:t> у </a:t>
            </a:r>
            <a:r>
              <a:rPr lang="en-US" altLang="ru-RU" sz="2800" baseline="30000" dirty="0">
                <a:latin typeface="Times New Roman" pitchFamily="18" charset="0"/>
              </a:rPr>
              <a:t>1</a:t>
            </a:r>
            <a:r>
              <a:rPr lang="en-US" altLang="ru-RU" sz="2800" dirty="0">
                <a:latin typeface="Times New Roman" pitchFamily="18" charset="0"/>
              </a:rPr>
              <a:t>N</a:t>
            </a:r>
            <a:r>
              <a:rPr lang="ru-RU" altLang="ru-RU" sz="2800" dirty="0">
                <a:latin typeface="Times New Roman" pitchFamily="18" charset="0"/>
              </a:rPr>
              <a:t> приобретает некоторую подвижность, обуславливая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</a:rPr>
              <a:t>слабые кислотные свойства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ru-RU" altLang="ru-RU" sz="2800" dirty="0">
                <a:latin typeface="Times New Roman" pitchFamily="18" charset="0"/>
              </a:rPr>
              <a:t>ат. </a:t>
            </a:r>
            <a:r>
              <a:rPr lang="en-US" altLang="ru-RU" sz="2800" dirty="0">
                <a:latin typeface="Times New Roman" pitchFamily="18" charset="0"/>
              </a:rPr>
              <a:t>N </a:t>
            </a:r>
            <a:r>
              <a:rPr lang="ru-RU" altLang="ru-RU" sz="2800" dirty="0">
                <a:latin typeface="Times New Roman" pitchFamily="18" charset="0"/>
              </a:rPr>
              <a:t>в 3 положении «пиридиновый», его НЭП локализована на ат. </a:t>
            </a:r>
            <a:r>
              <a:rPr lang="en-US" altLang="ru-RU" sz="2800" dirty="0">
                <a:latin typeface="Times New Roman" pitchFamily="18" charset="0"/>
              </a:rPr>
              <a:t>N</a:t>
            </a:r>
            <a:r>
              <a:rPr lang="ru-RU" altLang="ru-RU" sz="2800" dirty="0">
                <a:latin typeface="Times New Roman" pitchFamily="18" charset="0"/>
              </a:rPr>
              <a:t>, что создает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</a:rPr>
              <a:t>центр основности</a:t>
            </a:r>
          </a:p>
          <a:p>
            <a:pPr marL="0" indent="0" eaLnBrk="1" hangingPunct="1">
              <a:buFontTx/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08FAD5E-D5F6-4365-BBA4-BAE45CE8C1EA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ru-RU" altLang="ru-RU" sz="1400" dirty="0"/>
          </a:p>
        </p:txBody>
      </p:sp>
      <p:graphicFrame>
        <p:nvGraphicFramePr>
          <p:cNvPr id="8196" name="Объект 3"/>
          <p:cNvGraphicFramePr>
            <a:graphicFrameLocks noChangeAspect="1"/>
          </p:cNvGraphicFramePr>
          <p:nvPr/>
        </p:nvGraphicFramePr>
        <p:xfrm>
          <a:off x="381000" y="990600"/>
          <a:ext cx="434340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2698750" imgH="654050" progId="ISISServer">
                  <p:embed/>
                </p:oleObj>
              </mc:Choice>
              <mc:Fallback>
                <p:oleObj name="ISIS/Draw Sketch" r:id="rId2" imgW="2698750" imgH="65405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4343400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Объект 1"/>
          <p:cNvGraphicFramePr>
            <a:graphicFrameLocks noChangeAspect="1"/>
          </p:cNvGraphicFramePr>
          <p:nvPr/>
        </p:nvGraphicFramePr>
        <p:xfrm>
          <a:off x="6400800" y="381000"/>
          <a:ext cx="1943100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1047600" imgH="838080" progId="ISISServer">
                  <p:embed/>
                </p:oleObj>
              </mc:Choice>
              <mc:Fallback>
                <p:oleObj name="ISIS/Draw Sketch" r:id="rId4" imgW="1047600" imgH="8380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81000"/>
                        <a:ext cx="1943100" cy="154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030413"/>
            <a:ext cx="19050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694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</a:rPr>
              <a:t>Бендазол </a:t>
            </a:r>
            <a:r>
              <a:rPr lang="ru-RU" altLang="ru-RU" dirty="0">
                <a:latin typeface="Times New Roman" pitchFamily="18" charset="0"/>
              </a:rPr>
              <a:t>образует соли с ионами серебра </a:t>
            </a:r>
          </a:p>
          <a:p>
            <a:pPr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</a:rPr>
              <a:t>К спиртовому р-ру бендазола </a:t>
            </a:r>
            <a:r>
              <a:rPr lang="en-US" altLang="ru-RU" dirty="0">
                <a:latin typeface="Times New Roman" pitchFamily="18" charset="0"/>
              </a:rPr>
              <a:t>+ </a:t>
            </a:r>
            <a:r>
              <a:rPr lang="ru-RU" altLang="ru-RU" dirty="0">
                <a:latin typeface="Times New Roman" pitchFamily="18" charset="0"/>
              </a:rPr>
              <a:t>р-р </a:t>
            </a:r>
            <a:r>
              <a:rPr lang="en-US" altLang="ru-RU" dirty="0">
                <a:latin typeface="Times New Roman" pitchFamily="18" charset="0"/>
              </a:rPr>
              <a:t>NH</a:t>
            </a:r>
            <a:r>
              <a:rPr lang="en-US" altLang="ru-RU" baseline="-25000" dirty="0">
                <a:latin typeface="Times New Roman" pitchFamily="18" charset="0"/>
              </a:rPr>
              <a:t>3</a:t>
            </a:r>
            <a:r>
              <a:rPr lang="en-US" altLang="ru-RU" dirty="0">
                <a:latin typeface="Times New Roman" pitchFamily="18" charset="0"/>
              </a:rPr>
              <a:t> (</a:t>
            </a:r>
            <a:r>
              <a:rPr lang="ru-RU" altLang="ru-RU" dirty="0">
                <a:latin typeface="Times New Roman" pitchFamily="18" charset="0"/>
              </a:rPr>
              <a:t>конц) для растворения образующегося </a:t>
            </a:r>
            <a:r>
              <a:rPr lang="en-US" altLang="ru-RU" dirty="0">
                <a:latin typeface="Times New Roman" pitchFamily="18" charset="0"/>
              </a:rPr>
              <a:t>AgCl</a:t>
            </a:r>
            <a:r>
              <a:rPr lang="ru-RU" altLang="ru-RU" dirty="0">
                <a:latin typeface="Times New Roman" pitchFamily="18" charset="0"/>
              </a:rPr>
              <a:t> + </a:t>
            </a:r>
            <a:r>
              <a:rPr lang="en-US" altLang="ru-RU" dirty="0">
                <a:latin typeface="Times New Roman" pitchFamily="18" charset="0"/>
              </a:rPr>
              <a:t>AgNO</a:t>
            </a:r>
            <a:r>
              <a:rPr lang="en-US" altLang="ru-RU" baseline="-25000" dirty="0">
                <a:latin typeface="Times New Roman" pitchFamily="18" charset="0"/>
              </a:rPr>
              <a:t>3</a:t>
            </a:r>
            <a:r>
              <a:rPr lang="en-US" altLang="ru-RU" dirty="0">
                <a:latin typeface="Times New Roman" pitchFamily="18" charset="0"/>
              </a:rPr>
              <a:t> </a:t>
            </a:r>
            <a:r>
              <a:rPr lang="en-US" altLang="ru-RU" dirty="0">
                <a:latin typeface="Times New Roman" pitchFamily="18" charset="0"/>
                <a:sym typeface="Symbol" pitchFamily="18" charset="2"/>
              </a:rPr>
              <a:t></a:t>
            </a:r>
            <a:r>
              <a:rPr lang="ru-RU" altLang="ru-RU" dirty="0">
                <a:latin typeface="Times New Roman" pitchFamily="18" charset="0"/>
                <a:sym typeface="Symbol" pitchFamily="18" charset="2"/>
              </a:rPr>
              <a:t> бел серебряной соли бендазола</a:t>
            </a: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graphicFrame>
        <p:nvGraphicFramePr>
          <p:cNvPr id="9219" name="Объект 1"/>
          <p:cNvGraphicFramePr>
            <a:graphicFrameLocks noChangeAspect="1"/>
          </p:cNvGraphicFramePr>
          <p:nvPr/>
        </p:nvGraphicFramePr>
        <p:xfrm>
          <a:off x="609600" y="2765425"/>
          <a:ext cx="7570788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785657" imgH="1589708" progId="ISISServer">
                  <p:embed/>
                </p:oleObj>
              </mc:Choice>
              <mc:Fallback>
                <p:oleObj name="ISIS/Draw Sketch" r:id="rId2" imgW="4785657" imgH="1589708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765425"/>
                        <a:ext cx="7570788" cy="249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313" y="5076825"/>
            <a:ext cx="838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7AA2DD-785E-423B-9346-A2C2FA127CB4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320660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Аргентометрия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</a:rPr>
              <a:t>(бендазол)</a:t>
            </a:r>
            <a:endParaRPr lang="en-US" altLang="ru-RU" sz="2800" b="1" dirty="0">
              <a:solidFill>
                <a:srgbClr val="C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Серебряную соль бендазола количественно отделяют фильтрованием, осадок на фильтре р-ряют в </a:t>
            </a:r>
            <a:r>
              <a:rPr lang="en-US" altLang="ru-RU" sz="2800" dirty="0">
                <a:latin typeface="Times New Roman" pitchFamily="18" charset="0"/>
              </a:rPr>
              <a:t>HNO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endParaRPr lang="ru-RU" altLang="ru-RU" sz="2800" baseline="-250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Образовавшееся эквивалентное количество </a:t>
            </a:r>
            <a:r>
              <a:rPr lang="en-US" altLang="ru-RU" sz="2800" dirty="0">
                <a:latin typeface="Times New Roman" pitchFamily="18" charset="0"/>
              </a:rPr>
              <a:t>AgNO</a:t>
            </a:r>
            <a:r>
              <a:rPr lang="en-US" altLang="ru-RU" sz="2800" baseline="-25000" dirty="0">
                <a:latin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</a:rPr>
              <a:t> титруют р-ром роданида аммония до розового окрашивания (</a:t>
            </a:r>
            <a:r>
              <a:rPr lang="en-US" altLang="ru-RU" sz="2800" dirty="0">
                <a:latin typeface="Times New Roman" pitchFamily="18" charset="0"/>
              </a:rPr>
              <a:t>Ind – </a:t>
            </a:r>
            <a:r>
              <a:rPr lang="ru-RU" altLang="ru-RU" sz="2800" dirty="0">
                <a:latin typeface="Times New Roman" pitchFamily="18" charset="0"/>
              </a:rPr>
              <a:t>ЖАК), </a:t>
            </a:r>
            <a:r>
              <a:rPr lang="en-US" altLang="ru-RU" sz="2800" dirty="0">
                <a:latin typeface="Times New Roman" pitchFamily="18" charset="0"/>
              </a:rPr>
              <a:t>f</a:t>
            </a:r>
            <a:r>
              <a:rPr lang="ru-RU" altLang="ru-RU" sz="2800" baseline="-25000" dirty="0">
                <a:latin typeface="Times New Roman" pitchFamily="18" charset="0"/>
              </a:rPr>
              <a:t>экв</a:t>
            </a:r>
            <a:r>
              <a:rPr lang="ru-RU" altLang="ru-RU" sz="2800" dirty="0">
                <a:latin typeface="Times New Roman" pitchFamily="18" charset="0"/>
              </a:rPr>
              <a:t>(ЛВ) = 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latin typeface="Times New Roman" pitchFamily="18" charset="0"/>
            </a:endParaRPr>
          </a:p>
        </p:txBody>
      </p:sp>
      <p:graphicFrame>
        <p:nvGraphicFramePr>
          <p:cNvPr id="10243" name="Объект 1"/>
          <p:cNvGraphicFramePr>
            <a:graphicFrameLocks noChangeAspect="1"/>
          </p:cNvGraphicFramePr>
          <p:nvPr/>
        </p:nvGraphicFramePr>
        <p:xfrm>
          <a:off x="1219200" y="2590800"/>
          <a:ext cx="64008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4785657" imgH="1589708" progId="ISISServer">
                  <p:embed/>
                </p:oleObj>
              </mc:Choice>
              <mc:Fallback>
                <p:oleObj name="ISIS/Draw Sketch" r:id="rId2" imgW="4785657" imgH="1589708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90800"/>
                        <a:ext cx="6400800" cy="210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51CC99-5DED-47EB-ACD4-39531E9A26DC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ru-RU" altLang="ru-RU" sz="1400" dirty="0"/>
          </a:p>
        </p:txBody>
      </p:sp>
      <p:graphicFrame>
        <p:nvGraphicFramePr>
          <p:cNvPr id="10245" name="Объект 1"/>
          <p:cNvGraphicFramePr>
            <a:graphicFrameLocks noChangeAspect="1"/>
          </p:cNvGraphicFramePr>
          <p:nvPr/>
        </p:nvGraphicFramePr>
        <p:xfrm>
          <a:off x="1295400" y="5029200"/>
          <a:ext cx="6248400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4" imgW="5407660" imgH="1113790" progId="ISISServer">
                  <p:embed/>
                </p:oleObj>
              </mc:Choice>
              <mc:Fallback>
                <p:oleObj name="ISIS/Draw Sketch" r:id="rId4" imgW="5407660" imgH="111379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029200"/>
                        <a:ext cx="6248400" cy="127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35967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C813838-294A-4D36-B33F-9DE682C47CD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ru-RU" altLang="ru-RU" sz="1400" dirty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304800"/>
            <a:ext cx="8856984" cy="61722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ru-RU" altLang="ru-RU" dirty="0"/>
          </a:p>
          <a:p>
            <a:pPr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фарманализе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тиоцианатометрия (роданометрия)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применяется для к.о. нитрата серебра и серебра в препаратах (протаргол, колларгол). </a:t>
            </a:r>
          </a:p>
          <a:p>
            <a:pPr eaLnBrk="1" hangingPunct="1"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протарголе и колларголе серебро предварительно переводят в ионогенное состояние обработкой серной и азотной кислотой при нагревании. </a:t>
            </a:r>
          </a:p>
          <a:p>
            <a:pPr eaLnBrk="1" hangingPunct="1"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полученном растворе ионы серебра оттитровывают стандартным раствором тиоцианатом аммония. </a:t>
            </a:r>
          </a:p>
        </p:txBody>
      </p:sp>
    </p:spTree>
    <p:extLst>
      <p:ext uri="{BB962C8B-B14F-4D97-AF65-F5344CB8AC3E}">
        <p14:creationId xmlns:p14="http://schemas.microsoft.com/office/powerpoint/2010/main" val="3103548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ru-RU" altLang="ru-RU" sz="2800" b="1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Серебра нитрат</a:t>
            </a:r>
            <a:endParaRPr lang="ru-RU" altLang="ru-RU" sz="2800" dirty="0">
              <a:latin typeface="Times New Roman" pitchFamily="18" charset="0"/>
            </a:endParaRPr>
          </a:p>
          <a:p>
            <a:pPr algn="ctr">
              <a:lnSpc>
                <a:spcPct val="60000"/>
              </a:lnSpc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SCN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AgSCN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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NH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60000"/>
              </a:lnSpc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белый</a:t>
            </a:r>
          </a:p>
          <a:p>
            <a:pPr eaLnBrk="1" hangingPunct="1">
              <a:buFontTx/>
              <a:buNone/>
            </a:pPr>
            <a:r>
              <a:rPr lang="ru-RU" altLang="ru-RU" sz="2800" dirty="0">
                <a:latin typeface="Times New Roman" pitchFamily="18" charset="0"/>
              </a:rPr>
              <a:t>Титруют до оранжевой окраски, </a:t>
            </a:r>
            <a:r>
              <a:rPr lang="en-US" altLang="ru-RU" sz="2800" dirty="0">
                <a:latin typeface="Times New Roman" pitchFamily="18" charset="0"/>
              </a:rPr>
              <a:t>Ind </a:t>
            </a:r>
            <a:r>
              <a:rPr lang="ru-RU" altLang="ru-RU" sz="2800" dirty="0">
                <a:latin typeface="Times New Roman" pitchFamily="18" charset="0"/>
              </a:rPr>
              <a:t>– ЖАК</a:t>
            </a:r>
          </a:p>
          <a:p>
            <a:pPr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Коллоаргол</a:t>
            </a:r>
            <a:r>
              <a:rPr lang="ru-RU" altLang="ru-RU" sz="2800" dirty="0">
                <a:latin typeface="Times New Roman" pitchFamily="18" charset="0"/>
              </a:rPr>
              <a:t> (70% </a:t>
            </a:r>
            <a:r>
              <a:rPr lang="en-US" altLang="ru-RU" sz="2800" dirty="0">
                <a:latin typeface="Times New Roman" pitchFamily="18" charset="0"/>
              </a:rPr>
              <a:t>Ag)</a:t>
            </a:r>
            <a:r>
              <a:rPr lang="ru-RU" altLang="ru-RU" sz="2800" dirty="0">
                <a:latin typeface="Times New Roman" pitchFamily="18" charset="0"/>
              </a:rPr>
              <a:t>, </a:t>
            </a:r>
            <a:r>
              <a:rPr lang="ru-RU" altLang="ru-RU" sz="2800" b="1" dirty="0">
                <a:solidFill>
                  <a:srgbClr val="0070C0"/>
                </a:solidFill>
                <a:latin typeface="Times New Roman" pitchFamily="18" charset="0"/>
              </a:rPr>
              <a:t>протаргол</a:t>
            </a:r>
            <a:r>
              <a:rPr lang="ru-RU" altLang="ru-RU" sz="2800" dirty="0">
                <a:latin typeface="Times New Roman" pitchFamily="18" charset="0"/>
              </a:rPr>
              <a:t> (</a:t>
            </a:r>
            <a:r>
              <a:rPr lang="en-US" altLang="ru-RU" sz="2800" dirty="0">
                <a:latin typeface="Times New Roman" pitchFamily="18" charset="0"/>
              </a:rPr>
              <a:t>8</a:t>
            </a:r>
            <a:r>
              <a:rPr lang="ru-RU" altLang="ru-RU" sz="2800" dirty="0">
                <a:latin typeface="Times New Roman" pitchFamily="18" charset="0"/>
              </a:rPr>
              <a:t>% </a:t>
            </a:r>
            <a:r>
              <a:rPr lang="en-US" altLang="ru-RU" sz="2800" dirty="0">
                <a:latin typeface="Times New Roman" pitchFamily="18" charset="0"/>
              </a:rPr>
              <a:t>Ag) </a:t>
            </a:r>
            <a:r>
              <a:rPr lang="ru-RU" altLang="ru-RU" sz="2800" dirty="0">
                <a:latin typeface="Times New Roman" pitchFamily="18" charset="0"/>
              </a:rPr>
              <a:t>– коллоидные препараты серебра</a:t>
            </a:r>
          </a:p>
          <a:p>
            <a:pPr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Кол.опред-е</a:t>
            </a:r>
            <a:r>
              <a:rPr lang="ru-RU" altLang="ru-RU" sz="2800" dirty="0">
                <a:latin typeface="Times New Roman" pitchFamily="18" charset="0"/>
              </a:rPr>
              <a:t> проводят после минерализации кипячением с азотной к-той разведеной, титруют тиоцианатом аммония, </a:t>
            </a:r>
            <a:r>
              <a:rPr lang="en-US" altLang="ru-RU" sz="2800" dirty="0">
                <a:latin typeface="Times New Roman" pitchFamily="18" charset="0"/>
              </a:rPr>
              <a:t>Ind </a:t>
            </a:r>
            <a:r>
              <a:rPr lang="ru-RU" altLang="ru-RU" sz="2800" dirty="0">
                <a:latin typeface="Times New Roman" pitchFamily="18" charset="0"/>
              </a:rPr>
              <a:t>– ЖАК</a:t>
            </a:r>
          </a:p>
          <a:p>
            <a:pPr>
              <a:buNone/>
            </a:pPr>
            <a:endParaRPr lang="ru-RU" altLang="ru-RU" sz="2800" dirty="0">
              <a:latin typeface="Times New Roman" pitchFamily="18" charset="0"/>
            </a:endParaRPr>
          </a:p>
          <a:p>
            <a:pPr>
              <a:buNone/>
            </a:pPr>
            <a:endParaRPr lang="ru-RU" altLang="ru-RU" sz="2800" dirty="0">
              <a:latin typeface="Times New Roman" pitchFamily="18" charset="0"/>
            </a:endParaRPr>
          </a:p>
        </p:txBody>
      </p:sp>
      <p:sp>
        <p:nvSpPr>
          <p:cNvPr id="4506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988C-9B50-48D2-9F0E-D8EBFC05FC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872659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solidFill>
                <a:srgbClr val="0070C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>
              <a:solidFill>
                <a:srgbClr val="0070C0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b="1" dirty="0">
                <a:solidFill>
                  <a:srgbClr val="0070C0"/>
                </a:solidFill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4506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D988C-9B50-48D2-9F0E-D8EBFC05FC99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87265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М – 0,01 М – 0,001 М раствор серебра нитрата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AgNO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р-ра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серебра нитрата растворяют в воде (в м.к.)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тандартизация: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т.н. натрия хлорида РО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CrO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||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к.о.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т.н. натрия хлорида РО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к.т.т. – потенциометрически,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||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к.о.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95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alt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Титрант </a:t>
            </a:r>
            <a:r>
              <a:rPr lang="en-US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 М – 0,01 М  раствор аммония тиоцианата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</a:t>
            </a:r>
            <a:r>
              <a:rPr lang="en-US" sz="2800" baseline="-2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SCN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0,1 (0,01) М р-ра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Навеску аммония тиоцианата растворяют в воде (в м.к.)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тандартизация: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0,1(0,01) М  раствору нитрата серебра,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железо-аммониевые квасцы (ЖАК)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</p:txBody>
      </p:sp>
      <p:sp>
        <p:nvSpPr>
          <p:cNvPr id="31747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4C88D67-D060-4A8C-A092-FBCF5C20F1A6}" type="slidenum">
              <a:rPr lang="ru-RU" altLang="ru-RU" smtClean="0"/>
              <a:pPr eaLnBrk="1" hangingPunct="1">
                <a:defRPr/>
              </a:pPr>
              <a:t>4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9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85D9D1D-273D-4824-B858-86FD2376DFA6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 dirty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Разновидности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аргентометрии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методы Мора, Фаянса,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Фольгарда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Мора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 на определении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прямым титрованием раствором нитрата серебра в нейтральной или слабощелочной среде в присутствии индикатора – хромата калия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не позволяет определять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SCN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ионы, так как с осадками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AgSCN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соосаждение хромата серебра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ru-RU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ru-RU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определение бромидов:</a:t>
            </a:r>
          </a:p>
          <a:p>
            <a:pPr algn="ctr" eaLnBrk="1" hangingPunct="1">
              <a:lnSpc>
                <a:spcPct val="60000"/>
              </a:lnSpc>
              <a:buFontTx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NaBr + AgNO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AgBr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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NaNO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желтоватый</a:t>
            </a:r>
          </a:p>
          <a:p>
            <a:pPr algn="ctr" eaLnBrk="1" hangingPunct="1">
              <a:lnSpc>
                <a:spcPct val="60000"/>
              </a:lnSpc>
              <a:buFontTx/>
              <a:buNone/>
            </a:pP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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+ 2KNO</a:t>
            </a:r>
            <a:r>
              <a:rPr lang="en-US" altLang="ru-RU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кирпично-красный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128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202269-732F-41E9-9959-DA6F111CDA8F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400" dirty="0"/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136525"/>
            <a:ext cx="8686800" cy="649287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метода Мора: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Титрование проводится в нейтральной или слабощелочной среде (рН=6,5-10,3), т.к.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кислой среде 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en-US" altLang="ru-RU" sz="26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en-US" altLang="ru-RU" sz="26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растворяется с образованием дихромат-ионов:</a:t>
            </a: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en-US" altLang="ru-RU" sz="26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en-US" altLang="ru-RU" sz="26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 4Ag</a:t>
            </a:r>
            <a:r>
              <a:rPr lang="en-US" alt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+ Cr</a:t>
            </a:r>
            <a:r>
              <a:rPr lang="en-US" alt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</a:t>
            </a:r>
            <a:r>
              <a:rPr lang="en-US" alt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7</a:t>
            </a:r>
            <a:r>
              <a:rPr lang="en-US" alt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–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+ H</a:t>
            </a:r>
            <a:r>
              <a:rPr lang="en-US" alt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</a:t>
            </a:r>
            <a:endParaRPr lang="ru-RU" altLang="ru-RU" sz="26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В щелочной среде образуется черный осадок </a:t>
            </a: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Ag</a:t>
            </a:r>
            <a:r>
              <a:rPr lang="en-US" alt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+ 2OH</a:t>
            </a:r>
            <a:r>
              <a:rPr lang="en-US" alt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–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 2AgOH   Ag</a:t>
            </a:r>
            <a:r>
              <a:rPr lang="en-US" alt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O + H</a:t>
            </a:r>
            <a:r>
              <a:rPr lang="en-US" alt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</a:t>
            </a:r>
            <a:endParaRPr lang="ru-RU" altLang="ru-RU" sz="26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Нельзя оттитровать 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SCN</a:t>
            </a:r>
            <a:r>
              <a:rPr lang="en-US" alt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(т.к. соосаждение К</a:t>
            </a:r>
            <a:r>
              <a:rPr lang="ru-RU" alt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СrO</a:t>
            </a:r>
            <a:r>
              <a:rPr lang="ru-RU" altLang="ru-RU" sz="26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4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с осадками Ag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или Ag</a:t>
            </a:r>
            <a:r>
              <a:rPr lang="en-US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SCN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)</a:t>
            </a:r>
            <a:endParaRPr lang="ru-RU" alt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Нельзя оттитровать соли алкалоидов и слабых азотистых оснований (новокаин, пиридоксида гидрохлорид, пилокарпина гидрохлорид и др.)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graphicFrame>
        <p:nvGraphicFramePr>
          <p:cNvPr id="4" name="Object 1028">
            <a:extLst>
              <a:ext uri="{FF2B5EF4-FFF2-40B4-BE49-F238E27FC236}">
                <a16:creationId xmlns:a16="http://schemas.microsoft.com/office/drawing/2014/main" id="{E802C292-7821-488A-8FB6-AA04AB781B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168293"/>
              </p:ext>
            </p:extLst>
          </p:nvPr>
        </p:nvGraphicFramePr>
        <p:xfrm>
          <a:off x="1835696" y="5085184"/>
          <a:ext cx="3816424" cy="987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SIS/Draw Sketch" r:id="rId2" imgW="3524040" imgH="914400" progId="ISISServer">
                  <p:embed/>
                </p:oleObj>
              </mc:Choice>
              <mc:Fallback>
                <p:oleObj name="ISIS/Draw Sketch" r:id="rId2" imgW="3524040" imgH="914400" progId="ISISServer">
                  <p:embed/>
                  <p:pic>
                    <p:nvPicPr>
                      <p:cNvPr id="12292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085184"/>
                        <a:ext cx="3816424" cy="987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92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FE92856-4C49-4573-98B5-2E230B3AAD6F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 dirty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36525"/>
            <a:ext cx="8712968" cy="6340475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alt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Фаянса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 на определении 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SCN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ионов прямым титрованием раствором нитрата серебра в присутствии адсорбционных индикаторов (эозинат натрия (эозинат Н), бромфеноловый синий).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Титрование по эозинату натрия проводят в уксуснокислой среде (определяют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SCN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ru-RU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эозинату натрия не определяют, так как осадок хлорида серебра адсорбирует анионы эозина еще до достижения точки эквивалентности. </a:t>
            </a:r>
          </a:p>
          <a:p>
            <a:pPr>
              <a:spcBef>
                <a:spcPts val="0"/>
              </a:spcBef>
              <a:buNone/>
            </a:pPr>
            <a:r>
              <a:rPr lang="ru-RU" altLang="ru-RU" sz="2800" b="1" dirty="0">
                <a:solidFill>
                  <a:srgbClr val="7030A0"/>
                </a:solidFill>
                <a:latin typeface="Times New Roman" pitchFamily="18" charset="0"/>
              </a:rPr>
              <a:t>В условиях аптеки </a:t>
            </a:r>
            <a:r>
              <a:rPr lang="ru-RU" altLang="ru-RU" sz="2800" dirty="0">
                <a:latin typeface="Times New Roman" pitchFamily="18" charset="0"/>
              </a:rPr>
              <a:t>кол.определение хлоридов, бромидов и йодидов можно провести м.Фаянса по бромфеноловому синему.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4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AFDC9EF-5C75-429A-A202-6E687DCF54F2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 dirty="0"/>
          </a:p>
        </p:txBody>
      </p:sp>
      <p:sp>
        <p:nvSpPr>
          <p:cNvPr id="18435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иодидов:</a:t>
            </a:r>
          </a:p>
          <a:p>
            <a:pPr algn="ctr" eaLnBrk="1" hangingPunct="1">
              <a:lnSpc>
                <a:spcPct val="6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 + AgNO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AgI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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NaNO</a:t>
            </a:r>
            <a:r>
              <a:rPr lang="en-US" altLang="ru-RU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6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желтый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действия адсорбционных индикаторов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HInd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 H</a:t>
            </a:r>
            <a:r>
              <a:rPr lang="en-US" altLang="ru-RU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+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+ Ind</a:t>
            </a:r>
            <a:r>
              <a:rPr lang="en-US" altLang="ru-RU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[AgI · I</a:t>
            </a:r>
            <a:r>
              <a:rPr lang="en-US" altLang="ru-RU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]  [AgI] 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  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[AgI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 Ag</a:t>
            </a:r>
            <a:r>
              <a:rPr lang="en-US" alt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до т.э.          т.э.                                 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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40000"/>
              </a:lnSpc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                                                        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Ind</a:t>
            </a:r>
            <a:r>
              <a:rPr lang="en-US" altLang="ru-RU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      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                                                                       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algn="ctr" eaLnBrk="1" hangingPunct="1">
              <a:lnSpc>
                <a:spcPct val="40000"/>
              </a:lnSpc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 цвет индикатора меняется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ru-RU" altLang="ru-RU" baseline="30000" dirty="0">
              <a:sym typeface="Symbol" pitchFamily="18" charset="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2D950A5-9808-4BDD-84B2-EA7E7BB4D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5844" y="4221088"/>
            <a:ext cx="992312" cy="60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51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C9D4553-7041-44BA-BC07-BA8343A5FFF7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400" dirty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Вначале титрования:   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растворе иодид-ионы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ТЭ: 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Осадок 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ru-RU" sz="3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</a:t>
            </a:r>
            <a:r>
              <a:rPr lang="ru-RU" altLang="ru-RU" sz="36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. Иодид-ионы адсорбируются на поверхности осадка 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поверхность осадка оказывается отрицатльно заряженной (осадки адсорбируют в первую очередь те ионы, которые входят в их состав). Около поверхности осадка находятся катионы, присутствующие в растворе: 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ru-RU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altLang="ru-RU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altLang="ru-RU" sz="3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ТЭ: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осадок 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ru-RU" alt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ТЭ: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осадок 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en-US" altLang="ru-RU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Ионы серебра адсорбируются на поверхности осадка и поверхность осадка оказывается заряженной положительно и на ней сразу же адсорбируются отрицательно заряженные ионы индикатора. Происходит изменение цвета осадка.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11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1669</Words>
  <Application>Microsoft Office PowerPoint</Application>
  <PresentationFormat>Экран (4:3)</PresentationFormat>
  <Paragraphs>231</Paragraphs>
  <Slides>29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 Abdullina</cp:lastModifiedBy>
  <cp:revision>23</cp:revision>
  <dcterms:created xsi:type="dcterms:W3CDTF">2020-10-12T20:30:33Z</dcterms:created>
  <dcterms:modified xsi:type="dcterms:W3CDTF">2021-03-30T06:51:04Z</dcterms:modified>
</cp:coreProperties>
</file>