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7" r:id="rId2"/>
    <p:sldId id="320" r:id="rId3"/>
    <p:sldId id="321" r:id="rId4"/>
    <p:sldId id="338" r:id="rId5"/>
    <p:sldId id="394" r:id="rId6"/>
    <p:sldId id="339" r:id="rId7"/>
    <p:sldId id="340" r:id="rId8"/>
    <p:sldId id="392" r:id="rId9"/>
    <p:sldId id="393" r:id="rId10"/>
    <p:sldId id="341" r:id="rId11"/>
    <p:sldId id="343" r:id="rId12"/>
    <p:sldId id="327" r:id="rId13"/>
    <p:sldId id="328" r:id="rId14"/>
    <p:sldId id="329" r:id="rId15"/>
    <p:sldId id="330" r:id="rId16"/>
    <p:sldId id="332" r:id="rId17"/>
    <p:sldId id="333" r:id="rId18"/>
    <p:sldId id="334" r:id="rId19"/>
    <p:sldId id="335" r:id="rId20"/>
    <p:sldId id="336" r:id="rId21"/>
    <p:sldId id="337" r:id="rId22"/>
    <p:sldId id="258" r:id="rId23"/>
    <p:sldId id="259" r:id="rId24"/>
    <p:sldId id="344" r:id="rId25"/>
    <p:sldId id="260" r:id="rId26"/>
    <p:sldId id="342" r:id="rId27"/>
    <p:sldId id="261" r:id="rId28"/>
    <p:sldId id="262"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291" r:id="rId42"/>
    <p:sldId id="292" r:id="rId43"/>
    <p:sldId id="352" r:id="rId44"/>
    <p:sldId id="353" r:id="rId45"/>
    <p:sldId id="384" r:id="rId46"/>
    <p:sldId id="385" r:id="rId47"/>
    <p:sldId id="386" r:id="rId48"/>
    <p:sldId id="387" r:id="rId49"/>
    <p:sldId id="376" r:id="rId50"/>
    <p:sldId id="377" r:id="rId51"/>
    <p:sldId id="378" r:id="rId52"/>
    <p:sldId id="379" r:id="rId53"/>
    <p:sldId id="380" r:id="rId54"/>
    <p:sldId id="300" r:id="rId55"/>
    <p:sldId id="301" r:id="rId56"/>
    <p:sldId id="389" r:id="rId57"/>
    <p:sldId id="391" r:id="rId58"/>
    <p:sldId id="396" r:id="rId59"/>
    <p:sldId id="316" r:id="rId60"/>
    <p:sldId id="317" r:id="rId61"/>
    <p:sldId id="318" r:id="rId62"/>
    <p:sldId id="345" r:id="rId63"/>
    <p:sldId id="362" r:id="rId64"/>
    <p:sldId id="363" r:id="rId65"/>
    <p:sldId id="285" r:id="rId66"/>
    <p:sldId id="286" r:id="rId67"/>
    <p:sldId id="303" r:id="rId68"/>
    <p:sldId id="304" r:id="rId69"/>
    <p:sldId id="346" r:id="rId70"/>
    <p:sldId id="305" r:id="rId71"/>
    <p:sldId id="347" r:id="rId72"/>
    <p:sldId id="348" r:id="rId73"/>
    <p:sldId id="306" r:id="rId74"/>
    <p:sldId id="307" r:id="rId75"/>
    <p:sldId id="308" r:id="rId76"/>
    <p:sldId id="309" r:id="rId77"/>
    <p:sldId id="310" r:id="rId78"/>
    <p:sldId id="311" r:id="rId79"/>
    <p:sldId id="349" r:id="rId80"/>
    <p:sldId id="350" r:id="rId81"/>
    <p:sldId id="351" r:id="rId82"/>
    <p:sldId id="312" r:id="rId83"/>
    <p:sldId id="313" r:id="rId84"/>
    <p:sldId id="314" r:id="rId85"/>
    <p:sldId id="315" r:id="rId86"/>
    <p:sldId id="287" r:id="rId87"/>
    <p:sldId id="288" r:id="rId88"/>
    <p:sldId id="289" r:id="rId89"/>
    <p:sldId id="361" r:id="rId9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5" d="100"/>
          <a:sy n="105" d="100"/>
        </p:scale>
        <p:origin x="-159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F40E7-0018-4ED2-8122-9CAADC7B7C5C}" type="datetimeFigureOut">
              <a:rPr lang="ru-RU" smtClean="0"/>
              <a:pPr/>
              <a:t>07.11.2021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0230F0-73A7-4606-A3A2-5F1322BBF02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l" rtl="0"/>
            <a:endParaRPr lang="ru-RU"/>
          </a:p>
        </p:txBody>
      </p:sp>
      <p:sp>
        <p:nvSpPr>
          <p:cNvPr id="4" name="Номер слайда 3"/>
          <p:cNvSpPr>
            <a:spLocks noGrp="1"/>
          </p:cNvSpPr>
          <p:nvPr>
            <p:ph type="sldNum" sz="quarter" idx="10"/>
          </p:nvPr>
        </p:nvSpPr>
        <p:spPr/>
        <p:txBody>
          <a:bodyPr/>
          <a:lstStyle/>
          <a:p>
            <a:fld id="{B60230F0-73A7-4606-A3A2-5F1322BBF027}" type="slidenum">
              <a:rPr lang="ru-RU" smtClean="0"/>
              <a:pPr/>
              <a:t>87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1DAF115-593D-4601-AA84-86A44FB30458}" type="datetime1">
              <a:rPr lang="ru-RU" smtClean="0"/>
              <a:pPr>
                <a:defRPr/>
              </a:pPr>
              <a:t>07.11.2021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47A3621-8560-4E6C-A6F4-8C14117DF2D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8919D54-96F6-416A-9EA5-01F0F6DAE048}" type="datetime1">
              <a:rPr lang="ru-RU" smtClean="0"/>
              <a:pPr>
                <a:defRPr/>
              </a:pPr>
              <a:t>07.11.2021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874CD2E-DFEA-46FE-817F-461D1309DB7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0D932EF-A15F-4C5E-8897-41F584B88021}" type="datetime1">
              <a:rPr lang="ru-RU" smtClean="0"/>
              <a:pPr>
                <a:defRPr/>
              </a:pPr>
              <a:t>07.11.2021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D00EF8-77F9-4024-A631-55318F4533D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F42B763-F25D-4451-AFB3-09B6CD57EC9D}" type="datetime1">
              <a:rPr lang="ru-RU" smtClean="0"/>
              <a:pPr>
                <a:defRPr/>
              </a:pPr>
              <a:t>07.11.2021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CDD203E-BDBA-4B25-9DEB-039493BA47A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713BFF3-30EE-4E2E-801D-BF7D2D5C02C9}" type="datetime1">
              <a:rPr lang="ru-RU" smtClean="0"/>
              <a:pPr>
                <a:defRPr/>
              </a:pPr>
              <a:t>07.11.2021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92B1BDE-D1CE-4A0A-B8CF-7B9A03FAA4D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0A4277E-7CB9-4F09-BD38-3BF8E35F0018}" type="datetime1">
              <a:rPr lang="ru-RU" smtClean="0"/>
              <a:pPr>
                <a:defRPr/>
              </a:pPr>
              <a:t>07.11.2021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2869F3C-AD7D-40A0-B56A-CA4DAAEF5C2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DA7DA84-28EA-499B-A266-963ACC0B47B6}" type="datetime1">
              <a:rPr lang="ru-RU" smtClean="0"/>
              <a:pPr>
                <a:defRPr/>
              </a:pPr>
              <a:t>07.11.2021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0ACFA4A-11B2-41CD-B224-42084FAB1F7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A3C27A1-195F-46C4-8CA0-43D6B24F9BE3}" type="datetime1">
              <a:rPr lang="ru-RU" smtClean="0"/>
              <a:pPr>
                <a:defRPr/>
              </a:pPr>
              <a:t>07.11.2021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2C39BE8-58EC-4953-AFE1-B1C9ADD730D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1855B46-0519-4202-8E7E-14753B9311B7}" type="datetime1">
              <a:rPr lang="ru-RU" smtClean="0"/>
              <a:pPr>
                <a:defRPr/>
              </a:pPr>
              <a:t>07.11.2021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63992CC-7F74-414E-978A-E3768577324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AF03CF0-C10C-44CF-AF04-0E4EC6D756BF}" type="datetime1">
              <a:rPr lang="ru-RU" smtClean="0"/>
              <a:pPr>
                <a:defRPr/>
              </a:pPr>
              <a:t>07.11.2021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61655E5-38AE-43A0-93D6-795BADE8195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4AFA8B0-4921-486D-A017-006052D3A7F0}" type="datetime1">
              <a:rPr lang="ru-RU" smtClean="0"/>
              <a:pPr>
                <a:defRPr/>
              </a:pPr>
              <a:t>07.11.2021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0325E2B-630C-4440-B22D-E646AECF454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tile tx="0" ty="0" sx="100000" sy="100000" flip="none" algn="tl"/>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465D120-969F-413D-8C1F-2BD3E213E9A3}" type="datetime1">
              <a:rPr lang="ru-RU" smtClean="0"/>
              <a:pPr>
                <a:defRPr/>
              </a:pPr>
              <a:t>07.11.2021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24BF193-A74C-4047-A7A5-E2AF6E0D1D5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5"/>
          <p:cNvSpPr txBox="1">
            <a:spLocks noChangeArrowheads="1"/>
          </p:cNvSpPr>
          <p:nvPr/>
        </p:nvSpPr>
        <p:spPr bwMode="auto">
          <a:xfrm>
            <a:off x="1120775" y="500063"/>
            <a:ext cx="6683375" cy="5693866"/>
          </a:xfrm>
          <a:prstGeom prst="rect">
            <a:avLst/>
          </a:prstGeom>
          <a:solidFill>
            <a:schemeClr val="accent6">
              <a:lumMod val="40000"/>
              <a:lumOff val="60000"/>
            </a:schemeClr>
          </a:solidFill>
          <a:ln w="9525">
            <a:noFill/>
            <a:miter lim="800000"/>
            <a:headEnd/>
            <a:tailEnd/>
          </a:ln>
        </p:spPr>
        <p:txBody>
          <a:bodyPr>
            <a:spAutoFit/>
          </a:bodyPr>
          <a:lstStyle/>
          <a:p>
            <a:pPr algn="ctr"/>
            <a:r>
              <a:rPr lang="en-US" sz="2800" dirty="0" smtClean="0"/>
              <a:t>The extracts: liquid, thick and dry. Oil extracts. Thermal processes. Heat carriers. Using water vapor as a heat carrier. Heat exchangers. Evaporation. Types of vacuum evaporators and equipment. Evaporation side effects. Drying. Statics and kinetics of drying. Convective dryers, contact dryers, etc. Standardization of tinctures and extracts.</a:t>
            </a:r>
            <a:r>
              <a:rPr lang="ru-RU" sz="2800" dirty="0" smtClean="0"/>
              <a:t> </a:t>
            </a:r>
            <a:endParaRPr lang="ru-RU" sz="2800" dirty="0">
              <a:latin typeface="Times New Roman" pitchFamily="18" charset="0"/>
              <a:cs typeface="Times New Roman" pitchFamily="18" charset="0"/>
            </a:endParaRPr>
          </a:p>
          <a:p>
            <a:pPr algn="ctr" rtl="0"/>
            <a:endParaRPr lang="ru-RU" sz="2800" dirty="0">
              <a:latin typeface="Times New Roman" pitchFamily="18" charset="0"/>
              <a:cs typeface="Times New Roman" pitchFamily="18" charset="0"/>
            </a:endParaRPr>
          </a:p>
          <a:p>
            <a:pPr algn="ctr" rtl="0"/>
            <a:endParaRPr lang="ru-RU" sz="2800" dirty="0">
              <a:latin typeface="Times New Roman" pitchFamily="18" charset="0"/>
              <a:cs typeface="Times New Roman" pitchFamily="18" charset="0"/>
            </a:endParaRPr>
          </a:p>
          <a:p>
            <a:pPr algn="ctr" rtl="0"/>
            <a:r>
              <a:rPr lang="ru-RU" sz="2800" dirty="0">
                <a:latin typeface="Times New Roman" pitchFamily="18" charset="0"/>
                <a:cs typeface="Times New Roman" pitchFamily="18" charset="0"/>
              </a:rPr>
              <a:t>Lecture for 4th year students</a:t>
            </a:r>
          </a:p>
          <a:p>
            <a:pPr algn="ctr" rtl="0"/>
            <a:r>
              <a:rPr lang="ru-RU" sz="2800" dirty="0">
                <a:latin typeface="Times New Roman" pitchFamily="18" charset="0"/>
                <a:cs typeface="Times New Roman" pitchFamily="18" charset="0"/>
              </a:rPr>
              <a:t> </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1</a:t>
            </a:fld>
            <a:endParaRPr lang="ru-RU"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l" rtl="0">
              <a:defRPr/>
            </a:pPr>
            <a:fld id="{ACDD203E-BDBA-4B25-9DEB-039493BA47AA}" type="slidenum">
              <a:rPr lang="ru-RU" smtClean="0"/>
              <a:pPr algn="l" rtl="0">
                <a:defRPr/>
              </a:pPr>
              <a:t>10</a:t>
            </a:fld>
            <a:endParaRPr lang="ru-RU"/>
          </a:p>
        </p:txBody>
      </p:sp>
      <p:sp>
        <p:nvSpPr>
          <p:cNvPr id="1025" name="Rectangle 1"/>
          <p:cNvSpPr>
            <a:spLocks noChangeArrowheads="1"/>
          </p:cNvSpPr>
          <p:nvPr/>
        </p:nvSpPr>
        <p:spPr bwMode="auto">
          <a:xfrm>
            <a:off x="357158" y="642918"/>
            <a:ext cx="835824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Technological block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diagram</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obtaining</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liquid extracts</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TS</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- 1.</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Sanitary preparation of production</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TS</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- 1.1. Preparation of industrial premises</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TS</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- 1.2. Processing equipment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TS</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- 1.3. Sanitary preparation of technological clothing</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TS</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- 1.4. Sanitary training of personnel</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Preparation of raw materials and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extractant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- 2.1.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Grinding</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raw</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materials</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- 2.2. Ethanol dilution</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 Extraction (extraction of biologically active substances) or dissolution of dry or thick extracts</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- 4. Cleaning Extraction</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 Standardization</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- 6. Packing, packaging, marking</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0" indent="539750" eaLnBrk="0" hangingPunct="0"/>
            <a:r>
              <a:rPr lang="en-US" sz="2000" b="1" dirty="0" smtClean="0">
                <a:latin typeface="Arial" pitchFamily="34" charset="0"/>
                <a:ea typeface="Times New Roman" pitchFamily="18" charset="0"/>
                <a:cs typeface="Arial" pitchFamily="34" charset="0"/>
              </a:rPr>
              <a:t>TS</a:t>
            </a:r>
            <a:r>
              <a:rPr lang="ru-RU" sz="2000" b="1" dirty="0" smtClean="0">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- 7. Ethanol recovery</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smtClean="0"/>
              <a:t>Preparation of medicinal plant raw materials for extraction</a:t>
            </a:r>
            <a:r>
              <a:rPr lang="ru-RU" dirty="0" smtClean="0"/>
              <a:t/>
            </a:r>
            <a:br>
              <a:rPr lang="ru-RU" dirty="0" smtClean="0"/>
            </a:br>
            <a:endParaRPr lang="ru-RU" dirty="0"/>
          </a:p>
        </p:txBody>
      </p:sp>
      <p:sp>
        <p:nvSpPr>
          <p:cNvPr id="3" name="Содержимое 2"/>
          <p:cNvSpPr>
            <a:spLocks noGrp="1"/>
          </p:cNvSpPr>
          <p:nvPr>
            <p:ph idx="1"/>
          </p:nvPr>
        </p:nvSpPr>
        <p:spPr>
          <a:xfrm>
            <a:off x="457200" y="928670"/>
            <a:ext cx="8229600" cy="5429288"/>
          </a:xfrm>
        </p:spPr>
        <p:txBody>
          <a:bodyPr/>
          <a:lstStyle/>
          <a:p>
            <a:pPr algn="just">
              <a:buNone/>
            </a:pPr>
            <a:r>
              <a:rPr lang="en-US" sz="2400" dirty="0" smtClean="0"/>
              <a:t>Before carrying out the extraction process, medicinal plant raw materials are subjected to analysis and preliminary preparation.</a:t>
            </a:r>
            <a:endParaRPr lang="ru-RU" sz="2400" dirty="0" smtClean="0"/>
          </a:p>
          <a:p>
            <a:pPr lvl="0"/>
            <a:r>
              <a:rPr lang="en-US" sz="2400" dirty="0" smtClean="0"/>
              <a:t>The composition and properties of raw materials are determined for compliance with Normative Documents requirements.</a:t>
            </a:r>
            <a:endParaRPr lang="ru-RU" sz="2400" dirty="0" smtClean="0"/>
          </a:p>
          <a:p>
            <a:pPr lvl="0"/>
            <a:r>
              <a:rPr lang="en-US" sz="2400" dirty="0" smtClean="0"/>
              <a:t>Grinding and sieving is carried out</a:t>
            </a:r>
            <a:endParaRPr lang="ru-RU" sz="2400" dirty="0" smtClean="0"/>
          </a:p>
          <a:p>
            <a:pPr lvl="0"/>
            <a:r>
              <a:rPr lang="en-US" sz="2400" dirty="0" smtClean="0"/>
              <a:t>The technological properties of raw materials are determined.</a:t>
            </a:r>
            <a:endParaRPr lang="ru-RU" sz="2400" dirty="0" smtClean="0"/>
          </a:p>
          <a:p>
            <a:r>
              <a:rPr lang="en-US" sz="2400" dirty="0" smtClean="0"/>
              <a:t>The technological properties of the crushed plant material are determined in order to select the capacity of the equipment, select the loading means, calculate the amount of </a:t>
            </a:r>
            <a:r>
              <a:rPr lang="en-US" sz="2400" dirty="0" err="1" smtClean="0"/>
              <a:t>extractant</a:t>
            </a:r>
            <a:r>
              <a:rPr lang="en-US" sz="2400" dirty="0" smtClean="0"/>
              <a:t> and optimize the extraction process.</a:t>
            </a:r>
            <a:endParaRPr lang="ru-RU" sz="2400" dirty="0" smtClean="0"/>
          </a:p>
          <a:p>
            <a:endParaRPr lang="ru-RU" dirty="0"/>
          </a:p>
        </p:txBody>
      </p:sp>
      <p:sp>
        <p:nvSpPr>
          <p:cNvPr id="4" name="Номер слайда 3"/>
          <p:cNvSpPr>
            <a:spLocks noGrp="1"/>
          </p:cNvSpPr>
          <p:nvPr>
            <p:ph type="sldNum" sz="quarter" idx="12"/>
          </p:nvPr>
        </p:nvSpPr>
        <p:spPr/>
        <p:txBody>
          <a:bodyPr/>
          <a:lstStyle/>
          <a:p>
            <a:pPr>
              <a:defRPr/>
            </a:pPr>
            <a:fld id="{ACDD203E-BDBA-4B25-9DEB-039493BA47AA}" type="slidenum">
              <a:rPr lang="ru-RU" smtClean="0"/>
              <a:pPr>
                <a:defRPr/>
              </a:pPr>
              <a:t>11</a:t>
            </a:fld>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b="1" dirty="0" smtClean="0"/>
              <a:t>Methods of obtaining</a:t>
            </a:r>
            <a:br>
              <a:rPr lang="ru-RU" b="1" dirty="0" smtClean="0"/>
            </a:br>
            <a:endParaRPr lang="ru-RU" dirty="0"/>
          </a:p>
        </p:txBody>
      </p:sp>
      <p:sp>
        <p:nvSpPr>
          <p:cNvPr id="3" name="Содержимое 2"/>
          <p:cNvSpPr>
            <a:spLocks noGrp="1"/>
          </p:cNvSpPr>
          <p:nvPr>
            <p:ph idx="1"/>
          </p:nvPr>
        </p:nvSpPr>
        <p:spPr>
          <a:xfrm>
            <a:off x="457200" y="571480"/>
            <a:ext cx="8229600" cy="6000792"/>
          </a:xfrm>
        </p:spPr>
        <p:txBody>
          <a:bodyPr>
            <a:normAutofit/>
          </a:bodyPr>
          <a:lstStyle/>
          <a:p>
            <a:pPr algn="l" rtl="0">
              <a:buNone/>
            </a:pPr>
            <a:r>
              <a:rPr lang="ru-RU" dirty="0" smtClean="0"/>
              <a:t>Liquid extracts are obtained by methods:</a:t>
            </a:r>
          </a:p>
          <a:p>
            <a:pPr algn="l" rtl="0"/>
            <a:r>
              <a:rPr lang="ru-RU" dirty="0" err="1" smtClean="0"/>
              <a:t>percolation</a:t>
            </a:r>
            <a:r>
              <a:rPr lang="ru-RU" dirty="0" smtClean="0"/>
              <a:t>,</a:t>
            </a:r>
          </a:p>
          <a:p>
            <a:pPr algn="l" rtl="0"/>
            <a:r>
              <a:rPr lang="ru-RU" dirty="0" err="1" smtClean="0"/>
              <a:t>repercolation</a:t>
            </a:r>
            <a:r>
              <a:rPr lang="ru-RU" dirty="0" smtClean="0"/>
              <a:t> (in various versions),</a:t>
            </a:r>
          </a:p>
          <a:p>
            <a:pPr algn="l" rtl="0"/>
            <a:r>
              <a:rPr lang="ru-RU" dirty="0" smtClean="0"/>
              <a:t>continuous countercurrent extraction in a battery of percolators,</a:t>
            </a:r>
          </a:p>
          <a:p>
            <a:pPr algn="l" rtl="0"/>
            <a:r>
              <a:rPr lang="ru-RU" dirty="0" smtClean="0"/>
              <a:t>dissolving thick and dry extracts,</a:t>
            </a:r>
          </a:p>
          <a:p>
            <a:pPr algn="l" rtl="0">
              <a:buNone/>
            </a:pPr>
            <a:r>
              <a:rPr lang="ru-RU" dirty="0" smtClean="0"/>
              <a:t>The best quality liquid extracts are obtained using methods of preparation that exclude evaporation.</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sz="2800" b="1" dirty="0" err="1" smtClean="0"/>
              <a:t>Percolation</a:t>
            </a:r>
            <a:endParaRPr lang="ru-RU" sz="2800" dirty="0"/>
          </a:p>
        </p:txBody>
      </p:sp>
      <p:sp>
        <p:nvSpPr>
          <p:cNvPr id="3" name="Содержимое 2"/>
          <p:cNvSpPr>
            <a:spLocks noGrp="1"/>
          </p:cNvSpPr>
          <p:nvPr>
            <p:ph idx="1"/>
          </p:nvPr>
        </p:nvSpPr>
        <p:spPr>
          <a:xfrm>
            <a:off x="457200" y="714356"/>
            <a:ext cx="8229600" cy="5411807"/>
          </a:xfrm>
        </p:spPr>
        <p:txBody>
          <a:bodyPr>
            <a:normAutofit fontScale="62500" lnSpcReduction="20000"/>
          </a:bodyPr>
          <a:lstStyle/>
          <a:p>
            <a:pPr algn="l" rtl="0">
              <a:buNone/>
            </a:pPr>
            <a:r>
              <a:rPr lang="ru-RU" dirty="0" smtClean="0"/>
              <a:t>In the production of liquid extracts at the stages of swelling and infusion, it is no different from </a:t>
            </a:r>
            <a:r>
              <a:rPr lang="ru-RU" dirty="0" err="1" smtClean="0"/>
              <a:t>percolation</a:t>
            </a:r>
            <a:r>
              <a:rPr lang="ru-RU" dirty="0" smtClean="0"/>
              <a:t> in the production of tinctures.</a:t>
            </a:r>
          </a:p>
          <a:p>
            <a:pPr algn="l" rtl="0"/>
            <a:r>
              <a:rPr lang="ru-RU" dirty="0" smtClean="0"/>
              <a:t>On the stage </a:t>
            </a:r>
            <a:r>
              <a:rPr lang="ru-RU" b="1" dirty="0" smtClean="0"/>
              <a:t>actually </a:t>
            </a:r>
            <a:r>
              <a:rPr lang="ru-RU" b="1" dirty="0" err="1" smtClean="0"/>
              <a:t>percolation</a:t>
            </a:r>
            <a:r>
              <a:rPr lang="ru-RU" b="1" dirty="0" smtClean="0"/>
              <a:t> </a:t>
            </a:r>
            <a:r>
              <a:rPr lang="ru-RU" dirty="0" smtClean="0"/>
              <a:t>the process is carried out in the same way and at the same speed as for tinctures.</a:t>
            </a:r>
          </a:p>
          <a:p>
            <a:pPr algn="l" rtl="0"/>
            <a:r>
              <a:rPr lang="ru-RU" dirty="0" smtClean="0"/>
              <a:t>The difference lies in the collection of ready-made extracts. </a:t>
            </a:r>
          </a:p>
          <a:p>
            <a:pPr algn="l" rtl="0">
              <a:buNone/>
            </a:pPr>
            <a:r>
              <a:rPr lang="en-US" dirty="0" smtClean="0"/>
              <a:t>When obtaining</a:t>
            </a:r>
            <a:r>
              <a:rPr lang="ru-RU" dirty="0" smtClean="0"/>
              <a:t> </a:t>
            </a:r>
            <a:r>
              <a:rPr lang="ru-RU" dirty="0" smtClean="0"/>
              <a:t>liquid extracts, </a:t>
            </a:r>
            <a:r>
              <a:rPr lang="ru-RU" dirty="0" err="1" smtClean="0"/>
              <a:t>the</a:t>
            </a:r>
            <a:r>
              <a:rPr lang="ru-RU" dirty="0" smtClean="0"/>
              <a:t> </a:t>
            </a:r>
            <a:r>
              <a:rPr lang="en-US" dirty="0" smtClean="0"/>
              <a:t>final </a:t>
            </a:r>
            <a:r>
              <a:rPr lang="ru-RU" dirty="0" err="1" smtClean="0"/>
              <a:t>extracts</a:t>
            </a:r>
            <a:r>
              <a:rPr lang="ru-RU" dirty="0" smtClean="0"/>
              <a:t> </a:t>
            </a:r>
            <a:r>
              <a:rPr lang="ru-RU" dirty="0" smtClean="0"/>
              <a:t>are divided into two portions. The first portion in the amount of 85% in relation to the weight of the raw material is collected in a separate container. </a:t>
            </a:r>
            <a:r>
              <a:rPr lang="ru-RU" dirty="0" err="1" smtClean="0"/>
              <a:t>Then</a:t>
            </a:r>
            <a:r>
              <a:rPr lang="ru-RU" dirty="0" smtClean="0"/>
              <a:t> </a:t>
            </a:r>
            <a:r>
              <a:rPr lang="en-US" dirty="0" smtClean="0"/>
              <a:t>the </a:t>
            </a:r>
            <a:r>
              <a:rPr lang="ru-RU" dirty="0" smtClean="0"/>
              <a:t> </a:t>
            </a:r>
            <a:r>
              <a:rPr lang="ru-RU" dirty="0" err="1" smtClean="0"/>
              <a:t>percolation</a:t>
            </a:r>
            <a:r>
              <a:rPr lang="en-US" dirty="0" smtClean="0"/>
              <a:t> is carried out </a:t>
            </a:r>
            <a:r>
              <a:rPr lang="ru-RU" dirty="0" smtClean="0"/>
              <a:t> </a:t>
            </a:r>
            <a:r>
              <a:rPr lang="ru-RU" dirty="0" err="1" smtClean="0"/>
              <a:t>into</a:t>
            </a:r>
            <a:r>
              <a:rPr lang="ru-RU" dirty="0" smtClean="0"/>
              <a:t> another container until the raw materials are completely depleted. In this case, 5–8 times (in relation to the weight of the raw material loaded into the percolator) more weak extracts are obtained, which are called “tempering”. This "tempering" is evaporated under vacuum at a temperature of 50-60 ° C to a syrupy residue, which is about 7-8% relative to the weight of the raw material loaded into the percolator. After cooling, this thickened residue is dissolved in the first portion of the extraction </a:t>
            </a:r>
            <a:r>
              <a:rPr lang="ru-RU" dirty="0" err="1" smtClean="0"/>
              <a:t>and</a:t>
            </a:r>
            <a:r>
              <a:rPr lang="ru-RU" dirty="0" smtClean="0"/>
              <a:t> </a:t>
            </a:r>
            <a:r>
              <a:rPr lang="en-US" dirty="0" smtClean="0"/>
              <a:t>add </a:t>
            </a:r>
            <a:r>
              <a:rPr lang="ru-RU" dirty="0" err="1" smtClean="0"/>
              <a:t>pure</a:t>
            </a:r>
            <a:r>
              <a:rPr lang="ru-RU" dirty="0" smtClean="0"/>
              <a:t> </a:t>
            </a:r>
            <a:r>
              <a:rPr lang="ru-RU" dirty="0" err="1" smtClean="0"/>
              <a:t>extractant</a:t>
            </a:r>
            <a:r>
              <a:rPr lang="ru-RU" dirty="0" smtClean="0"/>
              <a:t> </a:t>
            </a:r>
            <a:r>
              <a:rPr lang="ru-RU" dirty="0" err="1" smtClean="0"/>
              <a:t>up</a:t>
            </a:r>
            <a:r>
              <a:rPr lang="ru-RU" dirty="0" smtClean="0"/>
              <a:t> to 100%. Extracts are obtained in a ratio of 1: 1 (1: 2) in relation to raw materials.</a:t>
            </a:r>
          </a:p>
          <a:p>
            <a:pPr algn="l" rtl="0"/>
            <a:r>
              <a:rPr lang="ru-RU" dirty="0" smtClean="0"/>
              <a:t>The resulting intermediate product is defended in the cold (7-8 ° C) for the required time, filtered through </a:t>
            </a:r>
            <a:r>
              <a:rPr lang="ru-RU" dirty="0" err="1" smtClean="0"/>
              <a:t>druk filter</a:t>
            </a:r>
            <a:r>
              <a:rPr lang="ru-RU" dirty="0" smtClean="0"/>
              <a:t> and carry out the standardization of the finished product.</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pPr algn="l" rtl="0"/>
            <a:r>
              <a:rPr lang="ru-RU" sz="2400" b="1" dirty="0" err="1" smtClean="0"/>
              <a:t>Repercolation</a:t>
            </a:r>
            <a:endParaRPr lang="ru-RU" sz="2400" dirty="0"/>
          </a:p>
        </p:txBody>
      </p:sp>
      <p:sp>
        <p:nvSpPr>
          <p:cNvPr id="3" name="Содержимое 2"/>
          <p:cNvSpPr>
            <a:spLocks noGrp="1"/>
          </p:cNvSpPr>
          <p:nvPr>
            <p:ph idx="1"/>
          </p:nvPr>
        </p:nvSpPr>
        <p:spPr>
          <a:xfrm>
            <a:off x="457200" y="857232"/>
            <a:ext cx="8229600" cy="5268931"/>
          </a:xfrm>
        </p:spPr>
        <p:txBody>
          <a:bodyPr>
            <a:normAutofit fontScale="92500" lnSpcReduction="20000"/>
          </a:bodyPr>
          <a:lstStyle/>
          <a:p>
            <a:pPr algn="l" rtl="0"/>
            <a:r>
              <a:rPr lang="ru-RU" dirty="0" err="1" smtClean="0"/>
              <a:t>those</a:t>
            </a:r>
            <a:r>
              <a:rPr lang="ru-RU" dirty="0" smtClean="0"/>
              <a:t> repeated (</a:t>
            </a:r>
            <a:r>
              <a:rPr lang="ru-RU" dirty="0" err="1" smtClean="0"/>
              <a:t>multiple</a:t>
            </a:r>
            <a:r>
              <a:rPr lang="ru-RU" dirty="0" smtClean="0"/>
              <a:t>) </a:t>
            </a:r>
            <a:r>
              <a:rPr lang="ru-RU" dirty="0" err="1" smtClean="0"/>
              <a:t>percolation</a:t>
            </a:r>
            <a:r>
              <a:rPr lang="en-US" dirty="0" smtClean="0"/>
              <a:t> </a:t>
            </a:r>
            <a:r>
              <a:rPr lang="ru-RU" dirty="0" err="1" smtClean="0"/>
              <a:t>allowing</a:t>
            </a:r>
            <a:r>
              <a:rPr lang="ru-RU" dirty="0" smtClean="0"/>
              <a:t> maximum use of </a:t>
            </a:r>
            <a:r>
              <a:rPr lang="ru-RU" dirty="0" err="1" smtClean="0"/>
              <a:t>dissolving</a:t>
            </a:r>
            <a:r>
              <a:rPr lang="ru-RU" dirty="0" smtClean="0"/>
              <a:t> </a:t>
            </a:r>
            <a:r>
              <a:rPr lang="ru-RU" dirty="0" err="1" smtClean="0"/>
              <a:t>power</a:t>
            </a:r>
            <a:r>
              <a:rPr lang="en-US" dirty="0" smtClean="0"/>
              <a:t> of</a:t>
            </a:r>
            <a:r>
              <a:rPr lang="ru-RU" dirty="0" smtClean="0"/>
              <a:t> </a:t>
            </a:r>
            <a:r>
              <a:rPr lang="ru-RU" dirty="0" err="1" smtClean="0"/>
              <a:t>extractant</a:t>
            </a:r>
            <a:r>
              <a:rPr lang="ru-RU" dirty="0" smtClean="0"/>
              <a:t>, to obtain concentrated extracts with complete depletion of raw materials. In all cases, the process is carried out in several percolators (from 3 to 10), which work in conjunction, in the so-called battery of percolators.</a:t>
            </a:r>
          </a:p>
          <a:p>
            <a:pPr algn="l" rtl="0"/>
            <a:r>
              <a:rPr lang="ru-RU" dirty="0" smtClean="0"/>
              <a:t>There are various </a:t>
            </a:r>
            <a:r>
              <a:rPr lang="ru-RU" dirty="0" err="1" smtClean="0"/>
              <a:t>options</a:t>
            </a:r>
            <a:r>
              <a:rPr lang="ru-RU" dirty="0" smtClean="0"/>
              <a:t> </a:t>
            </a:r>
            <a:r>
              <a:rPr lang="en-US" dirty="0" smtClean="0"/>
              <a:t>of </a:t>
            </a:r>
            <a:r>
              <a:rPr lang="ru-RU" dirty="0" err="1" smtClean="0"/>
              <a:t>repercolation</a:t>
            </a:r>
            <a:r>
              <a:rPr lang="en-US" dirty="0" smtClean="0"/>
              <a:t> </a:t>
            </a:r>
            <a:r>
              <a:rPr lang="ru-RU" dirty="0" err="1" smtClean="0"/>
              <a:t>with</a:t>
            </a:r>
            <a:r>
              <a:rPr lang="ru-RU" dirty="0" smtClean="0"/>
              <a:t> the division of raw materials into equal and unequal parts, with a completed and unfinished cycle. Some of them make it possible to obtain concentrated extracts without subsequent evaporation.</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2800" b="1" i="1" dirty="0" err="1" smtClean="0"/>
              <a:t>Repercolation</a:t>
            </a:r>
            <a:r>
              <a:rPr lang="ru-RU" sz="2800" b="1" i="1" dirty="0" smtClean="0"/>
              <a:t> with the division of raw materials into equal parts with an unfinished cycle</a:t>
            </a:r>
            <a:endParaRPr lang="ru-RU" sz="2800" dirty="0"/>
          </a:p>
        </p:txBody>
      </p:sp>
      <p:pic>
        <p:nvPicPr>
          <p:cNvPr id="55298" name="Picture 2" descr="C:\Users\User\Pictures\htmlconvd-68twfy_html_m1ad3e714.png"/>
          <p:cNvPicPr>
            <a:picLocks noGrp="1" noChangeAspect="1" noChangeArrowheads="1"/>
          </p:cNvPicPr>
          <p:nvPr>
            <p:ph idx="1"/>
          </p:nvPr>
        </p:nvPicPr>
        <p:blipFill>
          <a:blip r:embed="rId2"/>
          <a:srcRect/>
          <a:stretch>
            <a:fillRect/>
          </a:stretch>
        </p:blipFill>
        <p:spPr bwMode="auto">
          <a:xfrm>
            <a:off x="285720" y="1357298"/>
            <a:ext cx="5357850" cy="4929222"/>
          </a:xfrm>
          <a:prstGeom prst="rect">
            <a:avLst/>
          </a:prstGeom>
          <a:noFill/>
        </p:spPr>
      </p:pic>
      <p:sp>
        <p:nvSpPr>
          <p:cNvPr id="5" name="Прямоугольник 4"/>
          <p:cNvSpPr/>
          <p:nvPr/>
        </p:nvSpPr>
        <p:spPr>
          <a:xfrm>
            <a:off x="6143636" y="1500174"/>
            <a:ext cx="2786082" cy="3970318"/>
          </a:xfrm>
          <a:prstGeom prst="rect">
            <a:avLst/>
          </a:prstGeom>
        </p:spPr>
        <p:txBody>
          <a:bodyPr wrap="square">
            <a:spAutoFit/>
          </a:bodyPr>
          <a:lstStyle/>
          <a:p>
            <a:pPr algn="l" rtl="0"/>
            <a:r>
              <a:rPr lang="ru-RU" dirty="0" smtClean="0"/>
              <a:t>The first portion of the raw material intended for loading is pre-soaked in equal or half </a:t>
            </a:r>
            <a:r>
              <a:rPr lang="ru-RU" dirty="0" err="1" smtClean="0"/>
              <a:t>volume</a:t>
            </a:r>
            <a:r>
              <a:rPr lang="ru-RU" dirty="0" smtClean="0"/>
              <a:t> </a:t>
            </a:r>
            <a:r>
              <a:rPr lang="ru-RU" dirty="0" err="1" smtClean="0"/>
              <a:t>extractant</a:t>
            </a:r>
            <a:r>
              <a:rPr lang="en-US" dirty="0" smtClean="0"/>
              <a:t> </a:t>
            </a:r>
            <a:r>
              <a:rPr lang="ru-RU" dirty="0" err="1" smtClean="0"/>
              <a:t>in</a:t>
            </a:r>
            <a:r>
              <a:rPr lang="ru-RU" dirty="0" smtClean="0"/>
              <a:t> relation to the mass of raw materials. After swelling for 4–6 hours, the material is placed in percolator 1 and infused for 24 hours with a volume double in relation to the weight of the </a:t>
            </a:r>
            <a:r>
              <a:rPr lang="ru-RU" dirty="0" err="1" smtClean="0"/>
              <a:t>raw</a:t>
            </a:r>
            <a:r>
              <a:rPr lang="ru-RU" dirty="0" smtClean="0"/>
              <a:t> </a:t>
            </a:r>
            <a:r>
              <a:rPr lang="ru-RU" dirty="0" err="1" smtClean="0"/>
              <a:t>material</a:t>
            </a:r>
            <a:r>
              <a:rPr lang="en-US" dirty="0" smtClean="0"/>
              <a:t> </a:t>
            </a:r>
            <a:r>
              <a:rPr lang="ru-RU" dirty="0" err="1" smtClean="0"/>
              <a:t>extractant</a:t>
            </a:r>
            <a:r>
              <a:rPr lang="ru-RU" dirty="0" smtClean="0"/>
              <a:t>.</a:t>
            </a:r>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15</a:t>
            </a:fld>
            <a:endParaRPr lang="ru-RU"/>
          </a:p>
        </p:txBody>
      </p:sp>
      <p:sp>
        <p:nvSpPr>
          <p:cNvPr id="6" name="Прямоугольник 5"/>
          <p:cNvSpPr/>
          <p:nvPr/>
        </p:nvSpPr>
        <p:spPr>
          <a:xfrm>
            <a:off x="357158" y="1428736"/>
            <a:ext cx="1500198" cy="142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extractant</a:t>
            </a:r>
            <a:endParaRPr lang="ru-RU" sz="1400" dirty="0">
              <a:solidFill>
                <a:schemeClr val="tx1"/>
              </a:solidFill>
            </a:endParaRPr>
          </a:p>
        </p:txBody>
      </p:sp>
      <p:sp>
        <p:nvSpPr>
          <p:cNvPr id="8" name="Прямоугольник 7"/>
          <p:cNvSpPr/>
          <p:nvPr/>
        </p:nvSpPr>
        <p:spPr>
          <a:xfrm>
            <a:off x="857224" y="1714488"/>
            <a:ext cx="92869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Raw material</a:t>
            </a:r>
            <a:endParaRPr lang="ru-RU" sz="1400" dirty="0">
              <a:solidFill>
                <a:schemeClr val="tx1"/>
              </a:solidFill>
            </a:endParaRPr>
          </a:p>
        </p:txBody>
      </p:sp>
      <p:sp>
        <p:nvSpPr>
          <p:cNvPr id="9" name="Прямоугольник 8"/>
          <p:cNvSpPr/>
          <p:nvPr/>
        </p:nvSpPr>
        <p:spPr>
          <a:xfrm>
            <a:off x="2500298" y="1714488"/>
            <a:ext cx="92869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Raw material</a:t>
            </a:r>
            <a:endParaRPr lang="ru-RU" sz="1400" dirty="0">
              <a:solidFill>
                <a:schemeClr val="tx1"/>
              </a:solidFill>
            </a:endParaRPr>
          </a:p>
        </p:txBody>
      </p:sp>
      <p:sp>
        <p:nvSpPr>
          <p:cNvPr id="10" name="Прямоугольник 9"/>
          <p:cNvSpPr/>
          <p:nvPr/>
        </p:nvSpPr>
        <p:spPr>
          <a:xfrm>
            <a:off x="4143372" y="1714488"/>
            <a:ext cx="92869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Raw material</a:t>
            </a:r>
            <a:endParaRPr lang="ru-RU" sz="1400" dirty="0">
              <a:solidFill>
                <a:schemeClr val="tx1"/>
              </a:solidFill>
            </a:endParaRPr>
          </a:p>
        </p:txBody>
      </p:sp>
      <p:sp>
        <p:nvSpPr>
          <p:cNvPr id="11" name="Прямоугольник 10"/>
          <p:cNvSpPr/>
          <p:nvPr/>
        </p:nvSpPr>
        <p:spPr>
          <a:xfrm>
            <a:off x="142844" y="4071942"/>
            <a:ext cx="92869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Final product</a:t>
            </a:r>
            <a:endParaRPr lang="ru-RU" sz="1400" dirty="0">
              <a:solidFill>
                <a:schemeClr val="tx1"/>
              </a:solidFill>
            </a:endParaRPr>
          </a:p>
        </p:txBody>
      </p:sp>
      <p:sp>
        <p:nvSpPr>
          <p:cNvPr id="12" name="Прямоугольник 11"/>
          <p:cNvSpPr/>
          <p:nvPr/>
        </p:nvSpPr>
        <p:spPr>
          <a:xfrm>
            <a:off x="3214678" y="5643578"/>
            <a:ext cx="92869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Final product</a:t>
            </a:r>
            <a:endParaRPr lang="ru-RU" sz="1400" dirty="0">
              <a:solidFill>
                <a:schemeClr val="tx1"/>
              </a:solidFill>
            </a:endParaRPr>
          </a:p>
        </p:txBody>
      </p:sp>
      <p:sp>
        <p:nvSpPr>
          <p:cNvPr id="13" name="Прямоугольник 12"/>
          <p:cNvSpPr/>
          <p:nvPr/>
        </p:nvSpPr>
        <p:spPr>
          <a:xfrm>
            <a:off x="5000628" y="4071942"/>
            <a:ext cx="92869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Final product</a:t>
            </a:r>
            <a:endParaRPr lang="ru-RU" sz="1400" dirty="0">
              <a:solidFill>
                <a:schemeClr val="tx1"/>
              </a:solidFill>
            </a:endParaRPr>
          </a:p>
        </p:txBody>
      </p:sp>
      <p:sp>
        <p:nvSpPr>
          <p:cNvPr id="14" name="Прямоугольник 13"/>
          <p:cNvSpPr/>
          <p:nvPr/>
        </p:nvSpPr>
        <p:spPr>
          <a:xfrm>
            <a:off x="1643042" y="4214818"/>
            <a:ext cx="7858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Intermediate</a:t>
            </a:r>
          </a:p>
          <a:p>
            <a:pPr algn="ctr"/>
            <a:r>
              <a:rPr lang="en-US" sz="800" dirty="0" smtClean="0">
                <a:solidFill>
                  <a:schemeClr val="tx1"/>
                </a:solidFill>
              </a:rPr>
              <a:t>100%</a:t>
            </a:r>
            <a:endParaRPr lang="ru-RU" sz="800" dirty="0">
              <a:solidFill>
                <a:schemeClr val="tx1"/>
              </a:solidFill>
            </a:endParaRPr>
          </a:p>
        </p:txBody>
      </p:sp>
      <p:sp>
        <p:nvSpPr>
          <p:cNvPr id="15" name="Прямоугольник 14"/>
          <p:cNvSpPr/>
          <p:nvPr/>
        </p:nvSpPr>
        <p:spPr>
          <a:xfrm>
            <a:off x="1643042" y="4714884"/>
            <a:ext cx="7858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Intermediate</a:t>
            </a:r>
          </a:p>
          <a:p>
            <a:pPr algn="ctr"/>
            <a:r>
              <a:rPr lang="en-US" sz="800" dirty="0" smtClean="0">
                <a:solidFill>
                  <a:schemeClr val="tx1"/>
                </a:solidFill>
              </a:rPr>
              <a:t>200%</a:t>
            </a:r>
            <a:endParaRPr lang="ru-RU" sz="800" dirty="0">
              <a:solidFill>
                <a:schemeClr val="tx1"/>
              </a:solidFill>
            </a:endParaRPr>
          </a:p>
        </p:txBody>
      </p:sp>
      <p:sp>
        <p:nvSpPr>
          <p:cNvPr id="16" name="Прямоугольник 15"/>
          <p:cNvSpPr/>
          <p:nvPr/>
        </p:nvSpPr>
        <p:spPr>
          <a:xfrm>
            <a:off x="1643042" y="5214950"/>
            <a:ext cx="7858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Intermediate</a:t>
            </a:r>
          </a:p>
          <a:p>
            <a:pPr algn="ctr"/>
            <a:r>
              <a:rPr lang="en-US" sz="800" dirty="0" smtClean="0">
                <a:solidFill>
                  <a:schemeClr val="tx1"/>
                </a:solidFill>
              </a:rPr>
              <a:t>600%</a:t>
            </a:r>
            <a:endParaRPr lang="ru-RU" sz="800" dirty="0">
              <a:solidFill>
                <a:schemeClr val="tx1"/>
              </a:solidFill>
            </a:endParaRPr>
          </a:p>
        </p:txBody>
      </p:sp>
      <p:sp>
        <p:nvSpPr>
          <p:cNvPr id="17" name="Прямоугольник 16"/>
          <p:cNvSpPr/>
          <p:nvPr/>
        </p:nvSpPr>
        <p:spPr>
          <a:xfrm>
            <a:off x="3286116" y="4214818"/>
            <a:ext cx="7858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Intermediate</a:t>
            </a:r>
          </a:p>
          <a:p>
            <a:pPr algn="ctr"/>
            <a:r>
              <a:rPr lang="en-US" sz="800" dirty="0" smtClean="0">
                <a:solidFill>
                  <a:schemeClr val="tx1"/>
                </a:solidFill>
              </a:rPr>
              <a:t>100%</a:t>
            </a:r>
            <a:endParaRPr lang="ru-RU" sz="800" dirty="0">
              <a:solidFill>
                <a:schemeClr val="tx1"/>
              </a:solidFill>
            </a:endParaRPr>
          </a:p>
        </p:txBody>
      </p:sp>
      <p:sp>
        <p:nvSpPr>
          <p:cNvPr id="18" name="Прямоугольник 17"/>
          <p:cNvSpPr/>
          <p:nvPr/>
        </p:nvSpPr>
        <p:spPr>
          <a:xfrm>
            <a:off x="3357554" y="4714884"/>
            <a:ext cx="7858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Intermediate</a:t>
            </a:r>
          </a:p>
          <a:p>
            <a:pPr algn="ctr"/>
            <a:r>
              <a:rPr lang="en-US" sz="800" dirty="0" smtClean="0">
                <a:solidFill>
                  <a:schemeClr val="tx1"/>
                </a:solidFill>
              </a:rPr>
              <a:t>200%</a:t>
            </a:r>
            <a:endParaRPr lang="ru-RU" sz="800" dirty="0">
              <a:solidFill>
                <a:schemeClr val="tx1"/>
              </a:solidFill>
            </a:endParaRPr>
          </a:p>
        </p:txBody>
      </p:sp>
      <p:sp>
        <p:nvSpPr>
          <p:cNvPr id="19" name="Прямоугольник 18"/>
          <p:cNvSpPr/>
          <p:nvPr/>
        </p:nvSpPr>
        <p:spPr>
          <a:xfrm>
            <a:off x="3357554" y="5214950"/>
            <a:ext cx="7858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Intermediate</a:t>
            </a:r>
          </a:p>
          <a:p>
            <a:pPr algn="ctr"/>
            <a:r>
              <a:rPr lang="en-US" sz="800" dirty="0" smtClean="0">
                <a:solidFill>
                  <a:schemeClr val="tx1"/>
                </a:solidFill>
              </a:rPr>
              <a:t>600%</a:t>
            </a:r>
            <a:endParaRPr lang="ru-RU" sz="800" dirty="0">
              <a:solidFill>
                <a:schemeClr val="tx1"/>
              </a:solidFill>
            </a:endParaRPr>
          </a:p>
        </p:txBody>
      </p:sp>
      <p:sp>
        <p:nvSpPr>
          <p:cNvPr id="20" name="Прямоугольник 19"/>
          <p:cNvSpPr/>
          <p:nvPr/>
        </p:nvSpPr>
        <p:spPr>
          <a:xfrm>
            <a:off x="5000628" y="4714884"/>
            <a:ext cx="7858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Intermediate</a:t>
            </a:r>
          </a:p>
          <a:p>
            <a:pPr algn="ctr"/>
            <a:r>
              <a:rPr lang="en-US" sz="800" dirty="0" smtClean="0">
                <a:solidFill>
                  <a:schemeClr val="tx1"/>
                </a:solidFill>
              </a:rPr>
              <a:t>100%</a:t>
            </a:r>
            <a:endParaRPr lang="ru-RU" sz="800" dirty="0">
              <a:solidFill>
                <a:schemeClr val="tx1"/>
              </a:solidFill>
            </a:endParaRPr>
          </a:p>
        </p:txBody>
      </p:sp>
      <p:sp>
        <p:nvSpPr>
          <p:cNvPr id="21" name="Прямоугольник 20"/>
          <p:cNvSpPr/>
          <p:nvPr/>
        </p:nvSpPr>
        <p:spPr>
          <a:xfrm>
            <a:off x="5000628" y="5286388"/>
            <a:ext cx="7858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Intermediate</a:t>
            </a:r>
          </a:p>
          <a:p>
            <a:pPr algn="ctr"/>
            <a:r>
              <a:rPr lang="en-US" sz="800" dirty="0" smtClean="0">
                <a:solidFill>
                  <a:schemeClr val="tx1"/>
                </a:solidFill>
              </a:rPr>
              <a:t>200%</a:t>
            </a:r>
            <a:endParaRPr lang="ru-RU" sz="800" dirty="0">
              <a:solidFill>
                <a:schemeClr val="tx1"/>
              </a:solidFill>
            </a:endParaRPr>
          </a:p>
        </p:txBody>
      </p:sp>
      <p:sp>
        <p:nvSpPr>
          <p:cNvPr id="22" name="Прямоугольник 21"/>
          <p:cNvSpPr/>
          <p:nvPr/>
        </p:nvSpPr>
        <p:spPr>
          <a:xfrm>
            <a:off x="5000628" y="5786454"/>
            <a:ext cx="7858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Intermediate</a:t>
            </a:r>
          </a:p>
          <a:p>
            <a:pPr algn="ctr"/>
            <a:r>
              <a:rPr lang="en-US" sz="800" dirty="0" smtClean="0">
                <a:solidFill>
                  <a:schemeClr val="tx1"/>
                </a:solidFill>
              </a:rPr>
              <a:t>600%</a:t>
            </a:r>
            <a:endParaRPr lang="ru-RU" sz="8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rtl="0"/>
            <a:r>
              <a:rPr lang="ru-RU" sz="2800" b="1" i="1" dirty="0" err="1" smtClean="0"/>
              <a:t>Repercolation</a:t>
            </a:r>
            <a:r>
              <a:rPr lang="ru-RU" sz="2800" b="1" i="1" dirty="0" smtClean="0"/>
              <a:t> by method </a:t>
            </a:r>
            <a:r>
              <a:rPr lang="ru-RU" sz="2800" b="1" i="1" dirty="0" err="1" smtClean="0"/>
              <a:t>Bosina</a:t>
            </a:r>
            <a:r>
              <a:rPr lang="ru-RU" sz="2800" b="1" dirty="0" smtClean="0"/>
              <a:t/>
            </a:r>
            <a:br>
              <a:rPr lang="ru-RU" sz="2800" b="1" dirty="0" smtClean="0"/>
            </a:br>
            <a:endParaRPr lang="ru-RU" sz="2800" dirty="0"/>
          </a:p>
        </p:txBody>
      </p:sp>
      <p:pic>
        <p:nvPicPr>
          <p:cNvPr id="56323" name="Picture 3" descr="C:\Users\User\Pictures\htmlconvd-68twfy_html_34f0aecc.png"/>
          <p:cNvPicPr>
            <a:picLocks noGrp="1" noChangeAspect="1" noChangeArrowheads="1"/>
          </p:cNvPicPr>
          <p:nvPr>
            <p:ph idx="1"/>
          </p:nvPr>
        </p:nvPicPr>
        <p:blipFill>
          <a:blip r:embed="rId2"/>
          <a:srcRect/>
          <a:stretch>
            <a:fillRect/>
          </a:stretch>
        </p:blipFill>
        <p:spPr bwMode="auto">
          <a:xfrm>
            <a:off x="500034" y="928670"/>
            <a:ext cx="8072494" cy="5286412"/>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16</a:t>
            </a:fld>
            <a:endParaRPr lang="ru-RU"/>
          </a:p>
        </p:txBody>
      </p:sp>
      <p:sp>
        <p:nvSpPr>
          <p:cNvPr id="6" name="Прямоугольник 5"/>
          <p:cNvSpPr/>
          <p:nvPr/>
        </p:nvSpPr>
        <p:spPr>
          <a:xfrm>
            <a:off x="500034" y="1000108"/>
            <a:ext cx="1500198"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extractant</a:t>
            </a:r>
            <a:endParaRPr lang="ru-RU" sz="1400" dirty="0">
              <a:solidFill>
                <a:schemeClr val="tx1"/>
              </a:solidFill>
            </a:endParaRPr>
          </a:p>
        </p:txBody>
      </p:sp>
      <p:sp>
        <p:nvSpPr>
          <p:cNvPr id="7" name="Прямоугольник 6"/>
          <p:cNvSpPr/>
          <p:nvPr/>
        </p:nvSpPr>
        <p:spPr>
          <a:xfrm>
            <a:off x="6357950" y="5643578"/>
            <a:ext cx="2071702"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Final product</a:t>
            </a:r>
            <a:endParaRPr lang="ru-RU" sz="14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pPr algn="l" rtl="0"/>
            <a:r>
              <a:rPr lang="ru-RU" dirty="0" smtClean="0"/>
              <a:t>Raw materials are loaded in equal amounts into each battery percolator. Raw materials in the 1st percolator are extracted </a:t>
            </a:r>
            <a:r>
              <a:rPr lang="ru-RU" dirty="0" err="1" smtClean="0"/>
              <a:t>with</a:t>
            </a:r>
            <a:r>
              <a:rPr lang="ru-RU" dirty="0" smtClean="0"/>
              <a:t> </a:t>
            </a:r>
            <a:r>
              <a:rPr lang="ru-RU" dirty="0" err="1" smtClean="0"/>
              <a:t>pure</a:t>
            </a:r>
            <a:r>
              <a:rPr lang="en-US" dirty="0" smtClean="0"/>
              <a:t> </a:t>
            </a:r>
            <a:r>
              <a:rPr lang="ru-RU" dirty="0" err="1" smtClean="0"/>
              <a:t>extractant</a:t>
            </a:r>
            <a:r>
              <a:rPr lang="ru-RU" dirty="0" smtClean="0"/>
              <a:t>, in subsequent ones - </a:t>
            </a:r>
            <a:r>
              <a:rPr lang="ru-RU" dirty="0" err="1" smtClean="0"/>
              <a:t>by</a:t>
            </a:r>
            <a:r>
              <a:rPr lang="ru-RU" dirty="0" smtClean="0"/>
              <a:t> </a:t>
            </a:r>
            <a:r>
              <a:rPr lang="en-US" dirty="0" err="1" smtClean="0"/>
              <a:t>intermediant</a:t>
            </a:r>
            <a:r>
              <a:rPr lang="en-US" dirty="0" smtClean="0"/>
              <a:t> </a:t>
            </a:r>
            <a:r>
              <a:rPr lang="en-US" dirty="0" smtClean="0"/>
              <a:t>product</a:t>
            </a:r>
            <a:r>
              <a:rPr lang="ru-RU" dirty="0" smtClean="0"/>
              <a:t> after the extraction of raw materials from the previous percolators. The number of percolators is selected in such a way that the hood turned out from the last percolator in a volume equal to the entire mass of the extracted material, i.e. 1: 1.</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sz="3100" b="1" i="1" dirty="0" smtClean="0"/>
              <a:t>Method </a:t>
            </a:r>
            <a:r>
              <a:rPr lang="ru-RU" sz="3100" b="1" i="1" dirty="0" err="1" smtClean="0"/>
              <a:t>repercolation</a:t>
            </a:r>
            <a:r>
              <a:rPr lang="ru-RU" sz="3100" b="1" i="1" dirty="0" smtClean="0"/>
              <a:t> according to Chulkov</a:t>
            </a:r>
            <a:r>
              <a:rPr lang="ru-RU" b="1" dirty="0" smtClean="0"/>
              <a:t/>
            </a:r>
            <a:br>
              <a:rPr lang="ru-RU" b="1" dirty="0" smtClean="0"/>
            </a:br>
            <a:endParaRPr lang="ru-RU" dirty="0"/>
          </a:p>
        </p:txBody>
      </p:sp>
      <p:sp>
        <p:nvSpPr>
          <p:cNvPr id="3" name="Содержимое 2"/>
          <p:cNvSpPr>
            <a:spLocks noGrp="1"/>
          </p:cNvSpPr>
          <p:nvPr>
            <p:ph idx="1"/>
          </p:nvPr>
        </p:nvSpPr>
        <p:spPr>
          <a:xfrm>
            <a:off x="457200" y="357166"/>
            <a:ext cx="8229600" cy="6286544"/>
          </a:xfrm>
        </p:spPr>
        <p:txBody>
          <a:bodyPr>
            <a:normAutofit/>
          </a:bodyPr>
          <a:lstStyle/>
          <a:p>
            <a:pPr algn="l" rtl="0">
              <a:buNone/>
            </a:pPr>
            <a:r>
              <a:rPr lang="ru-RU" sz="1600" dirty="0" smtClean="0"/>
              <a:t>It was proposed in 1943 and found application in pharmaceutical industries that have been working on this scheme for a long time. Extraction is carried out in a battery of 4 or more percolators. There are two periods</a:t>
            </a:r>
            <a:r>
              <a:rPr lang="ru-RU" sz="1600" b="1" dirty="0" smtClean="0"/>
              <a:t>: during the start-up period </a:t>
            </a:r>
            <a:r>
              <a:rPr lang="ru-RU" sz="1600" dirty="0" smtClean="0"/>
              <a:t>loaded daily by</a:t>
            </a:r>
            <a:r>
              <a:rPr lang="ru-RU" sz="1600" i="1" dirty="0" smtClean="0"/>
              <a:t> </a:t>
            </a:r>
            <a:r>
              <a:rPr lang="ru-RU" sz="1600" dirty="0" smtClean="0"/>
              <a:t>one percolator and the finished product is not drained. An equal amount of raw material is loaded into each percolator, which is pre-filled with an equal amount of pure</a:t>
            </a:r>
            <a:r>
              <a:rPr lang="ru-RU" sz="1600" dirty="0" err="1" smtClean="0"/>
              <a:t>extractant</a:t>
            </a:r>
            <a:r>
              <a:rPr lang="ru-RU" sz="1600" dirty="0" smtClean="0"/>
              <a:t> (for the 1st percolator) or </a:t>
            </a:r>
            <a:r>
              <a:rPr lang="ru-RU" sz="1600" dirty="0" err="1" smtClean="0"/>
              <a:t>extract obtained</a:t>
            </a:r>
            <a:r>
              <a:rPr lang="ru-RU" sz="1600" dirty="0" smtClean="0"/>
              <a:t>from the previous percolator (for the 2nd and all subsequent percolators). The swollen raw material is loaded into the first percolator, poured</a:t>
            </a:r>
            <a:r>
              <a:rPr lang="ru-RU" sz="1600" dirty="0" err="1" smtClean="0"/>
              <a:t>extractant</a:t>
            </a:r>
            <a:r>
              <a:rPr lang="ru-RU" sz="1600" dirty="0" smtClean="0"/>
              <a:t>to the mirror and leave for a day. The next day, extracts are drained from the first percolator in two steps: the first extraction is in a volume equal to the mass of the raw material loaded into the percolator, used to soak the raw material for the second percolator, and the second extraction is in double the volume in relation to the mass of the raw material used for infusion raw materials in the second percolator. At this time, the first percolator is served with fresh</a:t>
            </a:r>
            <a:r>
              <a:rPr lang="ru-RU" sz="1600" dirty="0" err="1" smtClean="0"/>
              <a:t>extractant</a:t>
            </a:r>
            <a:r>
              <a:rPr lang="ru-RU" sz="1600" dirty="0" smtClean="0"/>
              <a:t>in an amount equal to the amount of extractions. On the third day, two extracts are also collected from the second percolator: for working with the raw materials intended for loading into the third percolator. Extracts from the first percolator are fed into the second percolator, and </a:t>
            </a:r>
            <a:r>
              <a:rPr lang="ru-RU" sz="1600" dirty="0" err="1" smtClean="0"/>
              <a:t>freshextractant</a:t>
            </a:r>
            <a:r>
              <a:rPr lang="ru-RU" sz="1600" dirty="0" smtClean="0"/>
              <a:t>. </a:t>
            </a:r>
            <a:r>
              <a:rPr lang="ru-RU" sz="1600" dirty="0" smtClean="0"/>
              <a:t>Further, the process is carried out in a similar way. One day after loading the last </a:t>
            </a:r>
            <a:r>
              <a:rPr lang="ru-RU" sz="1600" dirty="0" err="1" smtClean="0"/>
              <a:t>percolator</a:t>
            </a:r>
            <a:r>
              <a:rPr lang="ru-RU" sz="1600" dirty="0" smtClean="0"/>
              <a:t> </a:t>
            </a:r>
            <a:r>
              <a:rPr lang="ru-RU" sz="1600" dirty="0" err="1" smtClean="0"/>
              <a:t>begins</a:t>
            </a:r>
            <a:r>
              <a:rPr lang="en-US" sz="1600" dirty="0" smtClean="0"/>
              <a:t> </a:t>
            </a:r>
            <a:r>
              <a:rPr lang="ru-RU" sz="1600" b="1" i="1" dirty="0" err="1" smtClean="0"/>
              <a:t>working</a:t>
            </a:r>
            <a:r>
              <a:rPr lang="ru-RU" sz="1600" b="1" i="1" dirty="0" smtClean="0"/>
              <a:t> </a:t>
            </a:r>
            <a:r>
              <a:rPr lang="ru-RU" sz="1600" b="1" i="1" dirty="0" smtClean="0"/>
              <a:t>period.</a:t>
            </a:r>
            <a:r>
              <a:rPr lang="ru-RU" sz="1600" i="1" dirty="0" smtClean="0"/>
              <a:t> </a:t>
            </a:r>
            <a:r>
              <a:rPr lang="ru-RU" sz="1600" dirty="0" smtClean="0"/>
              <a:t>At this time, the first portion of the finished product is drained from the last percolator in a volume equal to the mass of raw materials in this percolator. At the same time, all extracts are drained from the first percolator and fed to the second percolator. The raw material in the first percolator is completely depleted. Fresh</a:t>
            </a:r>
            <a:r>
              <a:rPr lang="ru-RU" sz="1600" dirty="0" err="1" smtClean="0"/>
              <a:t>extractant</a:t>
            </a:r>
            <a:r>
              <a:rPr lang="ru-RU" sz="1600" dirty="0" smtClean="0"/>
              <a:t>served in the second percolator, which now becomes the tail. The first percolator becomes the head percolator in the battery. The collection of the finished product is carried out daily from the head percolator, which is each, again loaded with raw materials.</a:t>
            </a:r>
          </a:p>
          <a:p>
            <a:pPr algn="l" rtl="0"/>
            <a:endParaRPr lang="ru-RU" sz="16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dirty="0" err="1" smtClean="0"/>
              <a:t>Repercolation</a:t>
            </a:r>
            <a:r>
              <a:rPr lang="ru-RU" dirty="0" smtClean="0"/>
              <a:t> according to Chulkov</a:t>
            </a:r>
            <a:endParaRPr lang="ru-RU" dirty="0"/>
          </a:p>
        </p:txBody>
      </p:sp>
      <p:pic>
        <p:nvPicPr>
          <p:cNvPr id="64514" name="Picture 2" descr="C:\Users\User\Pictures\htmlconvd-68twfy_html_m27124efe.png"/>
          <p:cNvPicPr>
            <a:picLocks noGrp="1" noChangeAspect="1" noChangeArrowheads="1"/>
          </p:cNvPicPr>
          <p:nvPr>
            <p:ph idx="1"/>
          </p:nvPr>
        </p:nvPicPr>
        <p:blipFill>
          <a:blip r:embed="rId2"/>
          <a:srcRect/>
          <a:stretch>
            <a:fillRect/>
          </a:stretch>
        </p:blipFill>
        <p:spPr bwMode="auto">
          <a:xfrm>
            <a:off x="768450" y="1600200"/>
            <a:ext cx="7607100" cy="4525963"/>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19</a:t>
            </a:fld>
            <a:endParaRPr lang="ru-RU"/>
          </a:p>
        </p:txBody>
      </p:sp>
      <p:sp>
        <p:nvSpPr>
          <p:cNvPr id="6" name="Прямоугольник 5"/>
          <p:cNvSpPr/>
          <p:nvPr/>
        </p:nvSpPr>
        <p:spPr>
          <a:xfrm>
            <a:off x="1643042" y="1928802"/>
            <a:ext cx="92869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Raw material</a:t>
            </a:r>
            <a:endParaRPr lang="ru-RU" sz="1400" dirty="0">
              <a:solidFill>
                <a:schemeClr val="tx1"/>
              </a:solidFill>
            </a:endParaRPr>
          </a:p>
        </p:txBody>
      </p:sp>
      <p:sp>
        <p:nvSpPr>
          <p:cNvPr id="7" name="Прямоугольник 6"/>
          <p:cNvSpPr/>
          <p:nvPr/>
        </p:nvSpPr>
        <p:spPr>
          <a:xfrm>
            <a:off x="1571604" y="2714620"/>
            <a:ext cx="92869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Raw material</a:t>
            </a:r>
            <a:endParaRPr lang="ru-RU" sz="1400" dirty="0">
              <a:solidFill>
                <a:schemeClr val="tx1"/>
              </a:solidFill>
            </a:endParaRPr>
          </a:p>
        </p:txBody>
      </p:sp>
      <p:sp>
        <p:nvSpPr>
          <p:cNvPr id="8" name="Прямоугольник 7"/>
          <p:cNvSpPr/>
          <p:nvPr/>
        </p:nvSpPr>
        <p:spPr>
          <a:xfrm>
            <a:off x="3500430" y="2714620"/>
            <a:ext cx="92869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Raw material</a:t>
            </a:r>
            <a:endParaRPr lang="ru-RU" sz="1400" dirty="0">
              <a:solidFill>
                <a:schemeClr val="tx1"/>
              </a:solidFill>
            </a:endParaRPr>
          </a:p>
        </p:txBody>
      </p:sp>
      <p:sp>
        <p:nvSpPr>
          <p:cNvPr id="9" name="Прямоугольник 8"/>
          <p:cNvSpPr/>
          <p:nvPr/>
        </p:nvSpPr>
        <p:spPr>
          <a:xfrm>
            <a:off x="5429256" y="2714620"/>
            <a:ext cx="92869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Raw material</a:t>
            </a:r>
            <a:endParaRPr lang="ru-RU" sz="1400" dirty="0">
              <a:solidFill>
                <a:schemeClr val="tx1"/>
              </a:solidFill>
            </a:endParaRPr>
          </a:p>
        </p:txBody>
      </p:sp>
      <p:sp>
        <p:nvSpPr>
          <p:cNvPr id="10" name="Прямоугольник 9"/>
          <p:cNvSpPr/>
          <p:nvPr/>
        </p:nvSpPr>
        <p:spPr>
          <a:xfrm>
            <a:off x="7429520" y="2714620"/>
            <a:ext cx="92869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Raw material</a:t>
            </a:r>
            <a:endParaRPr lang="ru-RU" sz="1400" dirty="0">
              <a:solidFill>
                <a:schemeClr val="tx1"/>
              </a:solidFill>
            </a:endParaRPr>
          </a:p>
        </p:txBody>
      </p:sp>
      <p:sp>
        <p:nvSpPr>
          <p:cNvPr id="11" name="Прямоугольник 10"/>
          <p:cNvSpPr/>
          <p:nvPr/>
        </p:nvSpPr>
        <p:spPr>
          <a:xfrm>
            <a:off x="1643042" y="5715016"/>
            <a:ext cx="92869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Final product</a:t>
            </a:r>
            <a:endParaRPr lang="ru-RU" sz="1400" dirty="0">
              <a:solidFill>
                <a:schemeClr val="tx1"/>
              </a:solidFill>
            </a:endParaRPr>
          </a:p>
        </p:txBody>
      </p:sp>
      <p:sp>
        <p:nvSpPr>
          <p:cNvPr id="12" name="Прямоугольник 11"/>
          <p:cNvSpPr/>
          <p:nvPr/>
        </p:nvSpPr>
        <p:spPr>
          <a:xfrm>
            <a:off x="7429520" y="5715016"/>
            <a:ext cx="92869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Final product</a:t>
            </a:r>
            <a:endParaRPr lang="ru-RU" sz="14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pPr algn="l" rtl="0"/>
            <a:r>
              <a:rPr lang="ru-RU" b="1" dirty="0" smtClean="0"/>
              <a:t>Extracts</a:t>
            </a:r>
            <a:endParaRPr lang="ru-RU" dirty="0"/>
          </a:p>
        </p:txBody>
      </p:sp>
      <p:sp>
        <p:nvSpPr>
          <p:cNvPr id="3" name="Содержимое 2"/>
          <p:cNvSpPr>
            <a:spLocks noGrp="1"/>
          </p:cNvSpPr>
          <p:nvPr>
            <p:ph idx="1"/>
          </p:nvPr>
        </p:nvSpPr>
        <p:spPr>
          <a:xfrm>
            <a:off x="457200" y="1071546"/>
            <a:ext cx="8229600" cy="5054617"/>
          </a:xfrm>
        </p:spPr>
        <p:txBody>
          <a:bodyPr>
            <a:normAutofit fontScale="85000" lnSpcReduction="10000"/>
          </a:bodyPr>
          <a:lstStyle/>
          <a:p>
            <a:pPr algn="ctr" rtl="0">
              <a:buNone/>
            </a:pPr>
            <a:r>
              <a:rPr lang="ru-RU" dirty="0" smtClean="0"/>
              <a:t>these are concentrated extracts from medicinal plant materials.</a:t>
            </a:r>
          </a:p>
          <a:p>
            <a:pPr algn="l" rtl="0">
              <a:buNone/>
            </a:pPr>
            <a:r>
              <a:rPr lang="ru-RU" dirty="0" smtClean="0"/>
              <a:t> Depending on the used </a:t>
            </a:r>
            <a:r>
              <a:rPr lang="ru-RU" dirty="0" err="1" smtClean="0"/>
              <a:t>extractant</a:t>
            </a:r>
            <a:r>
              <a:rPr lang="ru-RU" dirty="0" smtClean="0"/>
              <a:t> they are divided into 4 groups: </a:t>
            </a:r>
          </a:p>
          <a:p>
            <a:pPr algn="l" rtl="0">
              <a:buNone/>
            </a:pPr>
            <a:r>
              <a:rPr lang="ru-RU" dirty="0" smtClean="0"/>
              <a:t>aquatic (</a:t>
            </a:r>
            <a:r>
              <a:rPr lang="ru-RU" dirty="0" err="1" smtClean="0"/>
              <a:t>extracta</a:t>
            </a:r>
            <a:r>
              <a:rPr lang="ru-RU" dirty="0" smtClean="0"/>
              <a:t> </a:t>
            </a:r>
            <a:r>
              <a:rPr lang="ru-RU" dirty="0" err="1" smtClean="0"/>
              <a:t>aquosa</a:t>
            </a:r>
            <a:r>
              <a:rPr lang="ru-RU" dirty="0" smtClean="0"/>
              <a:t>), </a:t>
            </a:r>
          </a:p>
          <a:p>
            <a:pPr algn="l" rtl="0">
              <a:buNone/>
            </a:pPr>
            <a:r>
              <a:rPr lang="ru-RU" dirty="0" smtClean="0"/>
              <a:t>alcohol (</a:t>
            </a:r>
            <a:r>
              <a:rPr lang="ru-RU" dirty="0" err="1" smtClean="0"/>
              <a:t>extracta</a:t>
            </a:r>
            <a:r>
              <a:rPr lang="ru-RU" dirty="0" smtClean="0"/>
              <a:t> </a:t>
            </a:r>
            <a:r>
              <a:rPr lang="ru-RU" dirty="0" err="1" smtClean="0"/>
              <a:t>spirituosa</a:t>
            </a:r>
            <a:r>
              <a:rPr lang="ru-RU" dirty="0" smtClean="0"/>
              <a:t>), </a:t>
            </a:r>
          </a:p>
          <a:p>
            <a:pPr algn="l" rtl="0">
              <a:buNone/>
            </a:pPr>
            <a:r>
              <a:rPr lang="ru-RU" dirty="0" smtClean="0"/>
              <a:t>ethereal (</a:t>
            </a:r>
            <a:r>
              <a:rPr lang="ru-RU" dirty="0" err="1" smtClean="0"/>
              <a:t>extracta</a:t>
            </a:r>
            <a:r>
              <a:rPr lang="ru-RU" dirty="0" smtClean="0"/>
              <a:t> </a:t>
            </a:r>
            <a:r>
              <a:rPr lang="ru-RU" dirty="0" err="1" smtClean="0"/>
              <a:t>aetherea</a:t>
            </a:r>
            <a:r>
              <a:rPr lang="ru-RU" dirty="0" smtClean="0"/>
              <a:t>), </a:t>
            </a:r>
          </a:p>
          <a:p>
            <a:pPr algn="l" rtl="0">
              <a:buNone/>
            </a:pPr>
            <a:r>
              <a:rPr lang="ru-RU" dirty="0" smtClean="0"/>
              <a:t>oil (</a:t>
            </a:r>
            <a:r>
              <a:rPr lang="ru-RU" dirty="0" err="1" smtClean="0"/>
              <a:t>extracta</a:t>
            </a:r>
            <a:r>
              <a:rPr lang="ru-RU" dirty="0" smtClean="0"/>
              <a:t> </a:t>
            </a:r>
            <a:r>
              <a:rPr lang="ru-RU" dirty="0" err="1" smtClean="0"/>
              <a:t>oleosa</a:t>
            </a:r>
            <a:r>
              <a:rPr lang="ru-RU" dirty="0" smtClean="0"/>
              <a:t>). </a:t>
            </a:r>
          </a:p>
          <a:p>
            <a:pPr algn="l" rtl="0">
              <a:buNone/>
            </a:pPr>
            <a:endParaRPr lang="ru-RU" dirty="0" smtClean="0"/>
          </a:p>
          <a:p>
            <a:pPr>
              <a:buNone/>
            </a:pPr>
            <a:r>
              <a:rPr lang="ru-RU" dirty="0" smtClean="0"/>
              <a:t>In addition, standardized </a:t>
            </a:r>
            <a:r>
              <a:rPr lang="ru-RU" dirty="0" err="1" smtClean="0"/>
              <a:t>extracts</a:t>
            </a:r>
            <a:r>
              <a:rPr lang="ru-RU" dirty="0" smtClean="0"/>
              <a:t> </a:t>
            </a:r>
            <a:r>
              <a:rPr lang="ru-RU" dirty="0" smtClean="0"/>
              <a:t>- </a:t>
            </a:r>
            <a:r>
              <a:rPr lang="ru-RU" dirty="0" err="1" smtClean="0"/>
              <a:t>concentrates</a:t>
            </a:r>
            <a:r>
              <a:rPr lang="ru-RU" dirty="0" smtClean="0"/>
              <a:t> </a:t>
            </a:r>
            <a:r>
              <a:rPr lang="ru-RU" dirty="0" err="1" smtClean="0"/>
              <a:t>are</a:t>
            </a:r>
            <a:r>
              <a:rPr lang="ru-RU" dirty="0" smtClean="0"/>
              <a:t> </a:t>
            </a:r>
            <a:r>
              <a:rPr lang="ru-RU" dirty="0" err="1" smtClean="0"/>
              <a:t>used</a:t>
            </a:r>
            <a:r>
              <a:rPr lang="ru-RU" dirty="0" smtClean="0"/>
              <a:t> </a:t>
            </a:r>
            <a:r>
              <a:rPr lang="ru-RU" dirty="0" err="1" smtClean="0"/>
              <a:t>for</a:t>
            </a:r>
            <a:r>
              <a:rPr lang="ru-RU" dirty="0" smtClean="0"/>
              <a:t> </a:t>
            </a:r>
            <a:r>
              <a:rPr lang="ru-RU" dirty="0" smtClean="0"/>
              <a:t>the preparation of infusions and decoctions.</a:t>
            </a:r>
          </a:p>
          <a:p>
            <a:pPr algn="l" rtl="0">
              <a:buNone/>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pPr algn="l" rtl="0"/>
            <a:r>
              <a:rPr lang="en-US" b="1" dirty="0" smtClean="0"/>
              <a:t>Purification</a:t>
            </a:r>
            <a:r>
              <a:rPr lang="ru-RU" b="1" dirty="0" smtClean="0"/>
              <a:t/>
            </a:r>
            <a:br>
              <a:rPr lang="ru-RU" b="1" dirty="0" smtClean="0"/>
            </a:br>
            <a:endParaRPr lang="ru-RU" dirty="0"/>
          </a:p>
        </p:txBody>
      </p:sp>
      <p:sp>
        <p:nvSpPr>
          <p:cNvPr id="3" name="Содержимое 2"/>
          <p:cNvSpPr>
            <a:spLocks noGrp="1"/>
          </p:cNvSpPr>
          <p:nvPr>
            <p:ph idx="1"/>
          </p:nvPr>
        </p:nvSpPr>
        <p:spPr>
          <a:xfrm>
            <a:off x="457200" y="857232"/>
            <a:ext cx="8229600" cy="5268931"/>
          </a:xfrm>
        </p:spPr>
        <p:txBody>
          <a:bodyPr>
            <a:normAutofit fontScale="92500" lnSpcReduction="20000"/>
          </a:bodyPr>
          <a:lstStyle/>
          <a:p>
            <a:pPr algn="l" rtl="0">
              <a:buNone/>
            </a:pPr>
            <a:r>
              <a:rPr lang="ru-RU" dirty="0" smtClean="0"/>
              <a:t>Extracts obtained by any of the above methods, in the production of liquid extracts, are defended for at least 2 days at a temperature not higher than 10 ° C until a clear liquid is obtained. Deposition is sometimes allowed in the presence of adsorbents, which contributes to better cleaning and greater stability during storage and transportation. The settled, transparent part of the extraction is filtered from accidentally trapped </a:t>
            </a:r>
            <a:r>
              <a:rPr lang="ru-RU" dirty="0" err="1" smtClean="0"/>
              <a:t>impurities</a:t>
            </a:r>
            <a:r>
              <a:rPr lang="ru-RU" dirty="0" smtClean="0"/>
              <a:t> </a:t>
            </a:r>
            <a:r>
              <a:rPr lang="ru-RU" dirty="0" err="1" smtClean="0"/>
              <a:t>through</a:t>
            </a:r>
            <a:r>
              <a:rPr lang="en-US" dirty="0" smtClean="0"/>
              <a:t> </a:t>
            </a:r>
            <a:r>
              <a:rPr lang="ru-RU" dirty="0" err="1" smtClean="0"/>
              <a:t>druk</a:t>
            </a:r>
            <a:r>
              <a:rPr lang="ru-RU" dirty="0" smtClean="0"/>
              <a:t> </a:t>
            </a:r>
            <a:r>
              <a:rPr lang="ru-RU" dirty="0" err="1" smtClean="0"/>
              <a:t>filters</a:t>
            </a:r>
            <a:r>
              <a:rPr lang="ru-RU" dirty="0" smtClean="0"/>
              <a:t>, </a:t>
            </a:r>
            <a:r>
              <a:rPr lang="ru-RU" dirty="0" err="1" smtClean="0"/>
              <a:t>filter</a:t>
            </a:r>
            <a:r>
              <a:rPr lang="ru-RU" dirty="0" smtClean="0"/>
              <a:t> </a:t>
            </a:r>
            <a:r>
              <a:rPr lang="ru-RU" dirty="0" err="1" smtClean="0"/>
              <a:t>presses</a:t>
            </a:r>
            <a:r>
              <a:rPr lang="en-US" dirty="0" smtClean="0"/>
              <a:t> </a:t>
            </a:r>
            <a:r>
              <a:rPr lang="ru-RU" dirty="0" err="1" smtClean="0"/>
              <a:t>or</a:t>
            </a:r>
            <a:r>
              <a:rPr lang="ru-RU" dirty="0" smtClean="0"/>
              <a:t> centrifuged. Finally, the residue of the extracts with the precipitate is filtered. The filtered extracts are thoroughly mixed and standardized.</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pPr algn="l" rtl="0"/>
            <a:r>
              <a:rPr lang="ru-RU" b="1" dirty="0" smtClean="0"/>
              <a:t>Standardization</a:t>
            </a:r>
            <a:br>
              <a:rPr lang="ru-RU" b="1" dirty="0" smtClean="0"/>
            </a:br>
            <a:endParaRPr lang="ru-RU" dirty="0"/>
          </a:p>
        </p:txBody>
      </p:sp>
      <p:sp>
        <p:nvSpPr>
          <p:cNvPr id="3" name="Содержимое 2"/>
          <p:cNvSpPr>
            <a:spLocks noGrp="1"/>
          </p:cNvSpPr>
          <p:nvPr>
            <p:ph idx="1"/>
          </p:nvPr>
        </p:nvSpPr>
        <p:spPr>
          <a:xfrm>
            <a:off x="457200" y="714356"/>
            <a:ext cx="8401080" cy="5411807"/>
          </a:xfrm>
        </p:spPr>
        <p:txBody>
          <a:bodyPr>
            <a:normAutofit/>
          </a:bodyPr>
          <a:lstStyle/>
          <a:p>
            <a:pPr algn="l" rtl="0">
              <a:buNone/>
            </a:pPr>
            <a:r>
              <a:rPr lang="ru-RU" dirty="0" smtClean="0"/>
              <a:t>In liquid extracts, the content of active substances is determined by chemical methods (with the exception of liquid hawthorn extract, the quality of which is controlled biologically). The quality of some liquid extracts is determined by the amount of extractives. </a:t>
            </a:r>
            <a:r>
              <a:rPr lang="ru-RU" dirty="0" err="1" smtClean="0"/>
              <a:t>By</a:t>
            </a:r>
            <a:r>
              <a:rPr lang="en-US" dirty="0" smtClean="0"/>
              <a:t> established </a:t>
            </a:r>
            <a:r>
              <a:rPr lang="ru-RU" dirty="0" err="1" smtClean="0"/>
              <a:t>methods</a:t>
            </a:r>
            <a:r>
              <a:rPr lang="en-US" dirty="0" smtClean="0"/>
              <a:t> </a:t>
            </a:r>
            <a:r>
              <a:rPr lang="ru-RU" dirty="0" err="1" smtClean="0"/>
              <a:t>determine</a:t>
            </a:r>
            <a:r>
              <a:rPr lang="ru-RU" dirty="0" smtClean="0"/>
              <a:t> the alcohol </a:t>
            </a:r>
            <a:r>
              <a:rPr lang="ru-RU" dirty="0" err="1" smtClean="0"/>
              <a:t>content</a:t>
            </a:r>
            <a:r>
              <a:rPr lang="ru-RU" dirty="0" smtClean="0"/>
              <a:t> </a:t>
            </a:r>
            <a:r>
              <a:rPr lang="en-US" dirty="0" smtClean="0"/>
              <a:t>,</a:t>
            </a:r>
            <a:r>
              <a:rPr lang="ru-RU" dirty="0" smtClean="0"/>
              <a:t> </a:t>
            </a:r>
            <a:r>
              <a:rPr lang="ru-RU" dirty="0" err="1" smtClean="0"/>
              <a:t>density</a:t>
            </a:r>
            <a:r>
              <a:rPr lang="ru-RU" dirty="0" smtClean="0"/>
              <a:t>, heavy </a:t>
            </a:r>
            <a:r>
              <a:rPr lang="ru-RU" dirty="0" err="1" smtClean="0"/>
              <a:t>metals</a:t>
            </a:r>
            <a:r>
              <a:rPr lang="ru-RU" dirty="0" smtClean="0"/>
              <a:t> </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1"/>
          <p:cNvSpPr>
            <a:spLocks noChangeArrowheads="1"/>
          </p:cNvSpPr>
          <p:nvPr/>
        </p:nvSpPr>
        <p:spPr bwMode="auto">
          <a:xfrm>
            <a:off x="484188" y="381000"/>
            <a:ext cx="8072437" cy="4154984"/>
          </a:xfrm>
          <a:prstGeom prst="rect">
            <a:avLst/>
          </a:prstGeom>
          <a:noFill/>
          <a:ln w="9525">
            <a:noFill/>
            <a:miter lim="800000"/>
            <a:headEnd/>
            <a:tailEnd/>
          </a:ln>
        </p:spPr>
        <p:txBody>
          <a:bodyPr>
            <a:spAutoFit/>
          </a:bodyPr>
          <a:lstStyle/>
          <a:p>
            <a:pPr algn="l" rtl="0"/>
            <a:r>
              <a:rPr lang="en-US" sz="2400" dirty="0" smtClean="0">
                <a:latin typeface="Times New Roman" pitchFamily="18" charset="0"/>
                <a:cs typeface="Times New Roman" pitchFamily="18" charset="0"/>
              </a:rPr>
              <a:t>Thick (</a:t>
            </a:r>
            <a:r>
              <a:rPr lang="ru-RU" sz="2400" dirty="0" err="1" smtClean="0">
                <a:latin typeface="Times New Roman" pitchFamily="18" charset="0"/>
                <a:cs typeface="Times New Roman" pitchFamily="18" charset="0"/>
              </a:rPr>
              <a:t>Dense</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extracts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concentrated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extracts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from</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medicinal</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plant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raw</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materials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which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viscous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masses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with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moisture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content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no</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more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than</a:t>
            </a:r>
            <a:r>
              <a:rPr lang="ru-RU" sz="2400" dirty="0">
                <a:latin typeface="Times New Roman" pitchFamily="18" charset="0"/>
                <a:cs typeface="Times New Roman" pitchFamily="18" charset="0"/>
              </a:rPr>
              <a:t> 25%. </a:t>
            </a:r>
            <a:r>
              <a:rPr lang="ru-RU" sz="2400" dirty="0" err="1">
                <a:latin typeface="Times New Roman" pitchFamily="18" charset="0"/>
                <a:cs typeface="Times New Roman" pitchFamily="18" charset="0"/>
              </a:rPr>
              <a:t>They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usually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do</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not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pour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out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vessel</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but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stretch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into</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threads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which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merge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into</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solid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mass</a:t>
            </a:r>
            <a:r>
              <a:rPr lang="ru-RU" sz="2400" dirty="0">
                <a:latin typeface="Times New Roman" pitchFamily="18" charset="0"/>
                <a:cs typeface="Times New Roman" pitchFamily="18" charset="0"/>
              </a:rPr>
              <a:t>.</a:t>
            </a:r>
          </a:p>
          <a:p>
            <a:pPr algn="l" rtl="0"/>
            <a:endParaRPr lang="ru-RU" sz="2400" dirty="0">
              <a:latin typeface="Times New Roman" pitchFamily="18" charset="0"/>
              <a:cs typeface="Times New Roman" pitchFamily="18" charset="0"/>
            </a:endParaRPr>
          </a:p>
          <a:p>
            <a:pPr algn="l" rtl="0"/>
            <a:r>
              <a:rPr lang="ru-RU" sz="2400" dirty="0" err="1">
                <a:latin typeface="Times New Roman" pitchFamily="18" charset="0"/>
                <a:cs typeface="Times New Roman" pitchFamily="18" charset="0"/>
              </a:rPr>
              <a:t>Due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to</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their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high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viscosity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thick</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extracts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used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binding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and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forming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substances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manufacture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pills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addition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can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be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used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flavoring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agents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syrups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potions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elixirs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Thick</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extracts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used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intermediates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for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number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dosage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forms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tinctures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tablets</a:t>
            </a:r>
            <a:r>
              <a:rPr lang="ru-RU" sz="2400" dirty="0">
                <a:latin typeface="Times New Roman" pitchFamily="18" charset="0"/>
                <a:cs typeface="Times New Roman" pitchFamily="18" charset="0"/>
              </a:rPr>
              <a:t>).</a:t>
            </a:r>
          </a:p>
        </p:txBody>
      </p:sp>
      <p:pic>
        <p:nvPicPr>
          <p:cNvPr id="1026" name="Picture 2" descr="http://www.lovingmama.ru/files/imce/extract-yacmenno-solodovy.jpg"/>
          <p:cNvPicPr>
            <a:picLocks noChangeAspect="1" noChangeArrowheads="1"/>
          </p:cNvPicPr>
          <p:nvPr/>
        </p:nvPicPr>
        <p:blipFill>
          <a:blip r:embed="rId2" cstate="email">
            <a:extLst>
              <a:ext uri="{28A0092B-C50C-407E-A947-70E740481C1C}"/>
            </a:extLst>
          </a:blip>
          <a:srcRect/>
          <a:stretch>
            <a:fillRect/>
          </a:stretch>
        </p:blipFill>
        <p:spPr bwMode="auto">
          <a:xfrm>
            <a:off x="6377940" y="4918678"/>
            <a:ext cx="2415540" cy="16993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22</a:t>
            </a:fld>
            <a:endParaRPr lang="ru-RU"/>
          </a:p>
        </p:txBody>
      </p:sp>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42938" y="854075"/>
          <a:ext cx="8072437" cy="5108576"/>
        </p:xfrm>
        <a:graphic>
          <a:graphicData uri="http://schemas.openxmlformats.org/drawingml/2006/table">
            <a:tbl>
              <a:tblPr/>
              <a:tblGrid>
                <a:gridCol w="4375150"/>
                <a:gridCol w="3697287"/>
              </a:tblGrid>
              <a:tr h="449263">
                <a:tc>
                  <a:txBody>
                    <a:bodyPr/>
                    <a:lstStyle/>
                    <a:p>
                      <a:pPr marL="0" marR="0" lvl="0" indent="539750" algn="l"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Basic biologically active substances</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Representatives of thick extracts</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0EC"/>
                    </a:solidFill>
                  </a:tcPr>
                </a:tc>
              </a:tr>
              <a:tr h="46593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Alkaloids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Saponins</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Bitter glycosides </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Bitter glycosides and essential oils</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Phenolic compounds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Vitamins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Organic acids and essential oils</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Phytoncides </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Capsaicins</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Iridoids</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flavonoids</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Belladonna extract thick (Betiol suppositories)</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Licorice extract thick</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Dandelion extract thick</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Wormwood extract thick</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Male fern extract thick</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Nettle extract thick (Allohol tablets)</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Valerian extract thick</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Garlic extract thick</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Capsicum extract thick</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Thick water trefoil extract</a:t>
                      </a: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0EC"/>
                    </a:solidFill>
                  </a:tcPr>
                </a:tc>
              </a:tr>
            </a:tbl>
          </a:graphicData>
        </a:graphic>
      </p:graphicFrame>
      <p:sp>
        <p:nvSpPr>
          <p:cNvPr id="16396" name="Rectangle 1"/>
          <p:cNvSpPr>
            <a:spLocks noChangeArrowheads="1"/>
          </p:cNvSpPr>
          <p:nvPr/>
        </p:nvSpPr>
        <p:spPr bwMode="auto">
          <a:xfrm>
            <a:off x="1357313" y="0"/>
            <a:ext cx="5572125" cy="708025"/>
          </a:xfrm>
          <a:prstGeom prst="rect">
            <a:avLst/>
          </a:prstGeom>
          <a:noFill/>
          <a:ln w="9525">
            <a:noFill/>
            <a:miter lim="800000"/>
            <a:headEnd/>
            <a:tailEnd/>
          </a:ln>
        </p:spPr>
        <p:txBody>
          <a:bodyPr anchor="ctr">
            <a:spAutoFit/>
          </a:bodyPr>
          <a:lstStyle/>
          <a:p>
            <a:pPr indent="539750" algn="ctr" rtl="0"/>
            <a:r>
              <a:rPr lang="ru-RU" sz="2000" b="1">
                <a:ea typeface="Times New Roman" pitchFamily="18" charset="0"/>
                <a:cs typeface="Arial" charset="0"/>
              </a:rPr>
              <a:t> Classification of thick extracts by BAS</a:t>
            </a:r>
            <a:endParaRPr lang="ru-RU" sz="2000">
              <a:ea typeface="Times New Roman" pitchFamily="18" charset="0"/>
              <a:cs typeface="Arial" charset="0"/>
            </a:endParaRPr>
          </a:p>
        </p:txBody>
      </p:sp>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23</a:t>
            </a:fld>
            <a:endParaRPr lang="ru-RU"/>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idx="4294967295"/>
          </p:nvPr>
        </p:nvSpPr>
        <p:spPr>
          <a:xfrm>
            <a:off x="165100" y="131763"/>
            <a:ext cx="8759825" cy="733425"/>
          </a:xfrm>
        </p:spPr>
        <p:txBody>
          <a:bodyPr/>
          <a:lstStyle/>
          <a:p>
            <a:r>
              <a:rPr lang="en-US" sz="4000" b="1" smtClean="0"/>
              <a:t>Characteristics of soft extracts</a:t>
            </a:r>
            <a:endParaRPr lang="ru-RU" sz="4000" b="1" smtClean="0"/>
          </a:p>
        </p:txBody>
      </p:sp>
      <p:sp>
        <p:nvSpPr>
          <p:cNvPr id="15363" name="Text Placeholder 4"/>
          <p:cNvSpPr>
            <a:spLocks noGrp="1"/>
          </p:cNvSpPr>
          <p:nvPr>
            <p:ph type="body" idx="4294967295"/>
          </p:nvPr>
        </p:nvSpPr>
        <p:spPr>
          <a:xfrm>
            <a:off x="457200" y="865188"/>
            <a:ext cx="4040188" cy="669925"/>
          </a:xfrm>
        </p:spPr>
        <p:txBody>
          <a:bodyPr anchor="b"/>
          <a:lstStyle/>
          <a:p>
            <a:pPr marL="0" indent="0">
              <a:buFont typeface="Wingdings" pitchFamily="2" charset="2"/>
              <a:buNone/>
            </a:pPr>
            <a:r>
              <a:rPr lang="uk-UA" sz="3600" u="sng" dirty="0" err="1" smtClean="0"/>
              <a:t>Adv</a:t>
            </a:r>
            <a:r>
              <a:rPr lang="en-US" sz="3600" u="sng" dirty="0" smtClean="0"/>
              <a:t>a</a:t>
            </a:r>
            <a:r>
              <a:rPr lang="uk-UA" sz="3600" u="sng" dirty="0" err="1" smtClean="0"/>
              <a:t>ntage</a:t>
            </a:r>
            <a:r>
              <a:rPr lang="en-US" sz="3600" u="sng" dirty="0" smtClean="0"/>
              <a:t>s</a:t>
            </a:r>
            <a:r>
              <a:rPr lang="uk-UA" sz="3600" u="sng" dirty="0" smtClean="0"/>
              <a:t>:</a:t>
            </a:r>
            <a:r>
              <a:rPr lang="uk-UA" sz="3600" b="1" dirty="0" smtClean="0"/>
              <a:t> </a:t>
            </a:r>
            <a:endParaRPr lang="en-US" sz="3600" b="1" dirty="0" smtClean="0"/>
          </a:p>
        </p:txBody>
      </p:sp>
      <p:sp>
        <p:nvSpPr>
          <p:cNvPr id="15364" name="Content Placeholder 5"/>
          <p:cNvSpPr>
            <a:spLocks noGrp="1"/>
          </p:cNvSpPr>
          <p:nvPr>
            <p:ph sz="half" idx="4294967295"/>
          </p:nvPr>
        </p:nvSpPr>
        <p:spPr>
          <a:xfrm>
            <a:off x="0" y="1535113"/>
            <a:ext cx="4497388" cy="5097462"/>
          </a:xfrm>
        </p:spPr>
        <p:txBody>
          <a:bodyPr/>
          <a:lstStyle/>
          <a:p>
            <a:pPr>
              <a:buFont typeface="Wingdings" pitchFamily="2" charset="2"/>
              <a:buNone/>
            </a:pPr>
            <a:r>
              <a:rPr lang="en-US" sz="2400" smtClean="0"/>
              <a:t>1. </a:t>
            </a:r>
            <a:r>
              <a:rPr lang="en-GB" sz="2800" smtClean="0"/>
              <a:t>Soft extracts are used as binding agents at the manufacture of tablets and pills due to high viscosity. </a:t>
            </a:r>
          </a:p>
          <a:p>
            <a:pPr>
              <a:buFont typeface="Wingdings" pitchFamily="2" charset="2"/>
              <a:buNone/>
            </a:pPr>
            <a:r>
              <a:rPr lang="en-GB" sz="2800" smtClean="0"/>
              <a:t>2. They also may be corrigents of syrups, liquids, elixirs.</a:t>
            </a:r>
          </a:p>
          <a:p>
            <a:pPr>
              <a:buFont typeface="Wingdings" pitchFamily="2" charset="2"/>
              <a:buNone/>
            </a:pPr>
            <a:r>
              <a:rPr lang="en-GB" sz="2800" smtClean="0"/>
              <a:t>3. Soft extract is used as intermediate products for a number of dosage forms (tinctures, tablets). </a:t>
            </a:r>
          </a:p>
        </p:txBody>
      </p:sp>
      <p:sp>
        <p:nvSpPr>
          <p:cNvPr id="15365" name="Text Placeholder 6"/>
          <p:cNvSpPr>
            <a:spLocks noGrp="1"/>
          </p:cNvSpPr>
          <p:nvPr>
            <p:ph type="body" sz="quarter" idx="4294967295"/>
          </p:nvPr>
        </p:nvSpPr>
        <p:spPr>
          <a:xfrm>
            <a:off x="4645025" y="865188"/>
            <a:ext cx="4279900" cy="669925"/>
          </a:xfrm>
        </p:spPr>
        <p:txBody>
          <a:bodyPr anchor="b"/>
          <a:lstStyle/>
          <a:p>
            <a:pPr marL="0" indent="0">
              <a:buFont typeface="Wingdings" pitchFamily="2" charset="2"/>
              <a:buNone/>
            </a:pPr>
            <a:r>
              <a:rPr lang="uk-UA" sz="3600" u="sng" dirty="0" err="1" smtClean="0"/>
              <a:t>Disadv</a:t>
            </a:r>
            <a:r>
              <a:rPr lang="en-US" sz="3600" u="sng" dirty="0" smtClean="0"/>
              <a:t>a</a:t>
            </a:r>
            <a:r>
              <a:rPr lang="uk-UA" sz="3600" u="sng" dirty="0" err="1" smtClean="0"/>
              <a:t>ntage</a:t>
            </a:r>
            <a:r>
              <a:rPr lang="en-US" sz="3600" u="sng" dirty="0" smtClean="0"/>
              <a:t>s</a:t>
            </a:r>
            <a:r>
              <a:rPr lang="uk-UA" sz="3600" u="sng" dirty="0" smtClean="0"/>
              <a:t>: </a:t>
            </a:r>
            <a:endParaRPr lang="en-US" sz="3600" u="sng" dirty="0" smtClean="0"/>
          </a:p>
        </p:txBody>
      </p:sp>
      <p:sp>
        <p:nvSpPr>
          <p:cNvPr id="15366" name="Content Placeholder 7"/>
          <p:cNvSpPr>
            <a:spLocks noGrp="1"/>
          </p:cNvSpPr>
          <p:nvPr>
            <p:ph sz="quarter" idx="4294967295"/>
          </p:nvPr>
        </p:nvSpPr>
        <p:spPr>
          <a:xfrm>
            <a:off x="4645025" y="1535113"/>
            <a:ext cx="4279900" cy="5097462"/>
          </a:xfrm>
        </p:spPr>
        <p:txBody>
          <a:bodyPr/>
          <a:lstStyle/>
          <a:p>
            <a:pPr>
              <a:buFont typeface="Wingdings" pitchFamily="2" charset="2"/>
              <a:buNone/>
            </a:pPr>
            <a:r>
              <a:rPr lang="en-US" sz="2400" dirty="0" smtClean="0"/>
              <a:t>1</a:t>
            </a:r>
            <a:r>
              <a:rPr lang="en-US" sz="2800" dirty="0" smtClean="0"/>
              <a:t>. </a:t>
            </a:r>
            <a:r>
              <a:rPr lang="en-GB" sz="2800" dirty="0" smtClean="0"/>
              <a:t>Inconvenience of their use and </a:t>
            </a:r>
            <a:r>
              <a:rPr lang="en-GB" sz="2400" dirty="0" smtClean="0"/>
              <a:t>weighing</a:t>
            </a:r>
            <a:r>
              <a:rPr lang="en-GB" sz="2800" dirty="0" smtClean="0"/>
              <a:t> . </a:t>
            </a:r>
          </a:p>
          <a:p>
            <a:pPr>
              <a:buFont typeface="Wingdings" pitchFamily="2" charset="2"/>
              <a:buNone/>
            </a:pPr>
            <a:r>
              <a:rPr lang="en-GB" sz="2800" dirty="0" smtClean="0"/>
              <a:t>2. They require sealed packages</a:t>
            </a:r>
            <a:endParaRPr lang="en-US" sz="24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http://blog.valoxy.org/wp-content/uploads/2013/05/capitaux-propres.png"/>
          <p:cNvPicPr>
            <a:picLocks noChangeAspect="1" noChangeArrowheads="1"/>
          </p:cNvPicPr>
          <p:nvPr/>
        </p:nvPicPr>
        <p:blipFill>
          <a:blip r:embed="rId2"/>
          <a:srcRect/>
          <a:stretch>
            <a:fillRect/>
          </a:stretch>
        </p:blipFill>
        <p:spPr bwMode="auto">
          <a:xfrm>
            <a:off x="484188" y="0"/>
            <a:ext cx="8339137" cy="6629400"/>
          </a:xfrm>
          <a:prstGeom prst="rect">
            <a:avLst/>
          </a:prstGeom>
          <a:noFill/>
          <a:ln w="9525">
            <a:noFill/>
            <a:miter lim="800000"/>
            <a:headEnd/>
            <a:tailEnd/>
          </a:ln>
        </p:spPr>
      </p:pic>
      <p:sp>
        <p:nvSpPr>
          <p:cNvPr id="17410" name="Прямоугольник 1"/>
          <p:cNvSpPr>
            <a:spLocks noChangeArrowheads="1"/>
          </p:cNvSpPr>
          <p:nvPr/>
        </p:nvSpPr>
        <p:spPr bwMode="auto">
          <a:xfrm>
            <a:off x="101600" y="336550"/>
            <a:ext cx="3589338" cy="2676525"/>
          </a:xfrm>
          <a:prstGeom prst="rect">
            <a:avLst/>
          </a:prstGeom>
          <a:noFill/>
          <a:ln w="9525">
            <a:noFill/>
            <a:miter lim="800000"/>
            <a:headEnd/>
            <a:tailEnd/>
          </a:ln>
        </p:spPr>
        <p:txBody>
          <a:bodyPr>
            <a:spAutoFit/>
          </a:bodyPr>
          <a:lstStyle/>
          <a:p>
            <a:pPr algn="l" rtl="0"/>
            <a:r>
              <a:rPr lang="ru-RU" sz="2400">
                <a:latin typeface="Times New Roman" pitchFamily="18" charset="0"/>
                <a:cs typeface="Times New Roman" pitchFamily="18" charset="0"/>
              </a:rPr>
              <a:t>The positive qualities of these extracts are that they contain less ballast substances than liquid ones, they are more transportable.</a:t>
            </a:r>
          </a:p>
        </p:txBody>
      </p:sp>
      <p:sp>
        <p:nvSpPr>
          <p:cNvPr id="17411" name="Прямоугольник 2"/>
          <p:cNvSpPr>
            <a:spLocks noChangeArrowheads="1"/>
          </p:cNvSpPr>
          <p:nvPr/>
        </p:nvSpPr>
        <p:spPr bwMode="auto">
          <a:xfrm>
            <a:off x="2643188" y="4076700"/>
            <a:ext cx="6043612" cy="2647950"/>
          </a:xfrm>
          <a:prstGeom prst="rect">
            <a:avLst/>
          </a:prstGeom>
          <a:noFill/>
          <a:ln w="9525">
            <a:noFill/>
            <a:miter lim="800000"/>
            <a:headEnd/>
            <a:tailEnd/>
          </a:ln>
        </p:spPr>
        <p:txBody>
          <a:bodyPr>
            <a:spAutoFit/>
          </a:bodyPr>
          <a:lstStyle/>
          <a:p>
            <a:pPr algn="l" rtl="0"/>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disadvantages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thick</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extracts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include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inconvenience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their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use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requiring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certain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techniques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weighing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addition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dry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air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dry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out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and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become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hard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humid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air</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they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become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damp</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and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moldy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Therefore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require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sealed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packaging</a:t>
            </a:r>
            <a:r>
              <a:rPr lang="ru-RU" sz="2400" dirty="0">
                <a:latin typeface="Times New Roman" pitchFamily="18" charset="0"/>
                <a:cs typeface="Times New Roman" pitchFamily="18" charset="0"/>
              </a:rPr>
              <a:t>.</a:t>
            </a:r>
          </a:p>
        </p:txBody>
      </p:sp>
      <p:sp>
        <p:nvSpPr>
          <p:cNvPr id="6" name="Номер слайда 5"/>
          <p:cNvSpPr>
            <a:spLocks noGrp="1"/>
          </p:cNvSpPr>
          <p:nvPr>
            <p:ph type="sldNum" sz="quarter" idx="12"/>
          </p:nvPr>
        </p:nvSpPr>
        <p:spPr/>
        <p:txBody>
          <a:bodyPr/>
          <a:lstStyle/>
          <a:p>
            <a:pPr algn="l" rtl="0">
              <a:defRPr/>
            </a:pPr>
            <a:fld id="{A63992CC-7F74-414E-978A-E37685773242}" type="slidenum">
              <a:rPr lang="ru-RU" smtClean="0"/>
              <a:pPr algn="l" rtl="0">
                <a:defRPr/>
              </a:pPr>
              <a:t>25</a:t>
            </a:fld>
            <a:endParaRPr lang="ru-RU"/>
          </a:p>
        </p:txBody>
      </p:sp>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1"/>
          <p:cNvSpPr>
            <a:spLocks noChangeArrowheads="1"/>
          </p:cNvSpPr>
          <p:nvPr/>
        </p:nvSpPr>
        <p:spPr bwMode="auto">
          <a:xfrm>
            <a:off x="647700" y="788988"/>
            <a:ext cx="7519988" cy="5632450"/>
          </a:xfrm>
          <a:prstGeom prst="rect">
            <a:avLst/>
          </a:prstGeom>
          <a:noFill/>
          <a:ln w="9525">
            <a:noFill/>
            <a:miter lim="800000"/>
            <a:headEnd/>
            <a:tailEnd/>
          </a:ln>
        </p:spPr>
        <p:txBody>
          <a:bodyPr>
            <a:spAutoFit/>
          </a:bodyPr>
          <a:lstStyle/>
          <a:p>
            <a:pPr algn="l" rtl="0"/>
            <a:r>
              <a:rPr lang="ru-RU" sz="2400">
                <a:latin typeface="Times New Roman" pitchFamily="18" charset="0"/>
              </a:rPr>
              <a:t>In the production of thick and dry extracts, various methods are used to obtain extracts from raw materials: </a:t>
            </a:r>
          </a:p>
          <a:p>
            <a:pPr algn="l" rtl="0"/>
            <a:r>
              <a:rPr lang="ru-RU" sz="2400">
                <a:latin typeface="Times New Roman" pitchFamily="18" charset="0"/>
              </a:rPr>
              <a:t>1) remaceration and its variants; </a:t>
            </a:r>
          </a:p>
          <a:p>
            <a:pPr algn="l" rtl="0"/>
            <a:r>
              <a:rPr lang="ru-RU" sz="2400">
                <a:latin typeface="Times New Roman" pitchFamily="18" charset="0"/>
              </a:rPr>
              <a:t>2) percolation; </a:t>
            </a:r>
          </a:p>
          <a:p>
            <a:pPr algn="l" rtl="0"/>
            <a:r>
              <a:rPr lang="ru-RU" sz="2400">
                <a:latin typeface="Times New Roman" pitchFamily="18" charset="0"/>
              </a:rPr>
              <a:t>3) repercolation; </a:t>
            </a:r>
          </a:p>
          <a:p>
            <a:pPr algn="l" rtl="0"/>
            <a:r>
              <a:rPr lang="ru-RU" sz="2400">
                <a:latin typeface="Times New Roman" pitchFamily="18" charset="0"/>
              </a:rPr>
              <a:t>4) circulating extraction; </a:t>
            </a:r>
          </a:p>
          <a:p>
            <a:pPr algn="l" rtl="0"/>
            <a:r>
              <a:rPr lang="ru-RU" sz="2400">
                <a:latin typeface="Times New Roman" pitchFamily="18" charset="0"/>
              </a:rPr>
              <a:t>5) countercurrent extraction in a battery of percolators with circulating stirring; </a:t>
            </a:r>
          </a:p>
          <a:p>
            <a:pPr algn="l" rtl="0"/>
            <a:r>
              <a:rPr lang="ru-RU" sz="2400">
                <a:latin typeface="Times New Roman" pitchFamily="18" charset="0"/>
              </a:rPr>
              <a:t>6) continuous countercurrent extraction with the movement of raw materials and extractant; vortex extraction; extraction using electromagnetic waves, ultrasound, electric discharges, electroplasmolysis, electrodialysis.</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26</a:t>
            </a:fld>
            <a:endParaRPr lang="ru-RU"/>
          </a:p>
        </p:txBody>
      </p:sp>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928662" y="714356"/>
            <a:ext cx="7358114" cy="5324535"/>
          </a:xfrm>
          <a:prstGeom prst="rect">
            <a:avLst/>
          </a:prstGeom>
          <a:noFill/>
          <a:ln w="9525">
            <a:noFill/>
            <a:miter lim="800000"/>
            <a:headEnd/>
            <a:tailEnd/>
          </a:ln>
        </p:spPr>
        <p:txBody>
          <a:bodyPr wrap="square" anchor="ctr">
            <a:spAutoFit/>
          </a:bodyPr>
          <a:lstStyle/>
          <a:p>
            <a:pPr indent="539750" algn="ctr" rtl="0"/>
            <a:r>
              <a:rPr lang="ru-RU" sz="2000" b="1" dirty="0" smtClean="0">
                <a:ea typeface="Times New Roman" pitchFamily="18" charset="0"/>
                <a:cs typeface="Arial" charset="0"/>
              </a:rPr>
              <a:t>Block- </a:t>
            </a:r>
            <a:r>
              <a:rPr lang="ru-RU" sz="2000" b="1" dirty="0">
                <a:ea typeface="Times New Roman" pitchFamily="18" charset="0"/>
                <a:cs typeface="Arial" charset="0"/>
              </a:rPr>
              <a:t>scheme for obtaining thick extracts</a:t>
            </a:r>
            <a:endParaRPr lang="ru-RU" sz="2000" dirty="0">
              <a:ea typeface="Times New Roman" pitchFamily="18" charset="0"/>
              <a:cs typeface="Arial" charset="0"/>
            </a:endParaRPr>
          </a:p>
          <a:p>
            <a:pPr indent="539750" algn="l" rtl="0" eaLnBrk="0" hangingPunct="0"/>
            <a:endParaRPr lang="ru-RU" sz="2000" b="1" dirty="0" smtClean="0">
              <a:ea typeface="Times New Roman" pitchFamily="18" charset="0"/>
              <a:cs typeface="Arial" charset="0"/>
            </a:endParaRPr>
          </a:p>
          <a:p>
            <a:pPr indent="539750" algn="l" rtl="0" eaLnBrk="0" hangingPunct="0"/>
            <a:r>
              <a:rPr lang="ru-RU" sz="2000" b="1" dirty="0" smtClean="0">
                <a:ea typeface="Times New Roman" pitchFamily="18" charset="0"/>
                <a:cs typeface="Arial" charset="0"/>
              </a:rPr>
              <a:t>BP </a:t>
            </a:r>
            <a:r>
              <a:rPr lang="ru-RU" sz="2000" b="1" dirty="0">
                <a:ea typeface="Times New Roman" pitchFamily="18" charset="0"/>
                <a:cs typeface="Arial" charset="0"/>
              </a:rPr>
              <a:t>- 1.</a:t>
            </a:r>
            <a:r>
              <a:rPr lang="ru-RU" sz="2000" dirty="0">
                <a:ea typeface="Times New Roman" pitchFamily="18" charset="0"/>
                <a:cs typeface="Arial" charset="0"/>
              </a:rPr>
              <a:t> </a:t>
            </a:r>
            <a:r>
              <a:rPr lang="ru-RU" sz="2000" b="1" dirty="0">
                <a:ea typeface="Times New Roman" pitchFamily="18" charset="0"/>
                <a:cs typeface="Arial" charset="0"/>
              </a:rPr>
              <a:t>Sanitary preparation of production</a:t>
            </a:r>
            <a:endParaRPr lang="ru-RU" sz="2000" dirty="0">
              <a:ea typeface="Times New Roman" pitchFamily="18" charset="0"/>
              <a:cs typeface="Arial" charset="0"/>
            </a:endParaRPr>
          </a:p>
          <a:p>
            <a:pPr indent="539750" algn="l" rtl="0" eaLnBrk="0" hangingPunct="0"/>
            <a:r>
              <a:rPr lang="ru-RU" sz="2000" b="1" dirty="0">
                <a:ea typeface="Times New Roman" pitchFamily="18" charset="0"/>
                <a:cs typeface="Arial" charset="0"/>
              </a:rPr>
              <a:t>BP - 1.1. Preparation of industrial premises</a:t>
            </a:r>
            <a:endParaRPr lang="ru-RU" sz="2000" dirty="0">
              <a:cs typeface="Arial" charset="0"/>
            </a:endParaRPr>
          </a:p>
          <a:p>
            <a:pPr indent="539750" algn="l" rtl="0" eaLnBrk="0" hangingPunct="0"/>
            <a:r>
              <a:rPr lang="ru-RU" sz="2000" b="1" dirty="0">
                <a:cs typeface="Times New Roman" pitchFamily="18" charset="0"/>
              </a:rPr>
              <a:t>BP - 1.2. Processing equipment</a:t>
            </a:r>
            <a:endParaRPr lang="ru-RU" sz="2000" dirty="0">
              <a:cs typeface="Arial" charset="0"/>
            </a:endParaRPr>
          </a:p>
          <a:p>
            <a:pPr indent="539750" algn="l" rtl="0" eaLnBrk="0" hangingPunct="0"/>
            <a:r>
              <a:rPr lang="ru-RU" sz="2000" b="1" dirty="0">
                <a:cs typeface="Times New Roman" pitchFamily="18" charset="0"/>
              </a:rPr>
              <a:t>BP - 1.3. Sanitary preparation of technological clothing</a:t>
            </a:r>
            <a:endParaRPr lang="ru-RU" sz="2000" dirty="0">
              <a:cs typeface="Arial" charset="0"/>
            </a:endParaRPr>
          </a:p>
          <a:p>
            <a:pPr indent="539750" algn="l" rtl="0" eaLnBrk="0" hangingPunct="0"/>
            <a:r>
              <a:rPr lang="ru-RU" sz="2000" b="1" dirty="0">
                <a:cs typeface="Times New Roman" pitchFamily="18" charset="0"/>
              </a:rPr>
              <a:t>BP - 1.4. Sanitary training of personnel</a:t>
            </a:r>
            <a:endParaRPr lang="ru-RU" sz="2000" dirty="0">
              <a:cs typeface="Arial" charset="0"/>
            </a:endParaRPr>
          </a:p>
          <a:p>
            <a:pPr indent="539750" algn="l" rtl="0" eaLnBrk="0" hangingPunct="0"/>
            <a:r>
              <a:rPr lang="ru-RU" sz="2000" b="1" dirty="0">
                <a:cs typeface="Times New Roman" pitchFamily="18" charset="0"/>
              </a:rPr>
              <a:t>BP - 2.</a:t>
            </a:r>
            <a:r>
              <a:rPr lang="ru-RU" sz="2000" dirty="0">
                <a:cs typeface="Times New Roman" pitchFamily="18" charset="0"/>
              </a:rPr>
              <a:t> </a:t>
            </a:r>
            <a:r>
              <a:rPr lang="ru-RU" sz="2000" b="1" dirty="0">
                <a:cs typeface="Times New Roman" pitchFamily="18" charset="0"/>
              </a:rPr>
              <a:t>Preparation of raw materials and </a:t>
            </a:r>
            <a:r>
              <a:rPr lang="ru-RU" sz="2000" b="1" dirty="0" err="1">
                <a:cs typeface="Times New Roman" pitchFamily="18" charset="0"/>
              </a:rPr>
              <a:t>extractant</a:t>
            </a:r>
            <a:endParaRPr lang="ru-RU" sz="2000" dirty="0">
              <a:cs typeface="Arial" charset="0"/>
            </a:endParaRPr>
          </a:p>
          <a:p>
            <a:pPr indent="539750" algn="l" rtl="0" eaLnBrk="0" hangingPunct="0"/>
            <a:r>
              <a:rPr lang="ru-RU" sz="2000" b="1" dirty="0">
                <a:cs typeface="Times New Roman" pitchFamily="18" charset="0"/>
              </a:rPr>
              <a:t>BP - 2.1. Grinding raw materials</a:t>
            </a:r>
            <a:endParaRPr lang="ru-RU" sz="2000" dirty="0">
              <a:cs typeface="Arial" charset="0"/>
            </a:endParaRPr>
          </a:p>
          <a:p>
            <a:pPr indent="539750" algn="l" rtl="0" eaLnBrk="0" hangingPunct="0"/>
            <a:r>
              <a:rPr lang="ru-RU" sz="2000" b="1" dirty="0">
                <a:cs typeface="Times New Roman" pitchFamily="18" charset="0"/>
              </a:rPr>
              <a:t>BP - 2.2. Ethanol dilution</a:t>
            </a:r>
            <a:endParaRPr lang="ru-RU" sz="2000" dirty="0">
              <a:cs typeface="Arial" charset="0"/>
            </a:endParaRPr>
          </a:p>
          <a:p>
            <a:pPr indent="539750" algn="l" rtl="0" eaLnBrk="0" hangingPunct="0"/>
            <a:r>
              <a:rPr lang="ru-RU" sz="2000" b="1" dirty="0">
                <a:cs typeface="Times New Roman" pitchFamily="18" charset="0"/>
              </a:rPr>
              <a:t>TP - 3. Extraction</a:t>
            </a:r>
            <a:endParaRPr lang="ru-RU" sz="2000" dirty="0">
              <a:cs typeface="Arial" charset="0"/>
            </a:endParaRPr>
          </a:p>
          <a:p>
            <a:pPr indent="539750" algn="l" rtl="0" eaLnBrk="0" hangingPunct="0"/>
            <a:r>
              <a:rPr lang="ru-RU" sz="2000" b="1" dirty="0">
                <a:cs typeface="Times New Roman" pitchFamily="18" charset="0"/>
              </a:rPr>
              <a:t>TP - 4. Cleaning Extraction</a:t>
            </a:r>
            <a:endParaRPr lang="ru-RU" sz="2000" dirty="0">
              <a:cs typeface="Arial" charset="0"/>
            </a:endParaRPr>
          </a:p>
          <a:p>
            <a:pPr indent="539750" algn="l" rtl="0" eaLnBrk="0" hangingPunct="0"/>
            <a:r>
              <a:rPr lang="ru-RU" sz="2000" b="1" dirty="0">
                <a:cs typeface="Times New Roman" pitchFamily="18" charset="0"/>
              </a:rPr>
              <a:t>TP - 5. Thickening of the extraction</a:t>
            </a:r>
            <a:endParaRPr lang="ru-RU" sz="2000" dirty="0">
              <a:cs typeface="Arial" charset="0"/>
            </a:endParaRPr>
          </a:p>
          <a:p>
            <a:pPr indent="539750" algn="l" rtl="0" eaLnBrk="0" hangingPunct="0"/>
            <a:r>
              <a:rPr lang="ru-RU" sz="2000" b="1" dirty="0">
                <a:cs typeface="Times New Roman" pitchFamily="18" charset="0"/>
              </a:rPr>
              <a:t>TP - 6. Standardization</a:t>
            </a:r>
            <a:endParaRPr lang="ru-RU" sz="2000" dirty="0">
              <a:cs typeface="Arial" charset="0"/>
            </a:endParaRPr>
          </a:p>
          <a:p>
            <a:pPr indent="539750" algn="l" rtl="0" eaLnBrk="0" hangingPunct="0"/>
            <a:r>
              <a:rPr lang="ru-RU" sz="2000" b="1" dirty="0">
                <a:cs typeface="Times New Roman" pitchFamily="18" charset="0"/>
              </a:rPr>
              <a:t>UMO - 7. Packing and packaging</a:t>
            </a:r>
            <a:endParaRPr lang="ru-RU" sz="2000" dirty="0">
              <a:cs typeface="Arial" charset="0"/>
            </a:endParaRPr>
          </a:p>
          <a:p>
            <a:pPr indent="539750" algn="l" rtl="0" eaLnBrk="0" hangingPunct="0"/>
            <a:r>
              <a:rPr lang="ru-RU" sz="2000" b="1" dirty="0">
                <a:cs typeface="Times New Roman" pitchFamily="18" charset="0"/>
              </a:rPr>
              <a:t>PO - 8. Waste processing</a:t>
            </a:r>
            <a:endParaRPr lang="ru-RU" sz="2000" dirty="0">
              <a:cs typeface="Arial" charset="0"/>
            </a:endParaRP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27</a:t>
            </a:fld>
            <a:endParaRPr lang="ru-RU"/>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algn="l" rtl="0" fontAlgn="auto">
              <a:spcAft>
                <a:spcPts val="0"/>
              </a:spcAft>
              <a:defRPr/>
            </a:pPr>
            <a:r>
              <a:rPr lang="ru-RU" sz="2200" dirty="0" err="1" smtClean="0"/>
              <a:t>Stages</a:t>
            </a:r>
            <a:r>
              <a:rPr lang="ru-RU" sz="2200" b="1" dirty="0" smtClean="0"/>
              <a:t>  1 </a:t>
            </a:r>
            <a:r>
              <a:rPr lang="ru-RU" sz="2200" dirty="0" smtClean="0"/>
              <a:t>(Sanitary preparation of production) </a:t>
            </a:r>
            <a:r>
              <a:rPr lang="ru-RU" sz="2200" b="1" dirty="0" err="1" smtClean="0"/>
              <a:t>and</a:t>
            </a:r>
            <a:r>
              <a:rPr lang="ru-RU" sz="2200" b="1" dirty="0" smtClean="0"/>
              <a:t>  2 </a:t>
            </a:r>
            <a:r>
              <a:rPr lang="ru-RU" sz="2200" dirty="0" smtClean="0"/>
              <a:t>(Preparation of raw materials and </a:t>
            </a:r>
            <a:r>
              <a:rPr lang="ru-RU" sz="2200" dirty="0" err="1" smtClean="0"/>
              <a:t>extractant</a:t>
            </a:r>
            <a:r>
              <a:rPr lang="ru-RU" sz="2200" dirty="0" smtClean="0"/>
              <a:t>) is carried out similarly to tinctures and liquid extracts.</a:t>
            </a:r>
            <a:r>
              <a:rPr lang="ru-RU" dirty="0" smtClean="0"/>
              <a:t/>
            </a:r>
            <a:br>
              <a:rPr lang="ru-RU" dirty="0" smtClean="0"/>
            </a:br>
            <a:endParaRPr lang="ru-RU" dirty="0"/>
          </a:p>
        </p:txBody>
      </p:sp>
      <p:sp>
        <p:nvSpPr>
          <p:cNvPr id="3" name="Содержимое 2"/>
          <p:cNvSpPr>
            <a:spLocks noGrp="1"/>
          </p:cNvSpPr>
          <p:nvPr>
            <p:ph idx="1"/>
          </p:nvPr>
        </p:nvSpPr>
        <p:spPr>
          <a:xfrm>
            <a:off x="457200" y="1143000"/>
            <a:ext cx="8229600" cy="5429250"/>
          </a:xfrm>
        </p:spPr>
        <p:txBody>
          <a:bodyPr rtlCol="0">
            <a:normAutofit fontScale="77500" lnSpcReduction="20000"/>
          </a:bodyPr>
          <a:lstStyle/>
          <a:p>
            <a:pPr algn="l" rtl="0" fontAlgn="auto">
              <a:spcAft>
                <a:spcPts val="0"/>
              </a:spcAft>
              <a:buFont typeface="Arial" pitchFamily="34" charset="0"/>
              <a:buNone/>
              <a:defRPr/>
            </a:pPr>
            <a:r>
              <a:rPr lang="en-US" b="1" dirty="0" smtClean="0"/>
              <a:t>TS</a:t>
            </a:r>
            <a:r>
              <a:rPr lang="ru-RU" b="1" dirty="0" smtClean="0"/>
              <a:t> - 3. Extraction. </a:t>
            </a:r>
            <a:r>
              <a:rPr lang="ru-RU" i="1" dirty="0" smtClean="0"/>
              <a:t>As </a:t>
            </a:r>
            <a:r>
              <a:rPr lang="ru-RU" i="1" dirty="0" err="1" smtClean="0"/>
              <a:t>extractants</a:t>
            </a:r>
            <a:r>
              <a:rPr lang="ru-RU" i="1" dirty="0" smtClean="0"/>
              <a:t> when obtaining thick extracts, </a:t>
            </a:r>
            <a:r>
              <a:rPr lang="en-US" i="1" dirty="0" smtClean="0"/>
              <a:t>we can </a:t>
            </a:r>
            <a:r>
              <a:rPr lang="ru-RU" i="1" dirty="0" err="1" smtClean="0"/>
              <a:t>apply</a:t>
            </a:r>
            <a:r>
              <a:rPr lang="ru-RU" i="1" dirty="0" smtClean="0"/>
              <a:t>:</a:t>
            </a:r>
            <a:endParaRPr lang="ru-RU" dirty="0" smtClean="0"/>
          </a:p>
          <a:p>
            <a:pPr algn="l" rtl="0" fontAlgn="auto">
              <a:spcAft>
                <a:spcPts val="0"/>
              </a:spcAft>
              <a:buFont typeface="Arial" pitchFamily="34" charset="0"/>
              <a:buChar char="•"/>
              <a:defRPr/>
            </a:pPr>
            <a:r>
              <a:rPr lang="ru-RU" dirty="0" smtClean="0"/>
              <a:t>Purified water.</a:t>
            </a:r>
          </a:p>
          <a:p>
            <a:pPr algn="l" rtl="0" fontAlgn="auto">
              <a:spcAft>
                <a:spcPts val="0"/>
              </a:spcAft>
              <a:buFont typeface="Arial" pitchFamily="34" charset="0"/>
              <a:buChar char="•"/>
              <a:defRPr/>
            </a:pPr>
            <a:r>
              <a:rPr lang="ru-RU" dirty="0" err="1" smtClean="0"/>
              <a:t>For</a:t>
            </a:r>
            <a:r>
              <a:rPr lang="ru-RU" dirty="0" smtClean="0"/>
              <a:t> </a:t>
            </a:r>
            <a:r>
              <a:rPr lang="ru-RU" dirty="0" err="1" smtClean="0"/>
              <a:t>inactivation</a:t>
            </a:r>
            <a:r>
              <a:rPr lang="en-US" dirty="0" smtClean="0"/>
              <a:t> of </a:t>
            </a:r>
            <a:r>
              <a:rPr lang="ru-RU" dirty="0" err="1" smtClean="0"/>
              <a:t>enzymes</a:t>
            </a:r>
            <a:r>
              <a:rPr lang="ru-RU" dirty="0" smtClean="0"/>
              <a:t> and increasing microbiological resistance, water has, as a rule, an elevated temperature. Preservatives are often added to water, which also increases microbiological resistance (0.5% </a:t>
            </a:r>
            <a:r>
              <a:rPr lang="ru-RU" dirty="0" err="1" smtClean="0"/>
              <a:t>chloroform,chlorethon</a:t>
            </a:r>
            <a:r>
              <a:rPr lang="en-US" dirty="0" smtClean="0"/>
              <a:t> </a:t>
            </a:r>
            <a:r>
              <a:rPr lang="ru-RU" dirty="0" err="1" smtClean="0"/>
              <a:t>etc</a:t>
            </a:r>
            <a:r>
              <a:rPr lang="ru-RU" dirty="0" smtClean="0"/>
              <a:t>.). Acids and alkalis are often added to water to convert poorly soluble compounds into readily soluble salts.</a:t>
            </a:r>
          </a:p>
          <a:p>
            <a:pPr algn="l" rtl="0" fontAlgn="auto">
              <a:spcAft>
                <a:spcPts val="0"/>
              </a:spcAft>
              <a:buFont typeface="Arial" pitchFamily="34" charset="0"/>
              <a:buChar char="•"/>
              <a:defRPr/>
            </a:pPr>
            <a:r>
              <a:rPr lang="ru-RU" dirty="0" err="1" smtClean="0"/>
              <a:t>Water-ethanol</a:t>
            </a:r>
            <a:r>
              <a:rPr lang="ru-RU" dirty="0" smtClean="0"/>
              <a:t> mixtures of various concentrations (usually 70% ethanol).</a:t>
            </a:r>
          </a:p>
          <a:p>
            <a:pPr algn="l" rtl="0" fontAlgn="auto">
              <a:spcAft>
                <a:spcPts val="0"/>
              </a:spcAft>
              <a:buFont typeface="Arial" pitchFamily="34" charset="0"/>
              <a:buChar char="•"/>
              <a:defRPr/>
            </a:pPr>
            <a:r>
              <a:rPr lang="ru-RU" dirty="0" smtClean="0"/>
              <a:t>Volatile organic liquids (ethyl ether, dichloroethane, carbon tetrachloride).</a:t>
            </a:r>
          </a:p>
          <a:p>
            <a:pPr algn="l" rtl="0" fontAlgn="auto">
              <a:spcAft>
                <a:spcPts val="0"/>
              </a:spcAft>
              <a:buFont typeface="Arial" pitchFamily="34" charset="0"/>
              <a:buChar char="•"/>
              <a:defRPr/>
            </a:pPr>
            <a:r>
              <a:rPr lang="ru-RU" dirty="0" smtClean="0"/>
              <a:t>Liquefied carbon dioxide.</a:t>
            </a:r>
          </a:p>
          <a:p>
            <a:pPr algn="l" rtl="0" fontAlgn="auto">
              <a:spcAft>
                <a:spcPts val="0"/>
              </a:spcAft>
              <a:buFont typeface="Arial" pitchFamily="34" charset="0"/>
              <a:buChar char="•"/>
              <a:defRPr/>
            </a:pPr>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28</a:t>
            </a:fld>
            <a:endParaRPr lang="ru-RU"/>
          </a:p>
        </p:txBody>
      </p:sp>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1"/>
          <p:cNvSpPr>
            <a:spLocks noChangeArrowheads="1"/>
          </p:cNvSpPr>
          <p:nvPr/>
        </p:nvSpPr>
        <p:spPr bwMode="auto">
          <a:xfrm>
            <a:off x="533401" y="603250"/>
            <a:ext cx="5753112" cy="3785652"/>
          </a:xfrm>
          <a:prstGeom prst="rect">
            <a:avLst/>
          </a:prstGeom>
          <a:noFill/>
          <a:ln w="9525">
            <a:noFill/>
            <a:miter lim="800000"/>
            <a:headEnd/>
            <a:tailEnd/>
          </a:ln>
        </p:spPr>
        <p:txBody>
          <a:bodyPr wrap="square">
            <a:spAutoFit/>
          </a:bodyPr>
          <a:lstStyle/>
          <a:p>
            <a:pPr algn="l" rtl="0"/>
            <a:r>
              <a:rPr lang="ru-RU" sz="2400" b="1" dirty="0" err="1">
                <a:latin typeface="Times New Roman" pitchFamily="18" charset="0"/>
                <a:cs typeface="Times New Roman" pitchFamily="18" charset="0"/>
              </a:rPr>
              <a:t>Percolation</a:t>
            </a:r>
            <a:r>
              <a:rPr lang="ru-RU" sz="2400" b="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lgn="l" rtl="0"/>
            <a:endParaRPr lang="ru-RU" sz="2400" dirty="0">
              <a:latin typeface="Times New Roman" pitchFamily="18" charset="0"/>
              <a:cs typeface="Times New Roman" pitchFamily="18" charset="0"/>
            </a:endParaRPr>
          </a:p>
          <a:p>
            <a:pPr algn="l" rtl="0"/>
            <a:r>
              <a:rPr lang="ru-RU" sz="2400" dirty="0" err="1">
                <a:latin typeface="Times New Roman" pitchFamily="18" charset="0"/>
                <a:cs typeface="Times New Roman" pitchFamily="18" charset="0"/>
              </a:rPr>
              <a:t>Process</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percolation</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at</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the stages of soaking and infusion, it is carried out in the same way as when receiving tinctures and liquid extracts. </a:t>
            </a:r>
            <a:r>
              <a:rPr lang="ru-RU" sz="2400" dirty="0" err="1" smtClean="0">
                <a:latin typeface="Times New Roman" pitchFamily="18" charset="0"/>
                <a:cs typeface="Times New Roman" pitchFamily="18" charset="0"/>
              </a:rPr>
              <a:t>Actually</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percolation</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lead at the same speed until the complete depletion of raw materials without dividing into primary and secondary extractions, since then all the resulting extractions are thickened or dried.</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29</a:t>
            </a:fld>
            <a:endParaRPr lang="ru-RU"/>
          </a:p>
        </p:txBody>
      </p:sp>
      <p:pic>
        <p:nvPicPr>
          <p:cNvPr id="5" name="Рисунок 4"/>
          <p:cNvPicPr/>
          <p:nvPr/>
        </p:nvPicPr>
        <p:blipFill>
          <a:blip r:embed="rId2"/>
          <a:srcRect/>
          <a:stretch>
            <a:fillRect/>
          </a:stretch>
        </p:blipFill>
        <p:spPr bwMode="auto">
          <a:xfrm>
            <a:off x="6643702" y="3000372"/>
            <a:ext cx="2500298" cy="35719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dirty="0" smtClean="0"/>
              <a:t>Classification of extracts</a:t>
            </a:r>
            <a:endParaRPr lang="ru-RU" dirty="0"/>
          </a:p>
        </p:txBody>
      </p:sp>
      <p:sp>
        <p:nvSpPr>
          <p:cNvPr id="3" name="Содержимое 2"/>
          <p:cNvSpPr>
            <a:spLocks noGrp="1"/>
          </p:cNvSpPr>
          <p:nvPr>
            <p:ph idx="1"/>
          </p:nvPr>
        </p:nvSpPr>
        <p:spPr>
          <a:xfrm>
            <a:off x="457200" y="857232"/>
            <a:ext cx="8229600" cy="5268931"/>
          </a:xfrm>
        </p:spPr>
        <p:txBody>
          <a:bodyPr>
            <a:normAutofit fontScale="92500" lnSpcReduction="10000"/>
          </a:bodyPr>
          <a:lstStyle/>
          <a:p>
            <a:pPr algn="l" rtl="0">
              <a:buNone/>
            </a:pPr>
            <a:r>
              <a:rPr lang="ru-RU" dirty="0" smtClean="0"/>
              <a:t>Extracts are distinguished by consistency: </a:t>
            </a:r>
          </a:p>
          <a:p>
            <a:pPr algn="l" rtl="0"/>
            <a:r>
              <a:rPr lang="ru-RU" dirty="0" smtClean="0"/>
              <a:t>liquid (</a:t>
            </a:r>
            <a:r>
              <a:rPr lang="ru-RU" dirty="0" err="1" smtClean="0"/>
              <a:t>extracta</a:t>
            </a:r>
            <a:r>
              <a:rPr lang="ru-RU" dirty="0" smtClean="0"/>
              <a:t> </a:t>
            </a:r>
            <a:r>
              <a:rPr lang="ru-RU" dirty="0" err="1" smtClean="0"/>
              <a:t>fluida</a:t>
            </a:r>
            <a:r>
              <a:rPr lang="ru-RU" dirty="0" smtClean="0"/>
              <a:t>), </a:t>
            </a:r>
          </a:p>
          <a:p>
            <a:pPr algn="l" rtl="0"/>
            <a:r>
              <a:rPr lang="en-US" dirty="0" smtClean="0"/>
              <a:t>Soft or </a:t>
            </a:r>
            <a:r>
              <a:rPr lang="ru-RU" dirty="0" err="1" smtClean="0"/>
              <a:t>thick</a:t>
            </a:r>
            <a:r>
              <a:rPr lang="ru-RU" dirty="0" smtClean="0"/>
              <a:t> (</a:t>
            </a:r>
            <a:r>
              <a:rPr lang="ru-RU" dirty="0" err="1" smtClean="0"/>
              <a:t>extracta</a:t>
            </a:r>
            <a:r>
              <a:rPr lang="ru-RU" dirty="0" smtClean="0"/>
              <a:t> </a:t>
            </a:r>
            <a:r>
              <a:rPr lang="ru-RU" dirty="0" err="1" smtClean="0"/>
              <a:t>spissa</a:t>
            </a:r>
            <a:r>
              <a:rPr lang="ru-RU" dirty="0" smtClean="0"/>
              <a:t>), </a:t>
            </a:r>
          </a:p>
          <a:p>
            <a:pPr algn="l" rtl="0"/>
            <a:r>
              <a:rPr lang="ru-RU" dirty="0" smtClean="0"/>
              <a:t>dry (</a:t>
            </a:r>
            <a:r>
              <a:rPr lang="ru-RU" dirty="0" err="1" smtClean="0"/>
              <a:t>extracta</a:t>
            </a:r>
            <a:r>
              <a:rPr lang="ru-RU" dirty="0" smtClean="0"/>
              <a:t> </a:t>
            </a:r>
            <a:r>
              <a:rPr lang="ru-RU" dirty="0" err="1" smtClean="0"/>
              <a:t>sicca</a:t>
            </a:r>
            <a:r>
              <a:rPr lang="ru-RU" dirty="0" smtClean="0"/>
              <a:t>)</a:t>
            </a:r>
          </a:p>
          <a:p>
            <a:pPr algn="l" rtl="0">
              <a:buNone/>
            </a:pPr>
            <a:r>
              <a:rPr lang="ru-RU" dirty="0" smtClean="0"/>
              <a:t>Liquid extracts are mobile, concentrated </a:t>
            </a:r>
            <a:r>
              <a:rPr lang="ru-RU" dirty="0" err="1" smtClean="0"/>
              <a:t>water-ethanol</a:t>
            </a:r>
            <a:r>
              <a:rPr lang="ru-RU" dirty="0" smtClean="0"/>
              <a:t> extraction from medicinal plant materials; </a:t>
            </a:r>
          </a:p>
          <a:p>
            <a:pPr algn="l" rtl="0">
              <a:buNone/>
            </a:pPr>
            <a:r>
              <a:rPr lang="en-US" dirty="0" smtClean="0"/>
              <a:t>Soft or </a:t>
            </a:r>
            <a:r>
              <a:rPr lang="ru-RU" dirty="0" err="1" smtClean="0"/>
              <a:t>thick</a:t>
            </a:r>
            <a:r>
              <a:rPr lang="ru-RU" dirty="0" smtClean="0"/>
              <a:t> - viscous masses containing no more than 25% moisture; </a:t>
            </a:r>
          </a:p>
          <a:p>
            <a:pPr algn="l" rtl="0">
              <a:buNone/>
            </a:pPr>
            <a:r>
              <a:rPr lang="ru-RU" dirty="0" smtClean="0"/>
              <a:t>dry extracts are loose or porous, spongy masses containing up to 5% moisture.</a:t>
            </a:r>
          </a:p>
          <a:p>
            <a:pPr algn="l" rtl="0">
              <a:buNone/>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1"/>
          <p:cNvSpPr>
            <a:spLocks noChangeArrowheads="1"/>
          </p:cNvSpPr>
          <p:nvPr/>
        </p:nvSpPr>
        <p:spPr bwMode="auto">
          <a:xfrm>
            <a:off x="239713" y="0"/>
            <a:ext cx="4572000" cy="3170238"/>
          </a:xfrm>
          <a:prstGeom prst="rect">
            <a:avLst/>
          </a:prstGeom>
          <a:noFill/>
          <a:ln w="9525">
            <a:noFill/>
            <a:miter lim="800000"/>
            <a:headEnd/>
            <a:tailEnd/>
          </a:ln>
        </p:spPr>
        <p:txBody>
          <a:bodyPr>
            <a:spAutoFit/>
          </a:bodyPr>
          <a:lstStyle/>
          <a:p>
            <a:pPr algn="l" rtl="0"/>
            <a:r>
              <a:rPr lang="ru-RU" sz="2000" b="1">
                <a:latin typeface="Times New Roman" pitchFamily="18" charset="0"/>
                <a:cs typeface="Times New Roman" pitchFamily="18" charset="0"/>
              </a:rPr>
              <a:t>Repercolation. </a:t>
            </a:r>
          </a:p>
          <a:p>
            <a:pPr algn="l" rtl="0"/>
            <a:r>
              <a:rPr lang="ru-RU" sz="2000">
                <a:latin typeface="Times New Roman" pitchFamily="18" charset="0"/>
                <a:cs typeface="Times New Roman" pitchFamily="18" charset="0"/>
              </a:rPr>
              <a:t>It has an advantage over percolation and remaceration in that less fresh extractant is consumed and the extracts are more concentrated. Of the repercolation options, countercurrent extraction in a battery of percolators (of 3 or more) is used more often.</a:t>
            </a:r>
          </a:p>
        </p:txBody>
      </p:sp>
      <p:pic>
        <p:nvPicPr>
          <p:cNvPr id="33794" name="Picture 2" descr="http://www.medbusiness.ru/upload/img/Lekimage/200602/30-350002.jpg"/>
          <p:cNvPicPr>
            <a:picLocks noChangeAspect="1" noChangeArrowheads="1"/>
          </p:cNvPicPr>
          <p:nvPr/>
        </p:nvPicPr>
        <p:blipFill>
          <a:blip r:embed="rId2"/>
          <a:srcRect/>
          <a:stretch>
            <a:fillRect/>
          </a:stretch>
        </p:blipFill>
        <p:spPr bwMode="auto">
          <a:xfrm>
            <a:off x="5075238" y="388938"/>
            <a:ext cx="3938587" cy="2468562"/>
          </a:xfrm>
          <a:prstGeom prst="rect">
            <a:avLst/>
          </a:prstGeom>
          <a:noFill/>
          <a:ln w="9525">
            <a:noFill/>
            <a:miter lim="800000"/>
            <a:headEnd/>
            <a:tailEnd/>
          </a:ln>
        </p:spPr>
      </p:pic>
      <p:sp>
        <p:nvSpPr>
          <p:cNvPr id="33795" name="Прямоугольник 2"/>
          <p:cNvSpPr>
            <a:spLocks noChangeArrowheads="1"/>
          </p:cNvSpPr>
          <p:nvPr/>
        </p:nvSpPr>
        <p:spPr bwMode="auto">
          <a:xfrm>
            <a:off x="239713" y="3000375"/>
            <a:ext cx="8774112" cy="3786188"/>
          </a:xfrm>
          <a:prstGeom prst="rect">
            <a:avLst/>
          </a:prstGeom>
          <a:noFill/>
          <a:ln w="9525">
            <a:noFill/>
            <a:miter lim="800000"/>
            <a:headEnd/>
            <a:tailEnd/>
          </a:ln>
        </p:spPr>
        <p:txBody>
          <a:bodyPr>
            <a:spAutoFit/>
          </a:bodyPr>
          <a:lstStyle/>
          <a:p>
            <a:pPr algn="l" rtl="0"/>
            <a:r>
              <a:rPr lang="ru-RU" sz="2000">
                <a:latin typeface="Times New Roman" pitchFamily="18" charset="0"/>
                <a:cs typeface="Times New Roman" pitchFamily="18" charset="0"/>
              </a:rPr>
              <a:t>The extractant entering the first percolator passes sequentially through the entire battery and is discharged in the form of a saturated extract from the last percolator. A significant concentration difference is maintained in each percolator. Reducing the extraction in the battery allows the use of circulating mixing in each percolator during infusion with the help of a centrifugal pump, as the raw material in the first percolator is depleted, the second percolator becomes the tail (i.e. fresh extractant will be fed into it), and the former first, from which unloaded depleted raw materials and loaded fresh.</a:t>
            </a:r>
          </a:p>
          <a:p>
            <a:pPr algn="l" rtl="0"/>
            <a:r>
              <a:rPr lang="ru-RU" sz="2000">
                <a:latin typeface="Times New Roman" pitchFamily="18" charset="0"/>
                <a:cs typeface="Times New Roman" pitchFamily="18" charset="0"/>
              </a:rPr>
              <a:t>The method allows to deplete the raw material in each percolator to the maximum, to reduce the extraction time to a minimum, since the equilibrium concentration is reached faster during the circulation of the extractant. </a:t>
            </a:r>
          </a:p>
        </p:txBody>
      </p:sp>
      <p:sp>
        <p:nvSpPr>
          <p:cNvPr id="6" name="Номер слайда 5"/>
          <p:cNvSpPr>
            <a:spLocks noGrp="1"/>
          </p:cNvSpPr>
          <p:nvPr>
            <p:ph type="sldNum" sz="quarter" idx="12"/>
          </p:nvPr>
        </p:nvSpPr>
        <p:spPr/>
        <p:txBody>
          <a:bodyPr/>
          <a:lstStyle/>
          <a:p>
            <a:pPr algn="l" rtl="0">
              <a:defRPr/>
            </a:pPr>
            <a:fld id="{A63992CC-7F74-414E-978A-E37685773242}" type="slidenum">
              <a:rPr lang="ru-RU" smtClean="0"/>
              <a:pPr algn="l" rtl="0">
                <a:defRPr/>
              </a:pPr>
              <a:t>30</a:t>
            </a:fld>
            <a:endParaRPr lang="ru-RU"/>
          </a:p>
        </p:txBody>
      </p:sp>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1"/>
          <p:cNvSpPr>
            <a:spLocks noChangeArrowheads="1"/>
          </p:cNvSpPr>
          <p:nvPr/>
        </p:nvSpPr>
        <p:spPr bwMode="auto">
          <a:xfrm>
            <a:off x="142875" y="500063"/>
            <a:ext cx="6234113" cy="5508625"/>
          </a:xfrm>
          <a:prstGeom prst="rect">
            <a:avLst/>
          </a:prstGeom>
          <a:noFill/>
          <a:ln w="9525">
            <a:noFill/>
            <a:miter lim="800000"/>
            <a:headEnd/>
            <a:tailEnd/>
          </a:ln>
        </p:spPr>
        <p:txBody>
          <a:bodyPr>
            <a:spAutoFit/>
          </a:bodyPr>
          <a:lstStyle/>
          <a:p>
            <a:pPr algn="ctr" rtl="0"/>
            <a:r>
              <a:rPr lang="ru-RU" sz="1600" b="1">
                <a:latin typeface="Times New Roman" pitchFamily="18" charset="0"/>
              </a:rPr>
              <a:t>Circulating extraction</a:t>
            </a:r>
          </a:p>
          <a:p>
            <a:pPr algn="l" rtl="0"/>
            <a:r>
              <a:rPr lang="ru-RU" sz="1600">
                <a:latin typeface="Times New Roman" pitchFamily="18" charset="0"/>
              </a:rPr>
              <a:t>The method is based on the circulation of the extractant. The essence of the method is multiple extraction of the material with a pure extractant.</a:t>
            </a:r>
          </a:p>
          <a:p>
            <a:pPr algn="l" rtl="0"/>
            <a:r>
              <a:rPr lang="ru-RU" sz="1600">
                <a:latin typeface="Times New Roman" pitchFamily="18" charset="0"/>
              </a:rPr>
              <a:t>As an extractant, volatile organic solvents with a low boiling point are used - ether, chloroform, methylene chloride or their mixtures. Ethyl alcohol (even 96%) is unsuitable for these purposes, since it will adsorb moisture contained in the raw material and change its concentration, which will lead to a change in the boiling point and extracting ability.</a:t>
            </a:r>
          </a:p>
          <a:p>
            <a:pPr algn="l" rtl="0"/>
            <a:r>
              <a:rPr lang="ru-RU" sz="1600">
                <a:latin typeface="Times New Roman" pitchFamily="18" charset="0"/>
              </a:rPr>
              <a:t>The raw material is loaded into the extractor 2 and filled with an extractant. At the same time, a small amount of extractant is poured into cube 1. At the end of the infusion, so much extractant is drained from the collector into the extractor so that the hood reaches the upper level of the siphon loop and begins to pour into the cube. Then they begin to heat the cube. The resulting vapors of the extractant rise into the condenser, and from it into the collector. Further, the extractant is fed to the raw material. The saturated extract enters the cube again. The extractant is circulated several times until the raw material is completely depleted. The resulting extract is concentrated by distilling off the extractant into a receiver. A concentrated solution of extractives remains in the cube.</a:t>
            </a:r>
          </a:p>
        </p:txBody>
      </p:sp>
      <p:pic>
        <p:nvPicPr>
          <p:cNvPr id="34818" name="Picture 2" descr="http://fromserge.narod.ru/lecture/Image136.gif"/>
          <p:cNvPicPr>
            <a:picLocks noChangeAspect="1" noChangeArrowheads="1"/>
          </p:cNvPicPr>
          <p:nvPr/>
        </p:nvPicPr>
        <p:blipFill>
          <a:blip r:embed="rId2"/>
          <a:srcRect/>
          <a:stretch>
            <a:fillRect/>
          </a:stretch>
        </p:blipFill>
        <p:spPr bwMode="auto">
          <a:xfrm>
            <a:off x="6572250" y="1150938"/>
            <a:ext cx="2400300" cy="4448175"/>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31</a:t>
            </a:fld>
            <a:endParaRPr lang="ru-RU"/>
          </a:p>
        </p:txBody>
      </p:sp>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Прямоугольник 1"/>
          <p:cNvSpPr>
            <a:spLocks noChangeArrowheads="1"/>
          </p:cNvSpPr>
          <p:nvPr/>
        </p:nvSpPr>
        <p:spPr bwMode="auto">
          <a:xfrm>
            <a:off x="371475" y="234950"/>
            <a:ext cx="8315325" cy="6124575"/>
          </a:xfrm>
          <a:prstGeom prst="rect">
            <a:avLst/>
          </a:prstGeom>
          <a:noFill/>
          <a:ln w="9525">
            <a:noFill/>
            <a:miter lim="800000"/>
            <a:headEnd/>
            <a:tailEnd/>
          </a:ln>
        </p:spPr>
        <p:txBody>
          <a:bodyPr>
            <a:spAutoFit/>
          </a:bodyPr>
          <a:lstStyle/>
          <a:p>
            <a:pPr algn="l" rtl="0"/>
            <a:r>
              <a:rPr lang="ru-RU" sz="2400" b="1" dirty="0" err="1">
                <a:latin typeface="Times New Roman" pitchFamily="18" charset="0"/>
                <a:cs typeface="Times New Roman" pitchFamily="18" charset="0"/>
              </a:rPr>
              <a:t>Continuous</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countercurrent</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extraction</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with</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mixing</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of</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raw</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materials</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and</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extractant</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lgn="l" rtl="0"/>
            <a:endParaRPr lang="ru-RU" sz="2400" dirty="0">
              <a:latin typeface="Times New Roman" pitchFamily="18" charset="0"/>
              <a:cs typeface="Times New Roman" pitchFamily="18" charset="0"/>
            </a:endParaRPr>
          </a:p>
          <a:p>
            <a:pPr algn="l" rtl="0"/>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plant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material</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transported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by</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means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transport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devices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augers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buckets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discs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belts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scrapers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or</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spring-blade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mechanisms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towards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moving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extractant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same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time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fresh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raw</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materials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are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contact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with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outgoing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extractant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saturated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with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extractive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substances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which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even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more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saturated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since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concentration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raw</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material</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even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higher</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depleted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raw</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material</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extracted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with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fresh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extractant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which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remaining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extractives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even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more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completely</a:t>
            </a:r>
            <a:r>
              <a:rPr lang="ru-RU" sz="2000" dirty="0">
                <a:latin typeface="Times New Roman" pitchFamily="18" charset="0"/>
                <a:cs typeface="Times New Roman" pitchFamily="18" charset="0"/>
              </a:rPr>
              <a:t>.</a:t>
            </a:r>
          </a:p>
          <a:p>
            <a:pPr algn="l" rtl="0"/>
            <a:endParaRPr lang="ru-RU" sz="2000" dirty="0">
              <a:latin typeface="Times New Roman" pitchFamily="18" charset="0"/>
              <a:cs typeface="Times New Roman" pitchFamily="18" charset="0"/>
            </a:endParaRPr>
          </a:p>
          <a:p>
            <a:pPr algn="l" rtl="0"/>
            <a:r>
              <a:rPr lang="ru-RU" sz="2000" dirty="0" err="1">
                <a:latin typeface="Times New Roman" pitchFamily="18" charset="0"/>
                <a:cs typeface="Times New Roman" pitchFamily="18" charset="0"/>
              </a:rPr>
              <a:t>From</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point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view</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theory</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extraction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this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method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most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effective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since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each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moment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process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any</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cross-section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along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length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or</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height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apparatus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there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difference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concentrations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biologically</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active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substances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raw</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material</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extractant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which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allows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process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to</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be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carried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out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with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the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highest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yield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lowest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cost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addition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continuous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processes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are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amenable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to</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automation</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which</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eliminates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labor-intensive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loading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unloading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of</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raw</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materials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from</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percolators</a:t>
            </a:r>
            <a:r>
              <a:rPr lang="ru-RU" sz="2000" dirty="0">
                <a:latin typeface="Times New Roman" pitchFamily="18" charset="0"/>
                <a:cs typeface="Times New Roman" pitchFamily="18" charset="0"/>
              </a:rPr>
              <a:t>.</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32</a:t>
            </a:fld>
            <a:endParaRPr lang="ru-RU"/>
          </a:p>
        </p:txBody>
      </p:sp>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1"/>
          <p:cNvSpPr>
            <a:spLocks noChangeArrowheads="1"/>
          </p:cNvSpPr>
          <p:nvPr/>
        </p:nvSpPr>
        <p:spPr bwMode="auto">
          <a:xfrm>
            <a:off x="495300" y="279400"/>
            <a:ext cx="5665788" cy="1938338"/>
          </a:xfrm>
          <a:prstGeom prst="rect">
            <a:avLst/>
          </a:prstGeom>
          <a:noFill/>
          <a:ln w="9525">
            <a:noFill/>
            <a:miter lim="800000"/>
            <a:headEnd/>
            <a:tailEnd/>
          </a:ln>
        </p:spPr>
        <p:txBody>
          <a:bodyPr>
            <a:spAutoFit/>
          </a:bodyPr>
          <a:lstStyle/>
          <a:p>
            <a:pPr algn="l" rtl="0"/>
            <a:r>
              <a:rPr lang="ru-RU" sz="2400">
                <a:latin typeface="Times New Roman" pitchFamily="18" charset="0"/>
              </a:rPr>
              <a:t>Extraction is carried out in extractors of various designs: horizontal or vertical screw, disk, spring-blade, etc.</a:t>
            </a:r>
          </a:p>
        </p:txBody>
      </p:sp>
      <p:pic>
        <p:nvPicPr>
          <p:cNvPr id="36866" name="Picture 2" descr="http://fromserge.narod.ru/lecture/Image137.gif"/>
          <p:cNvPicPr>
            <a:picLocks noChangeAspect="1" noChangeArrowheads="1"/>
          </p:cNvPicPr>
          <p:nvPr/>
        </p:nvPicPr>
        <p:blipFill>
          <a:blip r:embed="rId2"/>
          <a:srcRect/>
          <a:stretch>
            <a:fillRect/>
          </a:stretch>
        </p:blipFill>
        <p:spPr bwMode="auto">
          <a:xfrm>
            <a:off x="495300" y="2365375"/>
            <a:ext cx="4822825" cy="3267075"/>
          </a:xfrm>
          <a:prstGeom prst="rect">
            <a:avLst/>
          </a:prstGeom>
          <a:noFill/>
          <a:ln w="9525">
            <a:noFill/>
            <a:miter lim="800000"/>
            <a:headEnd/>
            <a:tailEnd/>
          </a:ln>
        </p:spPr>
      </p:pic>
      <p:pic>
        <p:nvPicPr>
          <p:cNvPr id="36867" name="Picture 6" descr="http://fromserge.narod.ru/lecture/Image138.gif"/>
          <p:cNvPicPr>
            <a:picLocks noChangeAspect="1" noChangeArrowheads="1"/>
          </p:cNvPicPr>
          <p:nvPr/>
        </p:nvPicPr>
        <p:blipFill>
          <a:blip r:embed="rId3"/>
          <a:srcRect/>
          <a:stretch>
            <a:fillRect/>
          </a:stretch>
        </p:blipFill>
        <p:spPr bwMode="auto">
          <a:xfrm>
            <a:off x="6457950" y="279400"/>
            <a:ext cx="2093913" cy="5353050"/>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lgn="l" rtl="0">
              <a:defRPr/>
            </a:pPr>
            <a:fld id="{A63992CC-7F74-414E-978A-E37685773242}" type="slidenum">
              <a:rPr lang="ru-RU" smtClean="0"/>
              <a:pPr algn="l" rtl="0">
                <a:defRPr/>
              </a:pPr>
              <a:t>33</a:t>
            </a:fld>
            <a:endParaRPr lang="ru-RU"/>
          </a:p>
        </p:txBody>
      </p:sp>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fromserge.narod.ru/lecture/Image139.gif"/>
          <p:cNvPicPr>
            <a:picLocks noChangeAspect="1" noChangeArrowheads="1"/>
          </p:cNvPicPr>
          <p:nvPr/>
        </p:nvPicPr>
        <p:blipFill>
          <a:blip r:embed="rId2"/>
          <a:srcRect/>
          <a:stretch>
            <a:fillRect/>
          </a:stretch>
        </p:blipFill>
        <p:spPr bwMode="auto">
          <a:xfrm>
            <a:off x="450850" y="487363"/>
            <a:ext cx="3459163" cy="5640387"/>
          </a:xfrm>
          <a:prstGeom prst="rect">
            <a:avLst/>
          </a:prstGeom>
          <a:noFill/>
          <a:ln w="9525">
            <a:noFill/>
            <a:miter lim="800000"/>
            <a:headEnd/>
            <a:tailEnd/>
          </a:ln>
        </p:spPr>
      </p:pic>
      <p:pic>
        <p:nvPicPr>
          <p:cNvPr id="37890" name="Picture 4" descr="http://fromserge.narod.ru/lecture/Image140.gif"/>
          <p:cNvPicPr>
            <a:picLocks noChangeAspect="1" noChangeArrowheads="1"/>
          </p:cNvPicPr>
          <p:nvPr/>
        </p:nvPicPr>
        <p:blipFill>
          <a:blip r:embed="rId3"/>
          <a:srcRect/>
          <a:stretch>
            <a:fillRect/>
          </a:stretch>
        </p:blipFill>
        <p:spPr bwMode="auto">
          <a:xfrm>
            <a:off x="4003675" y="2141538"/>
            <a:ext cx="5029200" cy="2332037"/>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34</a:t>
            </a:fld>
            <a:endParaRPr lang="ru-RU"/>
          </a:p>
        </p:txBody>
      </p:sp>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угольник 1"/>
          <p:cNvSpPr>
            <a:spLocks noChangeArrowheads="1"/>
          </p:cNvSpPr>
          <p:nvPr/>
        </p:nvSpPr>
        <p:spPr bwMode="auto">
          <a:xfrm>
            <a:off x="230188" y="214313"/>
            <a:ext cx="5270500" cy="6627812"/>
          </a:xfrm>
          <a:prstGeom prst="rect">
            <a:avLst/>
          </a:prstGeom>
          <a:noFill/>
          <a:ln w="9525">
            <a:noFill/>
            <a:miter lim="800000"/>
            <a:headEnd/>
            <a:tailEnd/>
          </a:ln>
        </p:spPr>
        <p:txBody>
          <a:bodyPr>
            <a:spAutoFit/>
          </a:bodyPr>
          <a:lstStyle/>
          <a:p>
            <a:pPr algn="l" rtl="0"/>
            <a:r>
              <a:rPr lang="ru-RU" sz="2000" b="1">
                <a:latin typeface="Times New Roman" pitchFamily="18" charset="0"/>
                <a:cs typeface="Times New Roman" pitchFamily="18" charset="0"/>
              </a:rPr>
              <a:t>Extraction of raw materials using a rotary-pulsation apparatus (RPA). </a:t>
            </a:r>
          </a:p>
          <a:p>
            <a:pPr algn="l" rtl="0"/>
            <a:r>
              <a:rPr lang="ru-RU" sz="2000">
                <a:latin typeface="Times New Roman" pitchFamily="18" charset="0"/>
                <a:cs typeface="Times New Roman" pitchFamily="18" charset="0"/>
              </a:rPr>
              <a:t>This method is based on multiple circulation of raw materials and extractant supplied to the extractor using RPA. During RPA operation, mechanical grinding of particles occurs, intense turbulization and pulsation of the processed mixture occurs. RPA is installed below the bottom of the extractor. The raw material is loaded onto the false bottom of the extractor and filled with the extractant. The liquid phase enters the RPA through the fittings, and the raw material - using the screw. From the RPA, a mixture of crushed material and extractant (i.e., pulp) rises up and through the choke enters the extractor with a stirrer. The process is repeated until a concentrated extract is obtained.</a:t>
            </a:r>
          </a:p>
          <a:p>
            <a:pPr algn="l" rtl="0"/>
            <a:r>
              <a:rPr lang="ru-RU" sz="2000">
                <a:latin typeface="Times New Roman" pitchFamily="18" charset="0"/>
                <a:cs typeface="Times New Roman" pitchFamily="18" charset="0"/>
              </a:rPr>
              <a:t>Dichloroethane, methylene chloride, mineral and vegetable oils are used as extractants. </a:t>
            </a:r>
          </a:p>
        </p:txBody>
      </p:sp>
      <p:pic>
        <p:nvPicPr>
          <p:cNvPr id="38914" name="Picture 2" descr="http://player.myshared.ru/975386/data/images/img7.png"/>
          <p:cNvPicPr>
            <a:picLocks noChangeAspect="1" noChangeArrowheads="1"/>
          </p:cNvPicPr>
          <p:nvPr/>
        </p:nvPicPr>
        <p:blipFill>
          <a:blip r:embed="rId2"/>
          <a:srcRect l="6874" r="5904"/>
          <a:stretch>
            <a:fillRect/>
          </a:stretch>
        </p:blipFill>
        <p:spPr bwMode="auto">
          <a:xfrm>
            <a:off x="5786438" y="714375"/>
            <a:ext cx="3232150" cy="4146550"/>
          </a:xfrm>
          <a:prstGeom prst="rect">
            <a:avLst/>
          </a:prstGeom>
          <a:solidFill>
            <a:schemeClr val="bg1"/>
          </a:solidFill>
          <a:ln w="9525">
            <a:noFill/>
            <a:miter lim="800000"/>
            <a:headEnd/>
            <a:tailEnd/>
          </a:ln>
        </p:spPr>
      </p:pic>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35</a:t>
            </a:fld>
            <a:endParaRPr lang="ru-RU"/>
          </a:p>
        </p:txBody>
      </p:sp>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Прямоугольник 1"/>
          <p:cNvSpPr>
            <a:spLocks noChangeArrowheads="1"/>
          </p:cNvSpPr>
          <p:nvPr/>
        </p:nvSpPr>
        <p:spPr bwMode="auto">
          <a:xfrm>
            <a:off x="195263" y="277813"/>
            <a:ext cx="8637587" cy="6370637"/>
          </a:xfrm>
          <a:prstGeom prst="rect">
            <a:avLst/>
          </a:prstGeom>
          <a:noFill/>
          <a:ln w="9525">
            <a:noFill/>
            <a:miter lim="800000"/>
            <a:headEnd/>
            <a:tailEnd/>
          </a:ln>
        </p:spPr>
        <p:txBody>
          <a:bodyPr>
            <a:spAutoFit/>
          </a:bodyPr>
          <a:lstStyle/>
          <a:p>
            <a:pPr algn="l" rtl="0"/>
            <a:r>
              <a:rPr lang="ru-RU" sz="2400" b="1">
                <a:latin typeface="Times New Roman" pitchFamily="18" charset="0"/>
              </a:rPr>
              <a:t>Extraction using ultrasound. </a:t>
            </a:r>
          </a:p>
          <a:p>
            <a:pPr algn="l" rtl="0"/>
            <a:endParaRPr lang="ru-RU" sz="2400" b="1">
              <a:latin typeface="Times New Roman" pitchFamily="18" charset="0"/>
            </a:endParaRPr>
          </a:p>
          <a:p>
            <a:pPr algn="l" rtl="0"/>
            <a:r>
              <a:rPr lang="ru-RU" sz="2400">
                <a:latin typeface="Times New Roman" pitchFamily="18" charset="0"/>
              </a:rPr>
              <a:t>Accelerates the process of extraction from raw materials, ensuring a more complete extraction of active substances. The ultrasound source is fixed on the extractor-percolator body from its outer side. The resulting ultrasonic waves create alternating pressure, cavitation and sound wind. As a result, the material swells faster and the cell contents dissolve, the flow rate of the raw material particles increases, and turbulent and vortex flows appear in the boundary diffusion layer. Molecular diffusion inside material particles and in the boundary diffusion layer is practically replaced by convective diffusion, which leads to intensification of mass transfer. As a result of cavitation, the destruction of cellular structures occurs, which accelerates the transition of active substances to the extractant due to their washing out.</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36</a:t>
            </a:fld>
            <a:endParaRPr lang="ru-RU"/>
          </a:p>
        </p:txBody>
      </p:sp>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Прямоугольник 3"/>
          <p:cNvSpPr>
            <a:spLocks noChangeArrowheads="1"/>
          </p:cNvSpPr>
          <p:nvPr/>
        </p:nvSpPr>
        <p:spPr bwMode="auto">
          <a:xfrm>
            <a:off x="142875" y="142875"/>
            <a:ext cx="4714875" cy="5324535"/>
          </a:xfrm>
          <a:prstGeom prst="rect">
            <a:avLst/>
          </a:prstGeom>
          <a:solidFill>
            <a:srgbClr val="92D050">
              <a:alpha val="59999"/>
            </a:srgbClr>
          </a:solidFill>
          <a:ln w="9525">
            <a:noFill/>
            <a:miter lim="800000"/>
            <a:headEnd/>
            <a:tailEnd/>
          </a:ln>
        </p:spPr>
        <p:txBody>
          <a:bodyPr>
            <a:spAutoFit/>
          </a:bodyPr>
          <a:lstStyle/>
          <a:p>
            <a:pPr algn="l" rtl="0"/>
            <a:r>
              <a:rPr lang="ru-RU" sz="2000" dirty="0">
                <a:latin typeface="Times New Roman" pitchFamily="18" charset="0"/>
                <a:cs typeface="Times New Roman" pitchFamily="18" charset="0"/>
              </a:rPr>
              <a:t>The use of ultrasound allows you to get the hood in a few minutes. The effectiveness of the use of ultrasound depends on the parameters of the process: the intensity and exposure of sounding, the choice</a:t>
            </a:r>
            <a:r>
              <a:rPr lang="ru-RU" sz="2000" dirty="0" err="1">
                <a:latin typeface="Times New Roman" pitchFamily="18" charset="0"/>
                <a:cs typeface="Times New Roman" pitchFamily="18" charset="0"/>
              </a:rPr>
              <a:t>extractant</a:t>
            </a:r>
            <a:r>
              <a:rPr lang="ru-RU" sz="2000" dirty="0">
                <a:latin typeface="Times New Roman" pitchFamily="18" charset="0"/>
                <a:cs typeface="Times New Roman" pitchFamily="18" charset="0"/>
              </a:rPr>
              <a:t>, the ratio of raw materials and </a:t>
            </a:r>
            <a:r>
              <a:rPr lang="ru-RU" sz="2000" dirty="0" err="1">
                <a:latin typeface="Times New Roman" pitchFamily="18" charset="0"/>
                <a:cs typeface="Times New Roman" pitchFamily="18" charset="0"/>
              </a:rPr>
              <a:t>extractant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and</a:t>
            </a:r>
            <a:r>
              <a:rPr lang="ru-RU" sz="2000" dirty="0">
                <a:latin typeface="Times New Roman" pitchFamily="18" charset="0"/>
                <a:cs typeface="Times New Roman" pitchFamily="18" charset="0"/>
              </a:rPr>
              <a:t> etc. The most optimal temperature for sounding is not higher than 30-60 ° C, in order to avoid the formation of air bubbles, damping ultrasonic waves. </a:t>
            </a:r>
          </a:p>
          <a:p>
            <a:pPr algn="l" rtl="0"/>
            <a:r>
              <a:rPr lang="ru-RU" sz="2000" dirty="0">
                <a:latin typeface="Times New Roman" pitchFamily="18" charset="0"/>
                <a:cs typeface="Times New Roman" pitchFamily="18" charset="0"/>
              </a:rPr>
              <a:t>As </a:t>
            </a:r>
            <a:r>
              <a:rPr lang="ru-RU" sz="2000" dirty="0" err="1">
                <a:latin typeface="Times New Roman" pitchFamily="18" charset="0"/>
                <a:cs typeface="Times New Roman" pitchFamily="18" charset="0"/>
              </a:rPr>
              <a:t>extractant</a:t>
            </a:r>
            <a:r>
              <a:rPr lang="ru-RU" sz="2000" dirty="0">
                <a:latin typeface="Times New Roman" pitchFamily="18" charset="0"/>
                <a:cs typeface="Times New Roman" pitchFamily="18" charset="0"/>
              </a:rPr>
              <a:t> preferred alcohol-water mixtures with a high concentration of ethanol, which inhibits the redox processes taking place in the ultrasonic field. </a:t>
            </a:r>
          </a:p>
        </p:txBody>
      </p:sp>
      <p:sp>
        <p:nvSpPr>
          <p:cNvPr id="40962" name="Прямоугольник 4"/>
          <p:cNvSpPr>
            <a:spLocks noChangeArrowheads="1"/>
          </p:cNvSpPr>
          <p:nvPr/>
        </p:nvSpPr>
        <p:spPr bwMode="auto">
          <a:xfrm>
            <a:off x="4821238" y="142852"/>
            <a:ext cx="4221162" cy="5324535"/>
          </a:xfrm>
          <a:prstGeom prst="rect">
            <a:avLst/>
          </a:prstGeom>
          <a:solidFill>
            <a:srgbClr val="FF0000">
              <a:alpha val="59999"/>
            </a:srgbClr>
          </a:solidFill>
          <a:ln w="9525">
            <a:noFill/>
            <a:miter lim="800000"/>
            <a:headEnd/>
            <a:tailEnd/>
          </a:ln>
        </p:spPr>
        <p:txBody>
          <a:bodyPr wrap="square">
            <a:spAutoFit/>
          </a:bodyPr>
          <a:lstStyle/>
          <a:p>
            <a:pPr algn="l" rtl="0"/>
            <a:r>
              <a:rPr lang="ru-RU" sz="2000" dirty="0">
                <a:latin typeface="Times New Roman" pitchFamily="18" charset="0"/>
                <a:cs typeface="Times New Roman" pitchFamily="18" charset="0"/>
              </a:rPr>
              <a:t>The disadvantages of ultrasonic treatment include an adverse effect on maintenance personnel. In addition, ultrasonic vibrations cause: cavitation, ionization of molecules, changes in the properties of biologically active substances, decreasing or increasing their therapeutic activity. Therefore, its application requires a thorough study.</a:t>
            </a:r>
            <a:r>
              <a:rPr lang="ru-RU" sz="2000" dirty="0" smtClean="0">
                <a:latin typeface="Times New Roman" pitchFamily="18" charset="0"/>
                <a:cs typeface="Times New Roman" pitchFamily="18" charset="0"/>
              </a:rPr>
              <a:t>...</a:t>
            </a:r>
          </a:p>
          <a:p>
            <a:pPr algn="l" rtl="0"/>
            <a:endParaRPr lang="ru-RU" sz="2000" dirty="0" smtClean="0">
              <a:latin typeface="Times New Roman" pitchFamily="18" charset="0"/>
              <a:cs typeface="Times New Roman" pitchFamily="18" charset="0"/>
            </a:endParaRPr>
          </a:p>
          <a:p>
            <a:pPr algn="l" rtl="0"/>
            <a:endParaRPr lang="ru-RU" sz="2000" dirty="0" smtClean="0">
              <a:latin typeface="Times New Roman" pitchFamily="18" charset="0"/>
              <a:cs typeface="Times New Roman" pitchFamily="18" charset="0"/>
            </a:endParaRPr>
          </a:p>
          <a:p>
            <a:pPr algn="l" rtl="0"/>
            <a:endParaRPr lang="ru-RU" sz="2000" dirty="0" smtClean="0">
              <a:latin typeface="Times New Roman" pitchFamily="18" charset="0"/>
              <a:cs typeface="Times New Roman" pitchFamily="18" charset="0"/>
            </a:endParaRPr>
          </a:p>
          <a:p>
            <a:pPr algn="l" rtl="0"/>
            <a:endParaRPr lang="ru-RU" sz="2000" dirty="0" smtClean="0">
              <a:latin typeface="Times New Roman" pitchFamily="18" charset="0"/>
              <a:cs typeface="Times New Roman" pitchFamily="18" charset="0"/>
            </a:endParaRPr>
          </a:p>
          <a:p>
            <a:pPr algn="l" rtl="0"/>
            <a:endParaRPr lang="ru-RU" sz="2000"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37</a:t>
            </a:fld>
            <a:endParaRPr lang="ru-RU"/>
          </a:p>
        </p:txBody>
      </p:sp>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Прямоугольник 1"/>
          <p:cNvSpPr>
            <a:spLocks noChangeArrowheads="1"/>
          </p:cNvSpPr>
          <p:nvPr/>
        </p:nvSpPr>
        <p:spPr bwMode="auto">
          <a:xfrm>
            <a:off x="142875" y="285750"/>
            <a:ext cx="6919913" cy="6462713"/>
          </a:xfrm>
          <a:prstGeom prst="rect">
            <a:avLst/>
          </a:prstGeom>
          <a:noFill/>
          <a:ln w="9525">
            <a:noFill/>
            <a:miter lim="800000"/>
            <a:headEnd/>
            <a:tailEnd/>
          </a:ln>
        </p:spPr>
        <p:txBody>
          <a:bodyPr>
            <a:spAutoFit/>
          </a:bodyPr>
          <a:lstStyle/>
          <a:p>
            <a:pPr algn="l" rtl="0"/>
            <a:r>
              <a:rPr lang="ru-RU" b="1" dirty="0">
                <a:latin typeface="Times New Roman" pitchFamily="18" charset="0"/>
              </a:rPr>
              <a:t>Extraction using electrical discharges. </a:t>
            </a:r>
          </a:p>
          <a:p>
            <a:pPr algn="l" rtl="0"/>
            <a:r>
              <a:rPr lang="ru-RU" dirty="0">
                <a:latin typeface="Times New Roman" pitchFamily="18" charset="0"/>
              </a:rPr>
              <a:t>The use of electric impulse discharges makes it possible to accelerate the extraction from raw materials with a cellular structure. </a:t>
            </a:r>
          </a:p>
          <a:p>
            <a:pPr algn="l" rtl="0"/>
            <a:r>
              <a:rPr lang="ru-RU" dirty="0">
                <a:latin typeface="Times New Roman" pitchFamily="18" charset="0"/>
              </a:rPr>
              <a:t>Inside the extractor </a:t>
            </a:r>
            <a:r>
              <a:rPr lang="ru-RU" i="1" dirty="0">
                <a:latin typeface="Times New Roman" pitchFamily="18" charset="0"/>
              </a:rPr>
              <a:t>from </a:t>
            </a:r>
            <a:r>
              <a:rPr lang="ru-RU" dirty="0">
                <a:latin typeface="Times New Roman" pitchFamily="18" charset="0"/>
              </a:rPr>
              <a:t>the processed raw materials are placed electrodes</a:t>
            </a:r>
            <a:r>
              <a:rPr lang="ru-RU" i="1" dirty="0">
                <a:latin typeface="Calibri" pitchFamily="34" charset="0"/>
              </a:rPr>
              <a:t>, </a:t>
            </a:r>
            <a:r>
              <a:rPr lang="ru-RU" dirty="0">
                <a:latin typeface="Times New Roman" pitchFamily="18" charset="0"/>
              </a:rPr>
              <a:t>to which a pulse current of high or ultra-high frequency is applied. Under the influence of an electric charge, waves appear in the extracted mixture, creating a high impulse pressure. As a result, intensive mixing of the processed mixture occurs, the diffusion boundary layer becomes thinner or completely disappears, and convective diffusion increases. Shockwave generation promotes penetration</a:t>
            </a:r>
            <a:r>
              <a:rPr lang="ru-RU" dirty="0" err="1">
                <a:latin typeface="Times New Roman" pitchFamily="18" charset="0"/>
              </a:rPr>
              <a:t>extractant</a:t>
            </a:r>
            <a:r>
              <a:rPr lang="ru-RU" dirty="0">
                <a:latin typeface="Times New Roman" pitchFamily="18" charset="0"/>
              </a:rPr>
              <a:t>into the cell, which accelerates intracellular diffusion. Due to the spark discharge in the liquid, plasma</a:t>
            </a:r>
            <a:r>
              <a:rPr lang="ru-RU" dirty="0" smtClean="0">
                <a:latin typeface="Times New Roman" pitchFamily="18" charset="0"/>
              </a:rPr>
              <a:t>caverns</a:t>
            </a:r>
            <a:r>
              <a:rPr lang="ru-RU" dirty="0">
                <a:latin typeface="Times New Roman" pitchFamily="18" charset="0"/>
              </a:rPr>
              <a:t>, which, expanding, reach their maximum volume and collapse. At the same time, in a short period of time in a small space, a large amount of energy is released and a microexplosion occurs, tearing the cellular structures of plant material. The extraction is accelerated due to the washing out of biologically active substances from the destroyed cells. In addition, the resulting cavities constantly pulsate, causing an increase in the speed of movement.</a:t>
            </a:r>
            <a:r>
              <a:rPr lang="ru-RU" dirty="0" err="1">
                <a:latin typeface="Times New Roman" pitchFamily="18" charset="0"/>
              </a:rPr>
              <a:t>extractant</a:t>
            </a:r>
            <a:r>
              <a:rPr lang="ru-RU" dirty="0">
                <a:latin typeface="Times New Roman" pitchFamily="18" charset="0"/>
              </a:rPr>
              <a:t> near the particles of raw materials and increasing the rate of extraction due to an increase in the coefficient of convective diffusion.</a:t>
            </a:r>
            <a:endParaRPr lang="ru-RU" dirty="0">
              <a:latin typeface="Calibri" pitchFamily="34" charset="0"/>
            </a:endParaRPr>
          </a:p>
        </p:txBody>
      </p:sp>
      <p:pic>
        <p:nvPicPr>
          <p:cNvPr id="41986" name="Picture 2" descr="http://player.myshared.ru/975386/data/images/img8.png"/>
          <p:cNvPicPr>
            <a:picLocks noChangeAspect="1" noChangeArrowheads="1"/>
          </p:cNvPicPr>
          <p:nvPr/>
        </p:nvPicPr>
        <p:blipFill>
          <a:blip r:embed="rId2"/>
          <a:srcRect/>
          <a:stretch>
            <a:fillRect/>
          </a:stretch>
        </p:blipFill>
        <p:spPr bwMode="auto">
          <a:xfrm>
            <a:off x="7183438" y="1647825"/>
            <a:ext cx="1828800" cy="2614613"/>
          </a:xfrm>
          <a:prstGeom prst="rect">
            <a:avLst/>
          </a:prstGeom>
          <a:solidFill>
            <a:schemeClr val="bg1"/>
          </a:solidFill>
          <a:ln w="9525">
            <a:noFill/>
            <a:miter lim="800000"/>
            <a:headEnd/>
            <a:tailEnd/>
          </a:ln>
        </p:spPr>
      </p:pic>
      <p:sp>
        <p:nvSpPr>
          <p:cNvPr id="41987" name="Прямоугольник 2"/>
          <p:cNvSpPr>
            <a:spLocks noChangeArrowheads="1"/>
          </p:cNvSpPr>
          <p:nvPr/>
        </p:nvSpPr>
        <p:spPr bwMode="auto">
          <a:xfrm>
            <a:off x="7051675" y="4262438"/>
            <a:ext cx="2092325" cy="923925"/>
          </a:xfrm>
          <a:prstGeom prst="rect">
            <a:avLst/>
          </a:prstGeom>
          <a:noFill/>
          <a:ln w="9525">
            <a:noFill/>
            <a:miter lim="800000"/>
            <a:headEnd/>
            <a:tailEnd/>
          </a:ln>
        </p:spPr>
        <p:txBody>
          <a:bodyPr>
            <a:spAutoFit/>
          </a:bodyPr>
          <a:lstStyle/>
          <a:p>
            <a:pPr algn="ctr" rtl="0"/>
            <a:r>
              <a:rPr lang="ru-RU">
                <a:latin typeface="Times New Roman" pitchFamily="18" charset="0"/>
              </a:rPr>
              <a:t>pulse electroplasmolyzer </a:t>
            </a:r>
            <a:endParaRPr lang="ru-RU">
              <a:latin typeface="Calibri" pitchFamily="34" charset="0"/>
            </a:endParaRPr>
          </a:p>
        </p:txBody>
      </p:sp>
      <p:sp>
        <p:nvSpPr>
          <p:cNvPr id="6" name="Номер слайда 5"/>
          <p:cNvSpPr>
            <a:spLocks noGrp="1"/>
          </p:cNvSpPr>
          <p:nvPr>
            <p:ph type="sldNum" sz="quarter" idx="12"/>
          </p:nvPr>
        </p:nvSpPr>
        <p:spPr/>
        <p:txBody>
          <a:bodyPr/>
          <a:lstStyle/>
          <a:p>
            <a:pPr algn="l" rtl="0">
              <a:defRPr/>
            </a:pPr>
            <a:fld id="{A63992CC-7F74-414E-978A-E37685773242}" type="slidenum">
              <a:rPr lang="ru-RU" smtClean="0"/>
              <a:pPr algn="l" rtl="0">
                <a:defRPr/>
              </a:pPr>
              <a:t>38</a:t>
            </a:fld>
            <a:endParaRPr lang="ru-RU"/>
          </a:p>
        </p:txBody>
      </p:sp>
    </p:spTree>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Прямоугольник 1"/>
          <p:cNvSpPr>
            <a:spLocks noChangeArrowheads="1"/>
          </p:cNvSpPr>
          <p:nvPr/>
        </p:nvSpPr>
        <p:spPr bwMode="auto">
          <a:xfrm>
            <a:off x="1965325" y="225425"/>
            <a:ext cx="5681663" cy="831850"/>
          </a:xfrm>
          <a:prstGeom prst="rect">
            <a:avLst/>
          </a:prstGeom>
          <a:noFill/>
          <a:ln w="9525">
            <a:noFill/>
            <a:miter lim="800000"/>
            <a:headEnd/>
            <a:tailEnd/>
          </a:ln>
        </p:spPr>
        <p:txBody>
          <a:bodyPr>
            <a:spAutoFit/>
          </a:bodyPr>
          <a:lstStyle/>
          <a:p>
            <a:pPr algn="ctr" rtl="0"/>
            <a:r>
              <a:rPr lang="ru-RU" sz="2400" b="1">
                <a:latin typeface="Times New Roman" pitchFamily="18" charset="0"/>
              </a:rPr>
              <a:t>Extraction using</a:t>
            </a:r>
          </a:p>
          <a:p>
            <a:pPr algn="ctr" rtl="0"/>
            <a:r>
              <a:rPr lang="ru-RU" sz="2400" b="1">
                <a:latin typeface="Times New Roman" pitchFamily="18" charset="0"/>
              </a:rPr>
              <a:t>electroplasmolysis and electrodialysis.</a:t>
            </a:r>
          </a:p>
        </p:txBody>
      </p:sp>
      <p:sp>
        <p:nvSpPr>
          <p:cNvPr id="43010" name="Прямоугольник 2"/>
          <p:cNvSpPr>
            <a:spLocks noChangeArrowheads="1"/>
          </p:cNvSpPr>
          <p:nvPr/>
        </p:nvSpPr>
        <p:spPr bwMode="auto">
          <a:xfrm>
            <a:off x="307975" y="1527175"/>
            <a:ext cx="8310563" cy="4156075"/>
          </a:xfrm>
          <a:prstGeom prst="rect">
            <a:avLst/>
          </a:prstGeom>
          <a:noFill/>
          <a:ln w="9525">
            <a:noFill/>
            <a:miter lim="800000"/>
            <a:headEnd/>
            <a:tailEnd/>
          </a:ln>
        </p:spPr>
        <p:txBody>
          <a:bodyPr>
            <a:spAutoFit/>
          </a:bodyPr>
          <a:lstStyle/>
          <a:p>
            <a:pPr algn="l" rtl="0"/>
            <a:r>
              <a:rPr lang="ru-RU" sz="2400" b="1">
                <a:latin typeface="Times New Roman" pitchFamily="18" charset="0"/>
              </a:rPr>
              <a:t>Electroplasmolysis - </a:t>
            </a:r>
            <a:r>
              <a:rPr lang="ru-RU" sz="2400">
                <a:latin typeface="Times New Roman" pitchFamily="18" charset="0"/>
              </a:rPr>
              <a:t>processing of raw materials with electric current of low and high frequency, as a result of which plasmolysis of protoplasm occurs. </a:t>
            </a:r>
          </a:p>
          <a:p>
            <a:pPr algn="l" rtl="0"/>
            <a:endParaRPr lang="ru-RU" sz="2400">
              <a:latin typeface="Times New Roman" pitchFamily="18" charset="0"/>
            </a:endParaRPr>
          </a:p>
          <a:p>
            <a:pPr algn="l" rtl="0"/>
            <a:r>
              <a:rPr lang="ru-RU" sz="2400">
                <a:latin typeface="Times New Roman" pitchFamily="18" charset="0"/>
              </a:rPr>
              <a:t>The essence of the method lies in the destructive effect of the current on the protein-lipid membranes of plant tissues while maintaining the integrity of the cell membranes. Electroplasmolysis gives the greatest effect when obtaining drugs from fresh raw materials. In this case, the resulting extracts are enriched with active ingredients and contain only a small amount of related substances.</a:t>
            </a:r>
          </a:p>
        </p:txBody>
      </p:sp>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39</a:t>
            </a:fld>
            <a:endParaRPr lang="ru-RU"/>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b="1" dirty="0" smtClean="0"/>
              <a:t>Liquid extracts</a:t>
            </a:r>
            <a:endParaRPr lang="ru-RU" dirty="0" smtClean="0"/>
          </a:p>
        </p:txBody>
      </p:sp>
      <p:sp>
        <p:nvSpPr>
          <p:cNvPr id="3" name="Содержимое 2"/>
          <p:cNvSpPr>
            <a:spLocks noGrp="1"/>
          </p:cNvSpPr>
          <p:nvPr>
            <p:ph idx="1"/>
          </p:nvPr>
        </p:nvSpPr>
        <p:spPr>
          <a:xfrm>
            <a:off x="457200" y="1214422"/>
            <a:ext cx="8229600" cy="4911741"/>
          </a:xfrm>
        </p:spPr>
        <p:txBody>
          <a:bodyPr/>
          <a:lstStyle/>
          <a:p>
            <a:pPr algn="l" rtl="0">
              <a:buNone/>
            </a:pPr>
            <a:r>
              <a:rPr lang="ru-RU" b="1" dirty="0" smtClean="0"/>
              <a:t> </a:t>
            </a:r>
            <a:r>
              <a:rPr lang="ru-RU" dirty="0" smtClean="0"/>
              <a:t> liquid extracts are prepared 1: 1. </a:t>
            </a:r>
          </a:p>
          <a:p>
            <a:pPr algn="l" rtl="0">
              <a:buNone/>
            </a:pPr>
            <a:r>
              <a:rPr lang="ru-RU" dirty="0" smtClean="0"/>
              <a:t>Currently, there are no such strict restrictions, the evaluation criterion is not the ratio of raw materials: preparation, but the content of biologically active substances in the liquid extract and the high depletion of raw materials. The ratio of raw materials: finished product in the production of liquid extracts is usually 1: 1 or 1: 2.</a:t>
            </a:r>
          </a:p>
          <a:p>
            <a:pPr algn="l" rtl="0"/>
            <a:endParaRPr lang="ru-RU" dirty="0"/>
          </a:p>
        </p:txBody>
      </p:sp>
      <p:sp>
        <p:nvSpPr>
          <p:cNvPr id="4" name="Номер слайда 3"/>
          <p:cNvSpPr>
            <a:spLocks noGrp="1"/>
          </p:cNvSpPr>
          <p:nvPr>
            <p:ph type="sldNum" sz="quarter" idx="12"/>
          </p:nvPr>
        </p:nvSpPr>
        <p:spPr/>
        <p:txBody>
          <a:bodyPr/>
          <a:lstStyle/>
          <a:p>
            <a:pPr algn="l" rtl="0">
              <a:defRPr/>
            </a:pPr>
            <a:fld id="{ACDD203E-BDBA-4B25-9DEB-039493BA47AA}" type="slidenum">
              <a:rPr lang="ru-RU" smtClean="0"/>
              <a:pPr algn="l" rtl="0">
                <a:defRPr/>
              </a:pPr>
              <a:t>4</a:t>
            </a:fld>
            <a:endParaRPr lang="ru-R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Прямоугольник 1"/>
          <p:cNvSpPr>
            <a:spLocks noChangeArrowheads="1"/>
          </p:cNvSpPr>
          <p:nvPr/>
        </p:nvSpPr>
        <p:spPr bwMode="auto">
          <a:xfrm>
            <a:off x="204788" y="379413"/>
            <a:ext cx="8689975" cy="2246312"/>
          </a:xfrm>
          <a:prstGeom prst="rect">
            <a:avLst/>
          </a:prstGeom>
          <a:noFill/>
          <a:ln w="9525">
            <a:noFill/>
            <a:miter lim="800000"/>
            <a:headEnd/>
            <a:tailEnd/>
          </a:ln>
        </p:spPr>
        <p:txBody>
          <a:bodyPr>
            <a:spAutoFit/>
          </a:bodyPr>
          <a:lstStyle/>
          <a:p>
            <a:pPr algn="l" rtl="0"/>
            <a:r>
              <a:rPr lang="ru-RU" sz="2000" b="1">
                <a:latin typeface="Times New Roman" pitchFamily="18" charset="0"/>
                <a:cs typeface="Times New Roman" pitchFamily="18" charset="0"/>
              </a:rPr>
              <a:t>Extraction with liquefied gases. </a:t>
            </a:r>
          </a:p>
          <a:p>
            <a:pPr algn="l" rtl="0"/>
            <a:r>
              <a:rPr lang="ru-RU" sz="2000">
                <a:latin typeface="Times New Roman" pitchFamily="18" charset="0"/>
                <a:cs typeface="Times New Roman" pitchFamily="18" charset="0"/>
              </a:rPr>
              <a:t>The extraction process is carried out at an operating pressure of 10-65 atm (depending on the saturated vapor pressure of the extractant) and a temperature of 20-25 ° C. Many extracts obtained using liquefied gases are distinguished by a higher content of biologically active substances and resistance to microbial contamination. This especially applies to raw materials containing polyphenolic compounds, alkaloids, glycosides.</a:t>
            </a:r>
          </a:p>
        </p:txBody>
      </p:sp>
      <p:pic>
        <p:nvPicPr>
          <p:cNvPr id="45058" name="Picture 2" descr="http://fromserge.narod.ru/lecture/Image142.gif"/>
          <p:cNvPicPr>
            <a:picLocks noChangeAspect="1" noChangeArrowheads="1"/>
          </p:cNvPicPr>
          <p:nvPr/>
        </p:nvPicPr>
        <p:blipFill>
          <a:blip r:embed="rId2"/>
          <a:srcRect/>
          <a:stretch>
            <a:fillRect/>
          </a:stretch>
        </p:blipFill>
        <p:spPr bwMode="auto">
          <a:xfrm>
            <a:off x="1893888" y="2643182"/>
            <a:ext cx="5311775" cy="4046543"/>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40</a:t>
            </a:fld>
            <a:endParaRPr lang="ru-RU"/>
          </a:p>
        </p:txBody>
      </p:sp>
    </p:spTree>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algn="l" rtl="0"/>
            <a:r>
              <a:rPr lang="en-US" sz="2400" b="1" dirty="0" smtClean="0"/>
              <a:t>TS</a:t>
            </a:r>
            <a:r>
              <a:rPr lang="ru-RU" sz="2400" b="1" dirty="0" smtClean="0"/>
              <a:t> - 4. </a:t>
            </a:r>
            <a:r>
              <a:rPr lang="ru-RU" sz="2400" b="1" dirty="0" err="1" smtClean="0"/>
              <a:t>Purification</a:t>
            </a:r>
            <a:r>
              <a:rPr lang="ru-RU" sz="2400" b="1" dirty="0" smtClean="0"/>
              <a:t> </a:t>
            </a:r>
            <a:r>
              <a:rPr lang="ru-RU" sz="2400" b="1" dirty="0" err="1" smtClean="0"/>
              <a:t>of</a:t>
            </a:r>
            <a:r>
              <a:rPr lang="ru-RU" sz="2400" b="1" dirty="0" smtClean="0"/>
              <a:t> </a:t>
            </a:r>
            <a:r>
              <a:rPr lang="ru-RU" sz="2400" b="1" dirty="0" err="1" smtClean="0"/>
              <a:t>extracts</a:t>
            </a:r>
            <a:r>
              <a:rPr lang="ru-RU" sz="2400" b="1" dirty="0" smtClean="0"/>
              <a:t>. </a:t>
            </a:r>
            <a:r>
              <a:rPr lang="ru-RU" sz="2400" dirty="0" err="1" smtClean="0"/>
              <a:t>The</a:t>
            </a:r>
            <a:r>
              <a:rPr lang="ru-RU" sz="2400" dirty="0" smtClean="0"/>
              <a:t> </a:t>
            </a:r>
            <a:r>
              <a:rPr lang="ru-RU" sz="2400" dirty="0" err="1" smtClean="0"/>
              <a:t>choice</a:t>
            </a:r>
            <a:r>
              <a:rPr lang="ru-RU" sz="2400" dirty="0" smtClean="0"/>
              <a:t> </a:t>
            </a:r>
            <a:r>
              <a:rPr lang="ru-RU" sz="2400" dirty="0" err="1" smtClean="0"/>
              <a:t>of</a:t>
            </a:r>
            <a:r>
              <a:rPr lang="ru-RU" sz="2400" dirty="0" smtClean="0"/>
              <a:t> </a:t>
            </a:r>
            <a:r>
              <a:rPr lang="ru-RU" sz="2400" dirty="0" err="1" smtClean="0"/>
              <a:t>a</a:t>
            </a:r>
            <a:r>
              <a:rPr lang="ru-RU" sz="2400" dirty="0" smtClean="0"/>
              <a:t> </a:t>
            </a:r>
            <a:r>
              <a:rPr lang="ru-RU" sz="2400" dirty="0" err="1" smtClean="0"/>
              <a:t>method</a:t>
            </a:r>
            <a:r>
              <a:rPr lang="ru-RU" sz="2400" dirty="0" smtClean="0"/>
              <a:t> </a:t>
            </a:r>
            <a:r>
              <a:rPr lang="ru-RU" sz="2400" dirty="0" err="1" smtClean="0"/>
              <a:t>for</a:t>
            </a:r>
            <a:r>
              <a:rPr lang="ru-RU" sz="2400" dirty="0" smtClean="0"/>
              <a:t> </a:t>
            </a:r>
            <a:r>
              <a:rPr lang="ru-RU" sz="2400" dirty="0" err="1" smtClean="0"/>
              <a:t>purifying</a:t>
            </a:r>
            <a:r>
              <a:rPr lang="ru-RU" sz="2400" dirty="0" smtClean="0"/>
              <a:t> </a:t>
            </a:r>
            <a:r>
              <a:rPr lang="ru-RU" sz="2400" dirty="0" err="1" smtClean="0"/>
              <a:t>extracts</a:t>
            </a:r>
            <a:r>
              <a:rPr lang="ru-RU" sz="2400" dirty="0" smtClean="0"/>
              <a:t> </a:t>
            </a:r>
            <a:r>
              <a:rPr lang="ru-RU" sz="2400" dirty="0" err="1" smtClean="0"/>
              <a:t>depends</a:t>
            </a:r>
            <a:r>
              <a:rPr lang="ru-RU" sz="2400" dirty="0" smtClean="0"/>
              <a:t> </a:t>
            </a:r>
            <a:r>
              <a:rPr lang="ru-RU" sz="2400" dirty="0" err="1" smtClean="0"/>
              <a:t>on</a:t>
            </a:r>
            <a:r>
              <a:rPr lang="ru-RU" sz="2400" dirty="0" smtClean="0"/>
              <a:t> </a:t>
            </a:r>
            <a:r>
              <a:rPr lang="ru-RU" sz="2400" dirty="0" err="1" smtClean="0"/>
              <a:t>the</a:t>
            </a:r>
            <a:r>
              <a:rPr lang="ru-RU" sz="2400" dirty="0" smtClean="0"/>
              <a:t> </a:t>
            </a:r>
            <a:r>
              <a:rPr lang="ru-RU" sz="2400" dirty="0" err="1" smtClean="0"/>
              <a:t>extractant</a:t>
            </a:r>
            <a:r>
              <a:rPr lang="ru-RU" sz="2400" dirty="0" smtClean="0"/>
              <a:t> </a:t>
            </a:r>
            <a:r>
              <a:rPr lang="ru-RU" sz="2400" dirty="0" err="1" smtClean="0"/>
              <a:t>used</a:t>
            </a:r>
            <a:r>
              <a:rPr lang="ru-RU" sz="2400" dirty="0" smtClean="0"/>
              <a:t>.</a:t>
            </a:r>
            <a:br>
              <a:rPr lang="ru-RU" sz="2400" dirty="0" smtClean="0"/>
            </a:br>
            <a:endParaRPr lang="ru-RU" sz="2400" dirty="0" smtClean="0"/>
          </a:p>
        </p:txBody>
      </p:sp>
      <p:sp>
        <p:nvSpPr>
          <p:cNvPr id="3" name="Содержимое 2"/>
          <p:cNvSpPr>
            <a:spLocks noGrp="1"/>
          </p:cNvSpPr>
          <p:nvPr>
            <p:ph idx="1"/>
          </p:nvPr>
        </p:nvSpPr>
        <p:spPr>
          <a:xfrm>
            <a:off x="457200" y="1143000"/>
            <a:ext cx="8229600" cy="5429250"/>
          </a:xfrm>
        </p:spPr>
        <p:txBody>
          <a:bodyPr rtlCol="0">
            <a:normAutofit fontScale="70000" lnSpcReduction="20000"/>
          </a:bodyPr>
          <a:lstStyle/>
          <a:p>
            <a:pPr algn="l" rtl="0" fontAlgn="auto">
              <a:spcAft>
                <a:spcPts val="0"/>
              </a:spcAft>
              <a:buFont typeface="Arial" pitchFamily="34" charset="0"/>
              <a:buNone/>
              <a:defRPr/>
            </a:pPr>
            <a:r>
              <a:rPr lang="ru-RU" i="1" dirty="0" smtClean="0"/>
              <a:t>Purification of water extracts</a:t>
            </a:r>
            <a:endParaRPr lang="ru-RU" dirty="0" smtClean="0"/>
          </a:p>
          <a:p>
            <a:pPr algn="l" rtl="0" fontAlgn="auto">
              <a:spcAft>
                <a:spcPts val="0"/>
              </a:spcAft>
              <a:buFont typeface="Arial" pitchFamily="34" charset="0"/>
              <a:buChar char="•"/>
              <a:defRPr/>
            </a:pPr>
            <a:r>
              <a:rPr lang="ru-RU" dirty="0" smtClean="0"/>
              <a:t>The purification of water extracts is the most difficult because the water removes a large amount of ballast substances. The following methods are used to purify water extracts:</a:t>
            </a:r>
          </a:p>
          <a:p>
            <a:pPr algn="l" rtl="0" fontAlgn="auto">
              <a:spcAft>
                <a:spcPts val="0"/>
              </a:spcAft>
              <a:buFont typeface="Arial" pitchFamily="34" charset="0"/>
              <a:buChar char="•"/>
              <a:defRPr/>
            </a:pPr>
            <a:r>
              <a:rPr lang="ru-RU" dirty="0" smtClean="0"/>
              <a:t>denaturation (carried out by boiling at atmospheric pressure by evaporating the extraction to 1 / 2-1 / 4 of the volume, while proteins and mucus coagulate and precipitate, which is filtered);</a:t>
            </a:r>
          </a:p>
          <a:p>
            <a:pPr algn="l" rtl="0" fontAlgn="auto">
              <a:spcAft>
                <a:spcPts val="0"/>
              </a:spcAft>
              <a:buFont typeface="Arial" pitchFamily="34" charset="0"/>
              <a:buChar char="•"/>
              <a:defRPr/>
            </a:pPr>
            <a:r>
              <a:rPr lang="ru-RU" dirty="0" smtClean="0"/>
              <a:t>adsorption (carried out by infusion or boiling with adsorbents: talc, bentonite, kaolin, aluminum oxide, activated carbon, crushed filter paper, followed by settling and filtering).</a:t>
            </a:r>
          </a:p>
          <a:p>
            <a:pPr algn="l" rtl="0" fontAlgn="auto">
              <a:spcAft>
                <a:spcPts val="0"/>
              </a:spcAft>
              <a:buFont typeface="Arial" pitchFamily="34" charset="0"/>
              <a:buChar char="•"/>
              <a:defRPr/>
            </a:pPr>
            <a:r>
              <a:rPr lang="ru-RU" dirty="0" err="1" smtClean="0"/>
              <a:t>alcohol purification</a:t>
            </a:r>
            <a:r>
              <a:rPr lang="ru-RU" dirty="0" smtClean="0"/>
              <a:t> (when cleaning by the specified method, the extraction is evaporated to 1/2 part of the feedstock, strong ethanol (96%, but not less than 60%) is added, as a result </a:t>
            </a:r>
            <a:r>
              <a:rPr lang="ru-RU" dirty="0" err="1" smtClean="0"/>
              <a:t>dehydrating</a:t>
            </a:r>
            <a:r>
              <a:rPr lang="ru-RU" dirty="0" smtClean="0"/>
              <a:t> properties of ethanol IUDs lose their protective </a:t>
            </a:r>
            <a:r>
              <a:rPr lang="ru-RU" dirty="0" err="1" smtClean="0"/>
              <a:t>hydrated</a:t>
            </a:r>
            <a:r>
              <a:rPr lang="ru-RU" dirty="0" smtClean="0"/>
              <a:t> shell and precipitate, after which it is defended (no more than 10 </a:t>
            </a:r>
            <a:r>
              <a:rPr lang="ru-RU" baseline="30000" dirty="0" smtClean="0"/>
              <a:t>0</a:t>
            </a:r>
            <a:r>
              <a:rPr lang="ru-RU" dirty="0" smtClean="0"/>
              <a:t>C) and filtered).</a:t>
            </a:r>
          </a:p>
          <a:p>
            <a:pPr algn="l" rtl="0" fontAlgn="auto">
              <a:spcAft>
                <a:spcPts val="0"/>
              </a:spcAft>
              <a:buFont typeface="Arial" pitchFamily="34" charset="0"/>
              <a:buChar char="•"/>
              <a:defRPr/>
            </a:pPr>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41</a:t>
            </a:fld>
            <a:endParaRPr lang="ru-RU"/>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3"/>
            <a:ext cx="8229600" cy="6072187"/>
          </a:xfrm>
        </p:spPr>
        <p:txBody>
          <a:bodyPr rtlCol="0">
            <a:normAutofit fontScale="92500" lnSpcReduction="10000"/>
          </a:bodyPr>
          <a:lstStyle/>
          <a:p>
            <a:pPr algn="l" rtl="0" fontAlgn="auto">
              <a:spcAft>
                <a:spcPts val="0"/>
              </a:spcAft>
              <a:buFont typeface="Arial" pitchFamily="34" charset="0"/>
              <a:buNone/>
              <a:defRPr/>
            </a:pPr>
            <a:r>
              <a:rPr lang="ru-RU" i="1" dirty="0" smtClean="0"/>
              <a:t>Cleaning </a:t>
            </a:r>
            <a:r>
              <a:rPr lang="ru-RU" i="1" dirty="0" err="1" smtClean="0"/>
              <a:t>water-ethanol</a:t>
            </a:r>
            <a:r>
              <a:rPr lang="ru-RU" i="1" dirty="0" smtClean="0"/>
              <a:t> extractions</a:t>
            </a:r>
            <a:endParaRPr lang="ru-RU" dirty="0" smtClean="0"/>
          </a:p>
          <a:p>
            <a:pPr algn="l" rtl="0" fontAlgn="auto">
              <a:spcAft>
                <a:spcPts val="0"/>
              </a:spcAft>
              <a:buFont typeface="Arial" pitchFamily="34" charset="0"/>
              <a:buChar char="•"/>
              <a:defRPr/>
            </a:pPr>
            <a:r>
              <a:rPr lang="ru-RU" dirty="0" smtClean="0"/>
              <a:t>If as </a:t>
            </a:r>
            <a:r>
              <a:rPr lang="ru-RU" dirty="0" err="1" smtClean="0"/>
              <a:t>extractant</a:t>
            </a:r>
            <a:r>
              <a:rPr lang="ru-RU" dirty="0" smtClean="0"/>
              <a:t> are </a:t>
            </a:r>
            <a:r>
              <a:rPr lang="ru-RU" dirty="0" err="1" smtClean="0"/>
              <a:t>used</a:t>
            </a:r>
            <a:r>
              <a:rPr lang="ru-RU" dirty="0" smtClean="0"/>
              <a:t> </a:t>
            </a:r>
            <a:r>
              <a:rPr lang="ru-RU" dirty="0" err="1" smtClean="0"/>
              <a:t>water-ethanol</a:t>
            </a:r>
            <a:r>
              <a:rPr lang="en-US" dirty="0" smtClean="0"/>
              <a:t> </a:t>
            </a:r>
            <a:r>
              <a:rPr lang="ru-RU" dirty="0" err="1" smtClean="0"/>
              <a:t>mixtures</a:t>
            </a:r>
            <a:r>
              <a:rPr lang="ru-RU" dirty="0" smtClean="0"/>
              <a:t> of low concentration, it is possible to use all the above cleaning methods. In addition, a solvent exchange method is possible. For example: </a:t>
            </a:r>
            <a:r>
              <a:rPr lang="ru-RU" dirty="0" err="1" smtClean="0"/>
              <a:t>to</a:t>
            </a:r>
            <a:r>
              <a:rPr lang="en-US" dirty="0" smtClean="0"/>
              <a:t> </a:t>
            </a:r>
            <a:r>
              <a:rPr lang="ru-RU" dirty="0" err="1" smtClean="0"/>
              <a:t>water-ethanol</a:t>
            </a:r>
            <a:r>
              <a:rPr lang="ru-RU" dirty="0" smtClean="0"/>
              <a:t> water is added to the extraction, while </a:t>
            </a:r>
            <a:r>
              <a:rPr lang="ru-RU" dirty="0" err="1" smtClean="0"/>
              <a:t>lipophilic</a:t>
            </a:r>
            <a:r>
              <a:rPr lang="ru-RU" dirty="0" smtClean="0"/>
              <a:t> substances (chlorophyll, resinous substances) precipitate. </a:t>
            </a:r>
          </a:p>
          <a:p>
            <a:pPr algn="l" rtl="0" fontAlgn="auto">
              <a:spcAft>
                <a:spcPts val="0"/>
              </a:spcAft>
              <a:buFont typeface="Arial" pitchFamily="34" charset="0"/>
              <a:buNone/>
              <a:defRPr/>
            </a:pPr>
            <a:r>
              <a:rPr lang="ru-RU" i="1" dirty="0" smtClean="0"/>
              <a:t> </a:t>
            </a:r>
            <a:endParaRPr lang="ru-RU" dirty="0" smtClean="0"/>
          </a:p>
          <a:p>
            <a:pPr algn="l" rtl="0" fontAlgn="auto">
              <a:spcAft>
                <a:spcPts val="0"/>
              </a:spcAft>
              <a:buFont typeface="Arial" pitchFamily="34" charset="0"/>
              <a:buNone/>
              <a:defRPr/>
            </a:pPr>
            <a:r>
              <a:rPr lang="ru-RU" i="1" dirty="0" smtClean="0"/>
              <a:t>Purification of ether extracts</a:t>
            </a:r>
            <a:endParaRPr lang="ru-RU" dirty="0" smtClean="0"/>
          </a:p>
          <a:p>
            <a:pPr algn="l" rtl="0" fontAlgn="auto">
              <a:spcAft>
                <a:spcPts val="0"/>
              </a:spcAft>
              <a:buFont typeface="Arial" pitchFamily="34" charset="0"/>
              <a:buChar char="•"/>
              <a:defRPr/>
            </a:pPr>
            <a:r>
              <a:rPr lang="ru-RU" dirty="0" smtClean="0"/>
              <a:t>Purification of ether extracts is not carried out, since ether and similar solvents are extracted only </a:t>
            </a:r>
            <a:r>
              <a:rPr lang="ru-RU" dirty="0" err="1" smtClean="0"/>
              <a:t>lipophilic</a:t>
            </a:r>
            <a:r>
              <a:rPr lang="ru-RU" dirty="0" smtClean="0"/>
              <a:t> substances.</a:t>
            </a:r>
          </a:p>
          <a:p>
            <a:pPr algn="l" rtl="0" fontAlgn="auto">
              <a:spcAft>
                <a:spcPts val="0"/>
              </a:spcAft>
              <a:buFont typeface="Arial" pitchFamily="34" charset="0"/>
              <a:buChar char="•"/>
              <a:defRPr/>
            </a:pPr>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42</a:t>
            </a:fld>
            <a:endParaRPr lang="ru-R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fontAlgn="auto">
              <a:spcAft>
                <a:spcPts val="0"/>
              </a:spcAft>
              <a:defRPr/>
            </a:pPr>
            <a:r>
              <a:rPr lang="en-GB" sz="4000" b="1" smtClean="0"/>
              <a:t>Methods of extracts purification </a:t>
            </a:r>
            <a:endParaRPr lang="ru-RU" sz="4000" b="1" smtClean="0"/>
          </a:p>
        </p:txBody>
      </p:sp>
      <p:sp>
        <p:nvSpPr>
          <p:cNvPr id="32771" name="Rectangle 3"/>
          <p:cNvSpPr>
            <a:spLocks noGrp="1" noChangeArrowheads="1"/>
          </p:cNvSpPr>
          <p:nvPr>
            <p:ph sz="quarter" idx="1"/>
          </p:nvPr>
        </p:nvSpPr>
        <p:spPr>
          <a:xfrm>
            <a:off x="457200" y="1600200"/>
            <a:ext cx="8461375" cy="5016500"/>
          </a:xfrm>
        </p:spPr>
        <p:txBody>
          <a:bodyPr/>
          <a:lstStyle/>
          <a:p>
            <a:pPr>
              <a:lnSpc>
                <a:spcPct val="90000"/>
              </a:lnSpc>
              <a:buFont typeface="Wingdings" pitchFamily="2" charset="2"/>
              <a:buNone/>
            </a:pPr>
            <a:r>
              <a:rPr lang="en-US" smtClean="0"/>
              <a:t>1. </a:t>
            </a:r>
            <a:r>
              <a:rPr lang="en-GB" smtClean="0"/>
              <a:t>Boiling</a:t>
            </a:r>
            <a:r>
              <a:rPr lang="en-US" smtClean="0"/>
              <a:t>, then standing in cool place and filtering.</a:t>
            </a:r>
          </a:p>
          <a:p>
            <a:pPr>
              <a:lnSpc>
                <a:spcPct val="90000"/>
              </a:lnSpc>
              <a:buFont typeface="Wingdings" pitchFamily="2" charset="2"/>
              <a:buNone/>
            </a:pPr>
            <a:r>
              <a:rPr lang="en-US" smtClean="0"/>
              <a:t>2. </a:t>
            </a:r>
            <a:r>
              <a:rPr lang="en-GB" smtClean="0"/>
              <a:t>Boiling with adding of kaolin, </a:t>
            </a:r>
            <a:r>
              <a:rPr lang="en-US" smtClean="0"/>
              <a:t>then standing and filtering.</a:t>
            </a:r>
          </a:p>
          <a:p>
            <a:pPr>
              <a:lnSpc>
                <a:spcPct val="90000"/>
              </a:lnSpc>
              <a:buFont typeface="Wingdings" pitchFamily="2" charset="2"/>
              <a:buNone/>
            </a:pPr>
            <a:r>
              <a:rPr lang="en-US" smtClean="0"/>
              <a:t>3. Alcohol-purification method: </a:t>
            </a:r>
          </a:p>
          <a:p>
            <a:pPr>
              <a:lnSpc>
                <a:spcPct val="90000"/>
              </a:lnSpc>
              <a:buFont typeface="Wingdings" pitchFamily="2" charset="2"/>
              <a:buNone/>
            </a:pPr>
            <a:r>
              <a:rPr lang="en-US" smtClean="0"/>
              <a:t>extract is evaporated to volume lees in twice, adding of Ethylic Alcohol 96 % in double amount, standing in cool place for 7 days. </a:t>
            </a:r>
          </a:p>
          <a:p>
            <a:pPr>
              <a:lnSpc>
                <a:spcPct val="90000"/>
              </a:lnSpc>
              <a:buFont typeface="Wingdings" pitchFamily="2" charset="2"/>
              <a:buNone/>
            </a:pPr>
            <a:r>
              <a:rPr lang="en-US" smtClean="0"/>
              <a:t>Transparent solution is poured off, alcohol is evaporated to obtaining soft extract.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7813"/>
            <a:ext cx="8367713" cy="1254125"/>
          </a:xfrm>
        </p:spPr>
        <p:txBody>
          <a:bodyPr>
            <a:normAutofit/>
          </a:bodyPr>
          <a:lstStyle/>
          <a:p>
            <a:pPr fontAlgn="auto">
              <a:spcAft>
                <a:spcPts val="0"/>
              </a:spcAft>
              <a:defRPr/>
            </a:pPr>
            <a:r>
              <a:rPr lang="en-US" sz="2400" b="1" dirty="0" smtClean="0"/>
              <a:t>TS</a:t>
            </a:r>
            <a:r>
              <a:rPr lang="ru-RU" sz="2400" b="1" dirty="0" smtClean="0"/>
              <a:t> - 5. </a:t>
            </a:r>
            <a:r>
              <a:rPr lang="ru-RU" sz="2400" b="1" dirty="0" err="1" smtClean="0"/>
              <a:t>Extraction</a:t>
            </a:r>
            <a:r>
              <a:rPr lang="ru-RU" sz="2400" b="1" dirty="0" smtClean="0"/>
              <a:t> </a:t>
            </a:r>
            <a:r>
              <a:rPr lang="ru-RU" sz="2400" b="1" dirty="0" err="1" smtClean="0"/>
              <a:t>thickening</a:t>
            </a:r>
            <a:r>
              <a:rPr lang="ru-RU" sz="2400" b="1" dirty="0" smtClean="0"/>
              <a:t>.</a:t>
            </a:r>
            <a:r>
              <a:rPr lang="ru-RU" sz="2400" dirty="0" smtClean="0"/>
              <a:t/>
            </a:r>
            <a:br>
              <a:rPr lang="ru-RU" sz="2400" dirty="0" smtClean="0"/>
            </a:br>
            <a:r>
              <a:rPr lang="en-GB" sz="2400" b="1" dirty="0" smtClean="0"/>
              <a:t>Evaporation of </a:t>
            </a:r>
            <a:r>
              <a:rPr lang="en-GB" sz="2400" b="1" dirty="0" err="1" smtClean="0"/>
              <a:t>extractant</a:t>
            </a:r>
            <a:r>
              <a:rPr lang="en-GB" sz="2400" b="1" dirty="0" smtClean="0"/>
              <a:t> to soft extracts production </a:t>
            </a:r>
            <a:endParaRPr lang="ru-RU" sz="2400" b="1" dirty="0" smtClean="0"/>
          </a:p>
        </p:txBody>
      </p:sp>
      <p:sp>
        <p:nvSpPr>
          <p:cNvPr id="33795" name="Rectangle 3"/>
          <p:cNvSpPr>
            <a:spLocks noGrp="1" noChangeArrowheads="1"/>
          </p:cNvSpPr>
          <p:nvPr>
            <p:ph sz="quarter" idx="1"/>
          </p:nvPr>
        </p:nvSpPr>
        <p:spPr>
          <a:xfrm>
            <a:off x="290513" y="1531938"/>
            <a:ext cx="8396287" cy="5011737"/>
          </a:xfrm>
        </p:spPr>
        <p:txBody>
          <a:bodyPr/>
          <a:lstStyle/>
          <a:p>
            <a:pPr>
              <a:buFontTx/>
              <a:buChar char="-"/>
            </a:pPr>
            <a:r>
              <a:rPr lang="en-GB" sz="2800" b="1" dirty="0" smtClean="0"/>
              <a:t>Evaporation </a:t>
            </a:r>
            <a:r>
              <a:rPr lang="en-US" sz="2800" dirty="0" smtClean="0"/>
              <a:t>is process of  increasing extract viscosity by removing of the </a:t>
            </a:r>
            <a:r>
              <a:rPr lang="en-US" sz="2800" dirty="0" err="1" smtClean="0"/>
              <a:t>extractant</a:t>
            </a:r>
            <a:r>
              <a:rPr lang="en-US" sz="2800" dirty="0" smtClean="0"/>
              <a:t> by evaporation in the vacuum at the temperature about </a:t>
            </a:r>
            <a:r>
              <a:rPr lang="uk-UA" sz="2800" dirty="0" smtClean="0"/>
              <a:t>50 - 60 °C</a:t>
            </a:r>
            <a:r>
              <a:rPr lang="en-US" sz="2800" dirty="0" smtClean="0"/>
              <a:t> </a:t>
            </a:r>
            <a:r>
              <a:rPr lang="ru-RU" sz="2800" dirty="0" err="1" smtClean="0"/>
              <a:t>that</a:t>
            </a:r>
            <a:r>
              <a:rPr lang="ru-RU" sz="2800" dirty="0" smtClean="0"/>
              <a:t> </a:t>
            </a:r>
            <a:r>
              <a:rPr lang="ru-RU" sz="2800" dirty="0" err="1" smtClean="0"/>
              <a:t>allows</a:t>
            </a:r>
            <a:r>
              <a:rPr lang="ru-RU" sz="2800" dirty="0" smtClean="0"/>
              <a:t>  </a:t>
            </a:r>
            <a:r>
              <a:rPr lang="ru-RU" sz="2800" dirty="0" err="1" smtClean="0"/>
              <a:t>to</a:t>
            </a:r>
            <a:r>
              <a:rPr lang="ru-RU" sz="2800" dirty="0" smtClean="0"/>
              <a:t> </a:t>
            </a:r>
            <a:r>
              <a:rPr lang="ru-RU" sz="2800" dirty="0" err="1" smtClean="0"/>
              <a:t>save</a:t>
            </a:r>
            <a:r>
              <a:rPr lang="ru-RU" sz="2800" dirty="0" smtClean="0"/>
              <a:t> </a:t>
            </a:r>
            <a:r>
              <a:rPr lang="ru-RU" sz="2800" dirty="0" err="1" smtClean="0"/>
              <a:t>thermolabile</a:t>
            </a:r>
            <a:r>
              <a:rPr lang="ru-RU" sz="2800" dirty="0" smtClean="0"/>
              <a:t> </a:t>
            </a:r>
            <a:r>
              <a:rPr lang="ru-RU" sz="2800" dirty="0" err="1" smtClean="0"/>
              <a:t>Components</a:t>
            </a:r>
            <a:r>
              <a:rPr lang="ru-RU" sz="2800" dirty="0" smtClean="0"/>
              <a:t>.</a:t>
            </a:r>
          </a:p>
          <a:p>
            <a:pPr>
              <a:buFont typeface="Wingdings" pitchFamily="2" charset="2"/>
              <a:buNone/>
            </a:pPr>
            <a:r>
              <a:rPr lang="en-GB" sz="2800" dirty="0" smtClean="0"/>
              <a:t>- evaporation temperatures must not exceed 55 </a:t>
            </a:r>
            <a:r>
              <a:rPr lang="uk-UA" sz="2800" dirty="0" smtClean="0"/>
              <a:t>° </a:t>
            </a:r>
            <a:r>
              <a:rPr lang="en-GB" sz="2800" dirty="0" smtClean="0"/>
              <a:t>C.</a:t>
            </a:r>
          </a:p>
          <a:p>
            <a:pPr>
              <a:buFont typeface="Wingdings" pitchFamily="2" charset="2"/>
              <a:buNone/>
            </a:pPr>
            <a:r>
              <a:rPr lang="en-GB" sz="2800" dirty="0" smtClean="0"/>
              <a:t>The temperature in correlation with the evaporation time is of special importance for quality of this step of manufacture, if the extract contains easily volatile or </a:t>
            </a:r>
            <a:r>
              <a:rPr lang="en-GB" sz="2800" dirty="0" err="1" smtClean="0"/>
              <a:t>thermolabile</a:t>
            </a:r>
            <a:r>
              <a:rPr lang="en-GB" sz="2800" dirty="0" smtClean="0"/>
              <a:t> constituents.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Прямоугольник 2"/>
          <p:cNvSpPr>
            <a:spLocks noChangeArrowheads="1"/>
          </p:cNvSpPr>
          <p:nvPr/>
        </p:nvSpPr>
        <p:spPr bwMode="auto">
          <a:xfrm>
            <a:off x="233363" y="214290"/>
            <a:ext cx="8589962" cy="5016758"/>
          </a:xfrm>
          <a:prstGeom prst="rect">
            <a:avLst/>
          </a:prstGeom>
          <a:solidFill>
            <a:schemeClr val="bg1"/>
          </a:solidFill>
          <a:ln w="9525">
            <a:noFill/>
            <a:miter lim="800000"/>
            <a:headEnd/>
            <a:tailEnd/>
          </a:ln>
        </p:spPr>
        <p:txBody>
          <a:bodyPr wrap="square">
            <a:spAutoFit/>
          </a:bodyPr>
          <a:lstStyle/>
          <a:p>
            <a:pPr indent="449263" algn="l" rtl="0" eaLnBrk="0" hangingPunct="0"/>
            <a:r>
              <a:rPr lang="ru-RU" altLang="ru-RU" sz="2000" b="1" dirty="0">
                <a:latin typeface="Times New Roman" pitchFamily="18" charset="0"/>
                <a:cs typeface="Times New Roman" pitchFamily="18" charset="0"/>
              </a:rPr>
              <a:t>Thickening of </a:t>
            </a:r>
            <a:r>
              <a:rPr lang="ru-RU" altLang="ru-RU" sz="2000" b="1" dirty="0" err="1">
                <a:latin typeface="Times New Roman" pitchFamily="18" charset="0"/>
                <a:cs typeface="Times New Roman" pitchFamily="18" charset="0"/>
              </a:rPr>
              <a:t>the</a:t>
            </a:r>
            <a:r>
              <a:rPr lang="ru-RU" altLang="ru-RU" sz="2000" b="1" dirty="0">
                <a:latin typeface="Times New Roman" pitchFamily="18" charset="0"/>
                <a:cs typeface="Times New Roman" pitchFamily="18" charset="0"/>
              </a:rPr>
              <a:t> </a:t>
            </a:r>
            <a:r>
              <a:rPr lang="en-US" altLang="ru-RU" sz="2000" b="1" dirty="0" smtClean="0">
                <a:latin typeface="Times New Roman" pitchFamily="18" charset="0"/>
                <a:cs typeface="Times New Roman" pitchFamily="18" charset="0"/>
              </a:rPr>
              <a:t>extract</a:t>
            </a:r>
            <a:r>
              <a:rPr lang="ru-RU" altLang="ru-RU" sz="2000" b="1" dirty="0" smtClean="0">
                <a:latin typeface="Times New Roman" pitchFamily="18" charset="0"/>
                <a:cs typeface="Times New Roman" pitchFamily="18" charset="0"/>
              </a:rPr>
              <a:t>.</a:t>
            </a:r>
            <a:endParaRPr lang="ru-RU" altLang="ru-RU" sz="2000" dirty="0">
              <a:latin typeface="Times New Roman" pitchFamily="18" charset="0"/>
              <a:cs typeface="Times New Roman" pitchFamily="18" charset="0"/>
            </a:endParaRPr>
          </a:p>
          <a:p>
            <a:pPr indent="449263" algn="l" rtl="0" eaLnBrk="0" hangingPunct="0"/>
            <a:r>
              <a:rPr lang="ru-RU" altLang="ru-RU" sz="2000" dirty="0">
                <a:latin typeface="Times New Roman" pitchFamily="18" charset="0"/>
                <a:cs typeface="Times New Roman" pitchFamily="18" charset="0"/>
              </a:rPr>
              <a:t>The cleaned extracts are evaporated under vacuum at a temperature of 50-60 ° C and a vacuum of 600-650 </a:t>
            </a:r>
            <a:r>
              <a:rPr lang="ru-RU" altLang="ru-RU" sz="2000" dirty="0" err="1">
                <a:latin typeface="Times New Roman" pitchFamily="18" charset="0"/>
                <a:cs typeface="Times New Roman" pitchFamily="18" charset="0"/>
              </a:rPr>
              <a:t>mm</a:t>
            </a:r>
            <a:r>
              <a:rPr lang="ru-RU" altLang="ru-RU" sz="2000" dirty="0">
                <a:latin typeface="Times New Roman" pitchFamily="18" charset="0"/>
                <a:cs typeface="Times New Roman" pitchFamily="18" charset="0"/>
              </a:rPr>
              <a:t> </a:t>
            </a:r>
            <a:r>
              <a:rPr lang="ru-RU" altLang="ru-RU" sz="2000" dirty="0" err="1" smtClean="0">
                <a:latin typeface="Times New Roman" pitchFamily="18" charset="0"/>
                <a:cs typeface="Times New Roman" pitchFamily="18" charset="0"/>
              </a:rPr>
              <a:t>hg</a:t>
            </a:r>
            <a:r>
              <a:rPr lang="ru-RU" altLang="ru-RU" sz="2000" dirty="0" smtClean="0">
                <a:latin typeface="Times New Roman" pitchFamily="18" charset="0"/>
                <a:cs typeface="Times New Roman" pitchFamily="18" charset="0"/>
              </a:rPr>
              <a:t> </a:t>
            </a:r>
            <a:r>
              <a:rPr lang="ru-RU" altLang="ru-RU" sz="2000" dirty="0">
                <a:latin typeface="Times New Roman" pitchFamily="18" charset="0"/>
                <a:cs typeface="Times New Roman" pitchFamily="18" charset="0"/>
              </a:rPr>
              <a:t>to the required consistency. When thickening alcohol extracts or </a:t>
            </a:r>
            <a:r>
              <a:rPr lang="ru-RU" altLang="ru-RU" sz="2000" dirty="0" err="1">
                <a:latin typeface="Times New Roman" pitchFamily="18" charset="0"/>
                <a:cs typeface="Times New Roman" pitchFamily="18" charset="0"/>
              </a:rPr>
              <a:t>extracts</a:t>
            </a:r>
            <a:r>
              <a:rPr lang="ru-RU" altLang="ru-RU" sz="2000" dirty="0">
                <a:latin typeface="Times New Roman" pitchFamily="18" charset="0"/>
                <a:cs typeface="Times New Roman" pitchFamily="18" charset="0"/>
              </a:rPr>
              <a:t> </a:t>
            </a:r>
            <a:r>
              <a:rPr lang="ru-RU" altLang="ru-RU" sz="2000" dirty="0" err="1" smtClean="0">
                <a:latin typeface="Times New Roman" pitchFamily="18" charset="0"/>
                <a:cs typeface="Times New Roman" pitchFamily="18" charset="0"/>
              </a:rPr>
              <a:t>after</a:t>
            </a:r>
            <a:r>
              <a:rPr lang="en-US" altLang="ru-RU" sz="2000" dirty="0" smtClean="0">
                <a:latin typeface="Times New Roman" pitchFamily="18" charset="0"/>
                <a:cs typeface="Times New Roman" pitchFamily="18" charset="0"/>
              </a:rPr>
              <a:t> </a:t>
            </a:r>
            <a:r>
              <a:rPr lang="ru-RU" altLang="ru-RU" sz="2000" dirty="0" err="1" smtClean="0">
                <a:latin typeface="Times New Roman" pitchFamily="18" charset="0"/>
                <a:cs typeface="Times New Roman" pitchFamily="18" charset="0"/>
              </a:rPr>
              <a:t>alcohol</a:t>
            </a:r>
            <a:r>
              <a:rPr lang="ru-RU" altLang="ru-RU" sz="2000" dirty="0" smtClean="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purification</a:t>
            </a:r>
            <a:r>
              <a:rPr lang="ru-RU" altLang="ru-RU" sz="2000" dirty="0">
                <a:latin typeface="Times New Roman" pitchFamily="18" charset="0"/>
                <a:cs typeface="Times New Roman" pitchFamily="18" charset="0"/>
              </a:rPr>
              <a:t> first, the alcohol is distilled off without turning on the vacuum. </a:t>
            </a:r>
          </a:p>
          <a:p>
            <a:pPr indent="449263" algn="l" rtl="0" eaLnBrk="0" hangingPunct="0"/>
            <a:r>
              <a:rPr lang="ru-RU" altLang="ru-RU" sz="2000" dirty="0">
                <a:latin typeface="Times New Roman" pitchFamily="18" charset="0"/>
                <a:cs typeface="Times New Roman" pitchFamily="18" charset="0"/>
              </a:rPr>
              <a:t>The equipment used for the evaporation of extracts in the pharmaceutical industry has its own characteristics. This is explained by the fact that the extract contains biologically active substances, which, when evaporated, can precipitate on the walls of evaporators heated by steam and lose their activity due to the high temperature of the walls. Therefore, devices in which there is no circulation of the evaporated extract or there is a weak circulation in pharmaceutical production are used extremely rarely. Constructions with intensive circulation are far from all widely used in factory production.</a:t>
            </a:r>
          </a:p>
          <a:p>
            <a:pPr indent="449263" algn="l" rtl="0" eaLnBrk="0" hangingPunct="0"/>
            <a:r>
              <a:rPr lang="ru-RU" altLang="ru-RU" sz="2000" dirty="0">
                <a:latin typeface="Times New Roman" pitchFamily="18" charset="0"/>
                <a:cs typeface="Times New Roman" pitchFamily="18" charset="0"/>
              </a:rPr>
              <a:t>Most applicable at this stage, as reliable in operation, highly efficient, easy to maintain and </a:t>
            </a:r>
            <a:r>
              <a:rPr lang="ru-RU" altLang="ru-RU" sz="2000" dirty="0" err="1">
                <a:latin typeface="Times New Roman" pitchFamily="18" charset="0"/>
                <a:cs typeface="Times New Roman" pitchFamily="18" charset="0"/>
              </a:rPr>
              <a:t>low-power</a:t>
            </a:r>
            <a:r>
              <a:rPr lang="ru-RU" altLang="ru-RU" sz="2000" dirty="0">
                <a:latin typeface="Times New Roman" pitchFamily="18" charset="0"/>
                <a:cs typeface="Times New Roman" pitchFamily="18" charset="0"/>
              </a:rPr>
              <a:t> found such designs as a straight-through rotary, circulating vacuum evaporator and a foam evaporator.</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45</a:t>
            </a:fld>
            <a:endParaRPr lang="ru-RU" dirty="0"/>
          </a:p>
        </p:txBody>
      </p:sp>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noFill/>
        </p:spPr>
        <p:txBody>
          <a:bodyPr/>
          <a:lstStyle/>
          <a:p>
            <a:pPr algn="l" rtl="0"/>
            <a:r>
              <a:rPr lang="ru-RU" smtClean="0"/>
              <a:t>Evaporation</a:t>
            </a:r>
          </a:p>
        </p:txBody>
      </p:sp>
      <p:sp>
        <p:nvSpPr>
          <p:cNvPr id="54275" name="Rectangle 3"/>
          <p:cNvSpPr>
            <a:spLocks noGrp="1"/>
          </p:cNvSpPr>
          <p:nvPr>
            <p:ph type="body" idx="1"/>
          </p:nvPr>
        </p:nvSpPr>
        <p:spPr>
          <a:xfrm>
            <a:off x="457200" y="1196975"/>
            <a:ext cx="8229600" cy="5400675"/>
          </a:xfrm>
        </p:spPr>
        <p:txBody>
          <a:bodyPr/>
          <a:lstStyle/>
          <a:p>
            <a:pPr algn="l" rtl="0">
              <a:lnSpc>
                <a:spcPct val="90000"/>
              </a:lnSpc>
            </a:pPr>
            <a:endParaRPr lang="ru-RU" sz="2400" dirty="0" smtClean="0"/>
          </a:p>
          <a:p>
            <a:pPr algn="l" rtl="0">
              <a:lnSpc>
                <a:spcPct val="90000"/>
              </a:lnSpc>
            </a:pPr>
            <a:r>
              <a:rPr lang="ru-RU" sz="2400" dirty="0" smtClean="0"/>
              <a:t>During evaporation, the amount of liquid volatile solvent decreases and the concentration of solid non-volatile substances increases. In most cases, this process is carried out with intensive heat input to ensure that the liquid boils and vapors of the volatile solvent are rapidly generated. The vapor generated over the boiling liquid is called secondary vapor (water, ethanol, etc.).</a:t>
            </a:r>
          </a:p>
          <a:p>
            <a:pPr algn="l" rtl="0">
              <a:lnSpc>
                <a:spcPct val="90000"/>
              </a:lnSpc>
            </a:pPr>
            <a:r>
              <a:rPr lang="ru-RU" sz="2400" dirty="0" smtClean="0"/>
              <a:t>Depending on the properties of the evaporated liquids (low-concentrated mobile or viscous, the presence </a:t>
            </a:r>
            <a:r>
              <a:rPr lang="ru-RU" sz="2400" dirty="0" err="1" smtClean="0"/>
              <a:t>thermolabile</a:t>
            </a:r>
            <a:r>
              <a:rPr lang="ru-RU" sz="2400" dirty="0" smtClean="0"/>
              <a:t> biologically active substances, etc.) and from the parameters of the heating steam, evaporation is carried out at </a:t>
            </a:r>
            <a:r>
              <a:rPr lang="ru-RU" sz="2400" i="1" dirty="0" smtClean="0"/>
              <a:t>normal pressure</a:t>
            </a:r>
            <a:r>
              <a:rPr lang="ru-RU" sz="2400" dirty="0" smtClean="0"/>
              <a:t> or </a:t>
            </a:r>
            <a:r>
              <a:rPr lang="ru-RU" sz="2400" i="1" dirty="0" smtClean="0"/>
              <a:t>under vacuum</a:t>
            </a:r>
            <a:r>
              <a:rPr lang="ru-RU" sz="2400" dirty="0" smtClean="0"/>
              <a:t> in the working chamber of the device.</a:t>
            </a:r>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46</a:t>
            </a:fld>
            <a:endParaRPr lang="ru-RU"/>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pPr algn="l" rtl="0"/>
            <a:r>
              <a:rPr lang="ru-RU" sz="4000" smtClean="0"/>
              <a:t>Evaporation of solutions at atmospheric pressure</a:t>
            </a:r>
          </a:p>
        </p:txBody>
      </p:sp>
      <p:sp>
        <p:nvSpPr>
          <p:cNvPr id="55299" name="Rectangle 3"/>
          <p:cNvSpPr>
            <a:spLocks noGrp="1"/>
          </p:cNvSpPr>
          <p:nvPr>
            <p:ph type="body" idx="1"/>
          </p:nvPr>
        </p:nvSpPr>
        <p:spPr/>
        <p:txBody>
          <a:bodyPr/>
          <a:lstStyle/>
          <a:p>
            <a:pPr algn="l" rtl="0">
              <a:buFont typeface="Arial" charset="0"/>
              <a:buNone/>
            </a:pPr>
            <a:r>
              <a:rPr lang="ru-RU" dirty="0" smtClean="0"/>
              <a:t>in open evaporation bowls it is rarely used, since the removed secondary steam pollutes the production area, and the concentrated aqueous solution, due to the high boiling point and the duration of the process, is at risk of overheating and loss </a:t>
            </a:r>
            <a:r>
              <a:rPr lang="ru-RU" dirty="0" err="1" smtClean="0"/>
              <a:t>thermolabile</a:t>
            </a:r>
            <a:r>
              <a:rPr lang="ru-RU" dirty="0" smtClean="0"/>
              <a:t> active substances (vitamins, alkaloids, glycosides, etc.).</a:t>
            </a:r>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47</a:t>
            </a:fld>
            <a:endParaRPr lang="ru-R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pPr algn="l" rtl="0"/>
            <a:r>
              <a:rPr lang="ru-RU" dirty="0" smtClean="0"/>
              <a:t>Evaporation under vacuum</a:t>
            </a:r>
          </a:p>
        </p:txBody>
      </p:sp>
      <p:sp>
        <p:nvSpPr>
          <p:cNvPr id="56323" name="Rectangle 3"/>
          <p:cNvSpPr>
            <a:spLocks noGrp="1"/>
          </p:cNvSpPr>
          <p:nvPr>
            <p:ph type="body" idx="1"/>
          </p:nvPr>
        </p:nvSpPr>
        <p:spPr>
          <a:xfrm>
            <a:off x="457200" y="1600200"/>
            <a:ext cx="8229600" cy="4997450"/>
          </a:xfrm>
        </p:spPr>
        <p:txBody>
          <a:bodyPr/>
          <a:lstStyle/>
          <a:p>
            <a:pPr algn="l" rtl="0">
              <a:lnSpc>
                <a:spcPct val="90000"/>
              </a:lnSpc>
            </a:pPr>
            <a:r>
              <a:rPr lang="ru-RU" sz="2400" dirty="0" smtClean="0"/>
              <a:t>In order to preserve the active substances, evaporation with boiling of the liquid is carried out in installations in which the resulting secondary vapor above the liquid is constantly removed from the working part of the apparatus (boiler), which creates a vacuum (vacuum) and a low boiling point (40–55 ° C). Conducting the evaporation process under vacuum has significant advantages: the boiling point of the solution is reduced, valuable secondary vapor is captured, and low pressure steam can be used to heat the evaporator. Due to the lower boiling point of the liquid, the average temperature difference between the heating steam and the heated liquid increases, which makes it possible to reduce the size of the evaporator.</a:t>
            </a:r>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48</a:t>
            </a:fld>
            <a:endParaRPr lang="ru-RU"/>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marL="762000" indent="-762000" algn="ctr" fontAlgn="auto">
              <a:spcAft>
                <a:spcPts val="0"/>
              </a:spcAft>
              <a:defRPr/>
            </a:pPr>
            <a:r>
              <a:rPr lang="en-GB" sz="2400" dirty="0" smtClean="0">
                <a:solidFill>
                  <a:schemeClr val="tx1"/>
                </a:solidFill>
              </a:rPr>
              <a:t> </a:t>
            </a:r>
            <a:r>
              <a:rPr lang="en-US" sz="3600" b="1" dirty="0" smtClean="0">
                <a:solidFill>
                  <a:schemeClr val="tx1"/>
                </a:solidFill>
              </a:rPr>
              <a:t>Equipment for </a:t>
            </a:r>
            <a:r>
              <a:rPr lang="en-GB" sz="3600" b="1" dirty="0" smtClean="0">
                <a:solidFill>
                  <a:schemeClr val="tx1"/>
                </a:solidFill>
              </a:rPr>
              <a:t>evaporation</a:t>
            </a:r>
            <a:r>
              <a:rPr lang="uk-UA" sz="3600" b="1" dirty="0" smtClean="0">
                <a:solidFill>
                  <a:schemeClr val="tx1"/>
                </a:solidFill>
              </a:rPr>
              <a:t> </a:t>
            </a:r>
            <a:r>
              <a:rPr lang="en-US" sz="3600" b="1" dirty="0" smtClean="0">
                <a:solidFill>
                  <a:schemeClr val="tx1"/>
                </a:solidFill>
              </a:rPr>
              <a:t>of the </a:t>
            </a:r>
            <a:r>
              <a:rPr lang="en-GB" sz="3600" b="1" dirty="0" err="1" smtClean="0">
                <a:solidFill>
                  <a:schemeClr val="tx1"/>
                </a:solidFill>
              </a:rPr>
              <a:t>extractant</a:t>
            </a:r>
            <a:endParaRPr lang="ru-RU" sz="3600" dirty="0" smtClean="0">
              <a:solidFill>
                <a:schemeClr val="tx1"/>
              </a:solidFill>
            </a:endParaRPr>
          </a:p>
        </p:txBody>
      </p:sp>
      <p:sp>
        <p:nvSpPr>
          <p:cNvPr id="34819" name="Rectangle 17"/>
          <p:cNvSpPr>
            <a:spLocks noGrp="1" noChangeArrowheads="1"/>
          </p:cNvSpPr>
          <p:nvPr>
            <p:ph sz="quarter" idx="1"/>
          </p:nvPr>
        </p:nvSpPr>
        <p:spPr>
          <a:xfrm>
            <a:off x="571472" y="2038350"/>
            <a:ext cx="8115328" cy="4092575"/>
          </a:xfrm>
        </p:spPr>
        <p:txBody>
          <a:bodyPr/>
          <a:lstStyle/>
          <a:p>
            <a:pPr marL="609600" indent="-609600">
              <a:buFont typeface="Wingdings" pitchFamily="2" charset="2"/>
              <a:buAutoNum type="arabicPeriod"/>
            </a:pPr>
            <a:r>
              <a:rPr lang="en-GB" sz="3600" dirty="0" smtClean="0"/>
              <a:t>The rotary directly flow apparatus</a:t>
            </a:r>
          </a:p>
          <a:p>
            <a:pPr marL="609600" indent="-609600">
              <a:buFont typeface="Wingdings" pitchFamily="2" charset="2"/>
              <a:buAutoNum type="arabicPeriod"/>
            </a:pPr>
            <a:r>
              <a:rPr lang="en-GB" sz="3600" dirty="0" smtClean="0"/>
              <a:t>Circulating vacuum evaporator by firm </a:t>
            </a:r>
            <a:r>
              <a:rPr lang="en-GB" sz="3600" dirty="0" err="1" smtClean="0"/>
              <a:t>Simax</a:t>
            </a:r>
            <a:endParaRPr lang="en-GB" sz="3600" dirty="0" smtClean="0"/>
          </a:p>
          <a:p>
            <a:pPr marL="609600" indent="-609600">
              <a:buFont typeface="Wingdings" pitchFamily="2" charset="2"/>
              <a:buAutoNum type="arabicPeriod"/>
            </a:pPr>
            <a:r>
              <a:rPr lang="en-GB" sz="3600" dirty="0" smtClean="0"/>
              <a:t>Foam evaporator</a:t>
            </a:r>
            <a:endParaRPr lang="ru-RU" sz="36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rmAutofit fontScale="92500" lnSpcReduction="20000"/>
          </a:bodyPr>
          <a:lstStyle/>
          <a:p>
            <a:pPr algn="l" rtl="0"/>
            <a:r>
              <a:rPr lang="ru-RU" dirty="0" smtClean="0"/>
              <a:t>Liquid extract 1: 1 means that one volumetric part of the finished product contains the same amount of active substances as in a unit mass of plant materials. At pharmaceutical enterprises, the extract is prepared by weight, that is, a unit of mass of the finished product is obtained from a unit of mass of raw materials. The most preferred method for obtaining liquid extracts is countercurrent, excluding the step of evaporation of the extraction.</a:t>
            </a:r>
          </a:p>
          <a:p>
            <a:pPr algn="l" rtl="0"/>
            <a:r>
              <a:rPr lang="ru-RU" dirty="0" smtClean="0"/>
              <a:t>Purification of liquid extracts as analogs of tinctures is carried out by long-term settling at a temperature not exceeding 8 ° C in well-closed containers, followed by filtration of the clarified liquid through a press filter.</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marL="838200" indent="-838200"/>
            <a:r>
              <a:rPr lang="en-GB" b="1" smtClean="0"/>
              <a:t>The rotary directly flow apparatus</a:t>
            </a:r>
            <a:endParaRPr lang="ru-RU" b="1" smtClean="0"/>
          </a:p>
        </p:txBody>
      </p:sp>
      <p:pic>
        <p:nvPicPr>
          <p:cNvPr id="35843" name="Picture 7"/>
          <p:cNvPicPr>
            <a:picLocks noGrp="1" noChangeAspect="1" noChangeArrowheads="1"/>
          </p:cNvPicPr>
          <p:nvPr>
            <p:ph sz="quarter" idx="1"/>
          </p:nvPr>
        </p:nvPicPr>
        <p:blipFill>
          <a:blip r:embed="rId2">
            <a:lum bright="-34000" contrast="52000"/>
          </a:blip>
          <a:srcRect l="-193" b="13185"/>
          <a:stretch>
            <a:fillRect/>
          </a:stretch>
        </p:blipFill>
        <p:spPr>
          <a:xfrm>
            <a:off x="642910" y="1600200"/>
            <a:ext cx="3309965" cy="4400568"/>
          </a:xfrm>
          <a:noFill/>
        </p:spPr>
      </p:pic>
      <p:sp>
        <p:nvSpPr>
          <p:cNvPr id="35844" name="Rectangle 6"/>
          <p:cNvSpPr>
            <a:spLocks noGrp="1" noChangeArrowheads="1"/>
          </p:cNvSpPr>
          <p:nvPr>
            <p:ph sz="quarter" idx="2"/>
          </p:nvPr>
        </p:nvSpPr>
        <p:spPr>
          <a:xfrm>
            <a:off x="4648200" y="1600200"/>
            <a:ext cx="4038600" cy="5068888"/>
          </a:xfrm>
        </p:spPr>
        <p:txBody>
          <a:bodyPr/>
          <a:lstStyle/>
          <a:p>
            <a:pPr>
              <a:buFont typeface="Wingdings" pitchFamily="2" charset="2"/>
              <a:buNone/>
            </a:pPr>
            <a:r>
              <a:rPr lang="en-US" sz="2400" dirty="0" smtClean="0"/>
              <a:t>1. Body (corpus)</a:t>
            </a:r>
          </a:p>
          <a:p>
            <a:pPr>
              <a:buFont typeface="Wingdings" pitchFamily="2" charset="2"/>
              <a:buNone/>
            </a:pPr>
            <a:r>
              <a:rPr lang="en-US" sz="2400" dirty="0" smtClean="0"/>
              <a:t>2. Inlet for liquid extract</a:t>
            </a:r>
          </a:p>
          <a:p>
            <a:pPr>
              <a:buFont typeface="Wingdings" pitchFamily="2" charset="2"/>
              <a:buNone/>
            </a:pPr>
            <a:r>
              <a:rPr lang="en-US" sz="2400" dirty="0" smtClean="0"/>
              <a:t>3. Separation camera </a:t>
            </a:r>
          </a:p>
          <a:p>
            <a:pPr>
              <a:buFont typeface="Wingdings" pitchFamily="2" charset="2"/>
              <a:buNone/>
            </a:pPr>
            <a:r>
              <a:rPr lang="en-US" sz="2400" dirty="0" smtClean="0"/>
              <a:t>4. To </a:t>
            </a:r>
            <a:r>
              <a:rPr lang="ru-RU" sz="2400" dirty="0" err="1" smtClean="0"/>
              <a:t>backing</a:t>
            </a:r>
            <a:r>
              <a:rPr lang="en-US" sz="2400" dirty="0" smtClean="0"/>
              <a:t> of drops</a:t>
            </a:r>
          </a:p>
          <a:p>
            <a:pPr>
              <a:buFont typeface="Wingdings" pitchFamily="2" charset="2"/>
              <a:buNone/>
            </a:pPr>
            <a:r>
              <a:rPr lang="en-US" sz="2400" dirty="0" smtClean="0"/>
              <a:t>5. To vacuum</a:t>
            </a:r>
          </a:p>
          <a:p>
            <a:pPr>
              <a:buFont typeface="Wingdings" pitchFamily="2" charset="2"/>
              <a:buNone/>
            </a:pPr>
            <a:r>
              <a:rPr lang="en-US" sz="2400" dirty="0" smtClean="0"/>
              <a:t>6. To dividing of extract on the flows</a:t>
            </a:r>
          </a:p>
          <a:p>
            <a:pPr>
              <a:buFont typeface="Wingdings" pitchFamily="2" charset="2"/>
              <a:buNone/>
            </a:pPr>
            <a:r>
              <a:rPr lang="en-US" sz="2400" dirty="0" smtClean="0"/>
              <a:t>7. </a:t>
            </a:r>
            <a:r>
              <a:rPr lang="ru-RU" sz="2400" dirty="0" err="1" smtClean="0"/>
              <a:t>Scrapers</a:t>
            </a:r>
            <a:r>
              <a:rPr lang="en-US" sz="2400" dirty="0" smtClean="0"/>
              <a:t> (blades)</a:t>
            </a:r>
          </a:p>
          <a:p>
            <a:pPr>
              <a:buFont typeface="Wingdings" pitchFamily="2" charset="2"/>
              <a:buNone/>
            </a:pPr>
            <a:r>
              <a:rPr lang="en-US" sz="2400" dirty="0" smtClean="0"/>
              <a:t>8. Steam jacket</a:t>
            </a:r>
          </a:p>
          <a:p>
            <a:pPr>
              <a:buFont typeface="Wingdings" pitchFamily="2" charset="2"/>
              <a:buNone/>
            </a:pPr>
            <a:r>
              <a:rPr lang="en-US" sz="2400" dirty="0" smtClean="0"/>
              <a:t>9. </a:t>
            </a:r>
            <a:r>
              <a:rPr lang="ru-RU" sz="2400" dirty="0" err="1" smtClean="0"/>
              <a:t>Shaft</a:t>
            </a:r>
            <a:r>
              <a:rPr lang="en-US" sz="2400" dirty="0" smtClean="0"/>
              <a:t> (rotor) rotating</a:t>
            </a:r>
          </a:p>
          <a:p>
            <a:pPr>
              <a:buFont typeface="Wingdings" pitchFamily="2" charset="2"/>
              <a:buNone/>
            </a:pPr>
            <a:r>
              <a:rPr lang="en-US" sz="2400" dirty="0" smtClean="0"/>
              <a:t>10. Outlet for soft extract </a:t>
            </a:r>
            <a:endParaRPr lang="ru-RU" sz="24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457200" y="277813"/>
            <a:ext cx="8229600" cy="823912"/>
          </a:xfrm>
        </p:spPr>
        <p:txBody>
          <a:bodyPr/>
          <a:lstStyle/>
          <a:p>
            <a:pPr marL="838200" indent="-838200"/>
            <a:r>
              <a:rPr lang="en-GB" sz="4800" b="1" smtClean="0"/>
              <a:t>Foam evaporator</a:t>
            </a:r>
            <a:endParaRPr lang="ru-RU" sz="4800" b="1" smtClean="0"/>
          </a:p>
        </p:txBody>
      </p:sp>
      <p:pic>
        <p:nvPicPr>
          <p:cNvPr id="36867" name="Picture 7"/>
          <p:cNvPicPr>
            <a:picLocks noGrp="1" noChangeAspect="1" noChangeArrowheads="1"/>
          </p:cNvPicPr>
          <p:nvPr>
            <p:ph sz="quarter" idx="1"/>
          </p:nvPr>
        </p:nvPicPr>
        <p:blipFill>
          <a:blip r:embed="rId2"/>
          <a:srcRect/>
          <a:stretch>
            <a:fillRect/>
          </a:stretch>
        </p:blipFill>
        <p:spPr>
          <a:xfrm>
            <a:off x="133350" y="1631950"/>
            <a:ext cx="4318000" cy="4498975"/>
          </a:xfrm>
          <a:noFill/>
        </p:spPr>
      </p:pic>
      <p:sp>
        <p:nvSpPr>
          <p:cNvPr id="36868" name="Rectangle 6"/>
          <p:cNvSpPr>
            <a:spLocks noGrp="1" noChangeArrowheads="1"/>
          </p:cNvSpPr>
          <p:nvPr>
            <p:ph sz="quarter" idx="2"/>
          </p:nvPr>
        </p:nvSpPr>
        <p:spPr>
          <a:xfrm>
            <a:off x="4648200" y="1244600"/>
            <a:ext cx="4176713" cy="5354638"/>
          </a:xfrm>
        </p:spPr>
        <p:txBody>
          <a:bodyPr/>
          <a:lstStyle/>
          <a:p>
            <a:pPr>
              <a:buFont typeface="Wingdings" pitchFamily="2" charset="2"/>
              <a:buNone/>
            </a:pPr>
            <a:r>
              <a:rPr lang="en-US" sz="2400" smtClean="0"/>
              <a:t>1. </a:t>
            </a:r>
            <a:r>
              <a:rPr lang="en-GB" sz="2400" smtClean="0"/>
              <a:t>Pump</a:t>
            </a:r>
          </a:p>
          <a:p>
            <a:pPr>
              <a:buFont typeface="Wingdings" pitchFamily="2" charset="2"/>
              <a:buNone/>
            </a:pPr>
            <a:r>
              <a:rPr lang="en-GB" sz="2400" smtClean="0"/>
              <a:t>2. Working capacity</a:t>
            </a:r>
          </a:p>
          <a:p>
            <a:pPr>
              <a:buFont typeface="Wingdings" pitchFamily="2" charset="2"/>
              <a:buNone/>
            </a:pPr>
            <a:r>
              <a:rPr lang="en-GB" sz="2400" smtClean="0"/>
              <a:t>3. Partition</a:t>
            </a:r>
          </a:p>
          <a:p>
            <a:pPr>
              <a:buFont typeface="Wingdings" pitchFamily="2" charset="2"/>
              <a:buNone/>
            </a:pPr>
            <a:r>
              <a:rPr lang="en-GB" sz="2400" smtClean="0"/>
              <a:t>4. Separator</a:t>
            </a:r>
          </a:p>
          <a:p>
            <a:pPr>
              <a:buFont typeface="Wingdings" pitchFamily="2" charset="2"/>
              <a:buNone/>
            </a:pPr>
            <a:r>
              <a:rPr lang="en-GB" sz="2400" smtClean="0"/>
              <a:t>5. Nipple for vapour </a:t>
            </a:r>
          </a:p>
          <a:p>
            <a:pPr>
              <a:buFont typeface="Wingdings" pitchFamily="2" charset="2"/>
              <a:buNone/>
            </a:pPr>
            <a:r>
              <a:rPr lang="en-GB" sz="2400" smtClean="0"/>
              <a:t>6. Devise for distribution</a:t>
            </a:r>
          </a:p>
          <a:p>
            <a:pPr>
              <a:buFont typeface="Wingdings" pitchFamily="2" charset="2"/>
              <a:buNone/>
            </a:pPr>
            <a:r>
              <a:rPr lang="en-GB" sz="2400" smtClean="0"/>
              <a:t>7. Inlet for liquid extract</a:t>
            </a:r>
          </a:p>
          <a:p>
            <a:pPr>
              <a:buFont typeface="Wingdings" pitchFamily="2" charset="2"/>
              <a:buNone/>
            </a:pPr>
            <a:r>
              <a:rPr lang="en-GB" sz="2400" smtClean="0"/>
              <a:t>8. Camera for evaporation</a:t>
            </a:r>
          </a:p>
          <a:p>
            <a:pPr>
              <a:buFont typeface="Wingdings" pitchFamily="2" charset="2"/>
              <a:buNone/>
            </a:pPr>
            <a:r>
              <a:rPr lang="en-GB" sz="2400" smtClean="0"/>
              <a:t>9.  Ventilator</a:t>
            </a:r>
          </a:p>
          <a:p>
            <a:pPr>
              <a:buFont typeface="Wingdings" pitchFamily="2" charset="2"/>
              <a:buNone/>
            </a:pPr>
            <a:r>
              <a:rPr lang="en-GB" sz="2400" smtClean="0"/>
              <a:t>10. Nipple for condensed extract</a:t>
            </a:r>
          </a:p>
          <a:p>
            <a:pPr>
              <a:buFont typeface="Wingdings" pitchFamily="2" charset="2"/>
              <a:buNone/>
            </a:pPr>
            <a:r>
              <a:rPr lang="en-GB" sz="2400" smtClean="0"/>
              <a:t>11. Horizontal hot tubes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p:txBody>
          <a:bodyPr>
            <a:normAutofit fontScale="90000"/>
          </a:bodyPr>
          <a:lstStyle/>
          <a:p>
            <a:pPr marL="838200" indent="-838200" fontAlgn="auto">
              <a:spcAft>
                <a:spcPts val="0"/>
              </a:spcAft>
              <a:defRPr/>
            </a:pPr>
            <a:r>
              <a:rPr lang="en-GB" b="1" smtClean="0"/>
              <a:t>Circulating vacuum evaporator by firm Simax</a:t>
            </a:r>
            <a:endParaRPr lang="ru-RU" b="1" smtClean="0"/>
          </a:p>
        </p:txBody>
      </p:sp>
      <p:pic>
        <p:nvPicPr>
          <p:cNvPr id="37891" name="Picture 7"/>
          <p:cNvPicPr>
            <a:picLocks noGrp="1" noChangeAspect="1" noChangeArrowheads="1"/>
          </p:cNvPicPr>
          <p:nvPr>
            <p:ph sz="quarter" idx="1"/>
          </p:nvPr>
        </p:nvPicPr>
        <p:blipFill>
          <a:blip r:embed="rId2"/>
          <a:srcRect/>
          <a:stretch>
            <a:fillRect/>
          </a:stretch>
        </p:blipFill>
        <p:spPr>
          <a:xfrm>
            <a:off x="409575" y="1905000"/>
            <a:ext cx="3854450" cy="4225925"/>
          </a:xfrm>
          <a:noFill/>
        </p:spPr>
      </p:pic>
      <p:sp>
        <p:nvSpPr>
          <p:cNvPr id="37892" name="Rectangle 6"/>
          <p:cNvSpPr>
            <a:spLocks noGrp="1" noChangeArrowheads="1"/>
          </p:cNvSpPr>
          <p:nvPr>
            <p:ph sz="quarter" idx="2"/>
          </p:nvPr>
        </p:nvSpPr>
        <p:spPr>
          <a:xfrm>
            <a:off x="4648200" y="1600200"/>
            <a:ext cx="4187825" cy="4943475"/>
          </a:xfrm>
        </p:spPr>
        <p:txBody>
          <a:bodyPr/>
          <a:lstStyle/>
          <a:p>
            <a:pPr>
              <a:lnSpc>
                <a:spcPct val="80000"/>
              </a:lnSpc>
              <a:buFont typeface="Wingdings" pitchFamily="2" charset="2"/>
              <a:buNone/>
            </a:pPr>
            <a:r>
              <a:rPr lang="en-US" sz="2400" smtClean="0"/>
              <a:t>1. Flask-collector  </a:t>
            </a:r>
          </a:p>
          <a:p>
            <a:pPr>
              <a:lnSpc>
                <a:spcPct val="80000"/>
              </a:lnSpc>
              <a:buFont typeface="Wingdings" pitchFamily="2" charset="2"/>
              <a:buNone/>
            </a:pPr>
            <a:r>
              <a:rPr lang="en-US" sz="2400" smtClean="0"/>
              <a:t>2, 3 Tubes of the heater</a:t>
            </a:r>
          </a:p>
          <a:p>
            <a:pPr>
              <a:lnSpc>
                <a:spcPct val="80000"/>
              </a:lnSpc>
              <a:buFont typeface="Wingdings" pitchFamily="2" charset="2"/>
              <a:buNone/>
            </a:pPr>
            <a:r>
              <a:rPr lang="en-US" sz="2400" smtClean="0"/>
              <a:t>4. Flask for circulating of drops and vapors of extragent</a:t>
            </a:r>
          </a:p>
          <a:p>
            <a:pPr>
              <a:lnSpc>
                <a:spcPct val="80000"/>
              </a:lnSpc>
              <a:buFont typeface="Wingdings" pitchFamily="2" charset="2"/>
              <a:buNone/>
            </a:pPr>
            <a:r>
              <a:rPr lang="en-US" sz="2400" smtClean="0"/>
              <a:t>5. Trunk </a:t>
            </a:r>
          </a:p>
          <a:p>
            <a:pPr>
              <a:lnSpc>
                <a:spcPct val="80000"/>
              </a:lnSpc>
              <a:buFont typeface="Wingdings" pitchFamily="2" charset="2"/>
              <a:buNone/>
            </a:pPr>
            <a:r>
              <a:rPr lang="en-US" sz="2400" smtClean="0"/>
              <a:t>6. Condenser</a:t>
            </a:r>
          </a:p>
          <a:p>
            <a:pPr>
              <a:lnSpc>
                <a:spcPct val="80000"/>
              </a:lnSpc>
              <a:buFont typeface="Wingdings" pitchFamily="2" charset="2"/>
              <a:buNone/>
            </a:pPr>
            <a:r>
              <a:rPr lang="en-US" sz="2400" smtClean="0"/>
              <a:t>7. Inlet for liquid extract</a:t>
            </a:r>
          </a:p>
          <a:p>
            <a:pPr>
              <a:lnSpc>
                <a:spcPct val="80000"/>
              </a:lnSpc>
              <a:buFont typeface="Wingdings" pitchFamily="2" charset="2"/>
              <a:buNone/>
            </a:pPr>
            <a:r>
              <a:rPr lang="en-US" sz="2400" smtClean="0"/>
              <a:t>8. Flask for extragent</a:t>
            </a:r>
          </a:p>
          <a:p>
            <a:pPr>
              <a:lnSpc>
                <a:spcPct val="80000"/>
              </a:lnSpc>
              <a:buFont typeface="Wingdings" pitchFamily="2" charset="2"/>
              <a:buNone/>
            </a:pPr>
            <a:r>
              <a:rPr lang="en-US" sz="2400" smtClean="0"/>
              <a:t>9. Outlet for extragent</a:t>
            </a:r>
          </a:p>
          <a:p>
            <a:pPr>
              <a:lnSpc>
                <a:spcPct val="80000"/>
              </a:lnSpc>
              <a:buFont typeface="Wingdings" pitchFamily="2" charset="2"/>
              <a:buNone/>
            </a:pPr>
            <a:r>
              <a:rPr lang="en-US" sz="2400" smtClean="0"/>
              <a:t>10. Circulating tube for vapors of extragent </a:t>
            </a:r>
          </a:p>
          <a:p>
            <a:pPr>
              <a:lnSpc>
                <a:spcPct val="80000"/>
              </a:lnSpc>
              <a:buFont typeface="Wingdings" pitchFamily="2" charset="2"/>
              <a:buNone/>
            </a:pPr>
            <a:r>
              <a:rPr lang="en-US" sz="2400" smtClean="0"/>
              <a:t>12. Heater</a:t>
            </a:r>
            <a:endParaRPr lang="ru-RU" sz="24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pPr algn="ctr"/>
            <a:r>
              <a:rPr lang="en-US" b="1" smtClean="0">
                <a:solidFill>
                  <a:srgbClr val="00B050"/>
                </a:solidFill>
              </a:rPr>
              <a:t>Equipment for evaporation</a:t>
            </a:r>
            <a:endParaRPr lang="uk-UA" b="1" smtClean="0">
              <a:solidFill>
                <a:srgbClr val="00B050"/>
              </a:solidFill>
            </a:endParaRPr>
          </a:p>
        </p:txBody>
      </p:sp>
      <p:pic>
        <p:nvPicPr>
          <p:cNvPr id="38915" name="Picture 2"/>
          <p:cNvPicPr>
            <a:picLocks noChangeAspect="1" noChangeArrowheads="1"/>
          </p:cNvPicPr>
          <p:nvPr/>
        </p:nvPicPr>
        <p:blipFill>
          <a:blip r:embed="rId2"/>
          <a:srcRect/>
          <a:stretch>
            <a:fillRect/>
          </a:stretch>
        </p:blipFill>
        <p:spPr bwMode="auto">
          <a:xfrm>
            <a:off x="2390775" y="1106488"/>
            <a:ext cx="4583113" cy="5751512"/>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sz="3600" dirty="0" smtClean="0"/>
              <a:t>Evaporation side effects</a:t>
            </a:r>
            <a:r>
              <a:rPr lang="ru-RU" dirty="0" smtClean="0"/>
              <a:t/>
            </a:r>
            <a:br>
              <a:rPr lang="ru-RU" dirty="0" smtClean="0"/>
            </a:br>
            <a:endParaRPr lang="ru-RU" dirty="0"/>
          </a:p>
        </p:txBody>
      </p:sp>
      <p:sp>
        <p:nvSpPr>
          <p:cNvPr id="3" name="Содержимое 2"/>
          <p:cNvSpPr>
            <a:spLocks noGrp="1"/>
          </p:cNvSpPr>
          <p:nvPr>
            <p:ph idx="1"/>
          </p:nvPr>
        </p:nvSpPr>
        <p:spPr>
          <a:xfrm>
            <a:off x="457200" y="928670"/>
            <a:ext cx="8229600" cy="5572164"/>
          </a:xfrm>
        </p:spPr>
        <p:txBody>
          <a:bodyPr/>
          <a:lstStyle/>
          <a:p>
            <a:pPr algn="l" rtl="0">
              <a:buNone/>
            </a:pPr>
            <a:r>
              <a:rPr lang="ru-RU" sz="2000" dirty="0" smtClean="0"/>
              <a:t>The evaporation process is accompanied by an increase in the concentration of solutions, sometimes to the state </a:t>
            </a:r>
            <a:r>
              <a:rPr lang="ru-RU" sz="2000" dirty="0" err="1" smtClean="0"/>
              <a:t>supersaturation</a:t>
            </a:r>
            <a:r>
              <a:rPr lang="ru-RU" sz="2000" dirty="0" smtClean="0"/>
              <a:t> and the precipitation of crystals, an increase in the boiling point of the solution due to its concentration, foaming and </a:t>
            </a:r>
            <a:r>
              <a:rPr lang="ru-RU" sz="2000" dirty="0" err="1" smtClean="0"/>
              <a:t>spray-eater</a:t>
            </a:r>
            <a:r>
              <a:rPr lang="ru-RU" sz="2000" dirty="0" smtClean="0"/>
              <a:t>.</a:t>
            </a:r>
          </a:p>
          <a:p>
            <a:pPr algn="l" rtl="0"/>
            <a:r>
              <a:rPr lang="ru-RU" sz="2000" b="1" dirty="0" smtClean="0"/>
              <a:t>Inlay. </a:t>
            </a:r>
          </a:p>
          <a:p>
            <a:pPr algn="l" rtl="0">
              <a:buNone/>
            </a:pPr>
            <a:r>
              <a:rPr lang="ru-RU" sz="2000" dirty="0" smtClean="0"/>
              <a:t>As a rule, for most solutions, the solubility of solids increases with increasing temperature. But the opposite picture also takes place, when the solubility of the substance decreases. Precipitation falls out of such solutions at the walls of the heat-transfer surfaces having the maximum concentration. They sharply worsen the heat transfer coefficient, reduce the cross-section of the tubes for the passage of the evaporated liquid in the apparatus and often contaminate it. To prevent the formation of scale, the liquid to be evaporated is stirred (circulation). In case of formation of precipitates, they are removed during periodic repair of the vacuum evaporator.</a:t>
            </a:r>
          </a:p>
          <a:p>
            <a:pPr algn="l" rtl="0"/>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54</a:t>
            </a:fld>
            <a:endParaRPr lang="ru-RU"/>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pPr algn="l" rtl="0"/>
            <a:r>
              <a:rPr lang="ru-RU" sz="3200" dirty="0" smtClean="0"/>
              <a:t>Foaming and </a:t>
            </a:r>
            <a:r>
              <a:rPr lang="ru-RU" sz="3200" dirty="0" err="1" smtClean="0"/>
              <a:t>spray-nose</a:t>
            </a:r>
            <a:r>
              <a:rPr lang="ru-RU" sz="3200" dirty="0" smtClean="0"/>
              <a:t>.</a:t>
            </a:r>
            <a:endParaRPr lang="ru-RU" sz="3200" dirty="0"/>
          </a:p>
        </p:txBody>
      </p:sp>
      <p:sp>
        <p:nvSpPr>
          <p:cNvPr id="3" name="Содержимое 2"/>
          <p:cNvSpPr>
            <a:spLocks noGrp="1"/>
          </p:cNvSpPr>
          <p:nvPr>
            <p:ph idx="1"/>
          </p:nvPr>
        </p:nvSpPr>
        <p:spPr>
          <a:xfrm>
            <a:off x="457200" y="1000108"/>
            <a:ext cx="8229600" cy="5126055"/>
          </a:xfrm>
        </p:spPr>
        <p:txBody>
          <a:bodyPr/>
          <a:lstStyle/>
          <a:p>
            <a:pPr algn="l" rtl="0"/>
            <a:r>
              <a:rPr lang="ru-RU" sz="2000" dirty="0" smtClean="0"/>
              <a:t>These phenomena adversely affect the operation of vacuum evaporation plants (</a:t>
            </a:r>
            <a:r>
              <a:rPr lang="ru-RU" sz="2000" dirty="0" err="1" smtClean="0"/>
              <a:t>transfer</a:t>
            </a:r>
            <a:r>
              <a:rPr lang="ru-RU" sz="2000" dirty="0" smtClean="0"/>
              <a:t>liquid into the condenser) and on economic indicators for the finished product. There are a number of practical measures to help reduce or eliminate foaming in extracts containing mainly saponins. To do this, it is quite enough to choose a vacuum evaporator with a large separation chamber and centrifugal bumpers so that the foam, rising in height, is destroyed. Air bubbles carrying the liquid film burst, and liquid droplets flow into the boiler.</a:t>
            </a:r>
          </a:p>
          <a:p>
            <a:pPr algn="l" rtl="0"/>
            <a:r>
              <a:rPr lang="ru-RU" sz="2000" dirty="0" smtClean="0"/>
              <a:t>In tubular vacuum evaporators, the vapor-liquid mixture is given a high speed of movement and is directed to the surface of the bumpers, while the foam is destroyed by impact. To reduce foaming, some evaporator designs have mixers partially or completely immersed in the foam. The method of reducing the vacuum by introducing air into the evaporator to churn off the foam is ineffective, since it violates the evaporation mode in the installation.</a:t>
            </a:r>
          </a:p>
          <a:p>
            <a:pPr algn="l" rtl="0"/>
            <a:endParaRPr lang="ru-RU" sz="16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55</a:t>
            </a:fld>
            <a:endParaRPr lang="ru-RU"/>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rtlCol="0">
            <a:normAutofit lnSpcReduction="10000"/>
          </a:bodyPr>
          <a:lstStyle/>
          <a:p>
            <a:pPr algn="l" rtl="0" fontAlgn="auto">
              <a:spcAft>
                <a:spcPts val="0"/>
              </a:spcAft>
              <a:buFont typeface="Arial" pitchFamily="34" charset="0"/>
              <a:buNone/>
              <a:defRPr/>
            </a:pPr>
            <a:r>
              <a:rPr lang="en-US" b="1" dirty="0" smtClean="0"/>
              <a:t>TS</a:t>
            </a:r>
            <a:r>
              <a:rPr lang="ru-RU" b="1" dirty="0" smtClean="0"/>
              <a:t> - 6. Standardization.</a:t>
            </a:r>
            <a:endParaRPr lang="ru-RU" dirty="0" smtClean="0"/>
          </a:p>
          <a:p>
            <a:pPr algn="l" rtl="0" fontAlgn="auto">
              <a:spcAft>
                <a:spcPts val="0"/>
              </a:spcAft>
              <a:buFont typeface="Arial" pitchFamily="34" charset="0"/>
              <a:buChar char="•"/>
              <a:defRPr/>
            </a:pPr>
            <a:r>
              <a:rPr lang="ru-RU" dirty="0" smtClean="0"/>
              <a:t>Standardization of thick extracts is carried out according to the same indicators as for liquid extracts, plus moisture content (no more than 25%).</a:t>
            </a:r>
          </a:p>
          <a:p>
            <a:pPr algn="l" rtl="0" fontAlgn="auto">
              <a:spcAft>
                <a:spcPts val="0"/>
              </a:spcAft>
              <a:buFont typeface="Arial" pitchFamily="34" charset="0"/>
              <a:buChar char="•"/>
              <a:defRPr/>
            </a:pPr>
            <a:r>
              <a:rPr lang="ru-RU" dirty="0" smtClean="0"/>
              <a:t>With an increased content of biologically active substances, thick extracts can be diluted with dextrin, sugars, molasses. With a reduced content of biologically active substances, thick extracts should be mixed with an extract with a high content of biologically active substances.</a:t>
            </a:r>
          </a:p>
          <a:p>
            <a:pPr algn="l" rtl="0" fontAlgn="auto">
              <a:spcAft>
                <a:spcPts val="0"/>
              </a:spcAft>
              <a:buFont typeface="Arial" pitchFamily="34" charset="0"/>
              <a:buChar char="•"/>
              <a:defRPr/>
            </a:pPr>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56</a:t>
            </a:fld>
            <a:endParaRPr lang="ru-RU"/>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pPr algn="l" rtl="0"/>
            <a:r>
              <a:rPr lang="ru-RU" b="1" smtClean="0"/>
              <a:t>UMO - 7. Packing and packaging.</a:t>
            </a:r>
            <a:endParaRPr lang="ru-RU" smtClean="0"/>
          </a:p>
        </p:txBody>
      </p:sp>
      <p:sp>
        <p:nvSpPr>
          <p:cNvPr id="3" name="Содержимое 2"/>
          <p:cNvSpPr>
            <a:spLocks noGrp="1"/>
          </p:cNvSpPr>
          <p:nvPr>
            <p:ph idx="1"/>
          </p:nvPr>
        </p:nvSpPr>
        <p:spPr>
          <a:xfrm>
            <a:off x="457200" y="1600200"/>
            <a:ext cx="8229600" cy="5043488"/>
          </a:xfrm>
        </p:spPr>
        <p:txBody>
          <a:bodyPr rtlCol="0">
            <a:normAutofit/>
          </a:bodyPr>
          <a:lstStyle/>
          <a:p>
            <a:pPr algn="l" rtl="0" fontAlgn="auto">
              <a:spcAft>
                <a:spcPts val="0"/>
              </a:spcAft>
              <a:buFont typeface="Arial" pitchFamily="34" charset="0"/>
              <a:buChar char="•"/>
              <a:defRPr/>
            </a:pPr>
            <a:r>
              <a:rPr lang="ru-RU" dirty="0" smtClean="0"/>
              <a:t>Packing of thick extracts is carried out in </a:t>
            </a:r>
            <a:r>
              <a:rPr lang="ru-RU" dirty="0" err="1" smtClean="0"/>
              <a:t>wide-necked</a:t>
            </a:r>
            <a:r>
              <a:rPr lang="ru-RU" dirty="0" smtClean="0"/>
              <a:t> hermetically sealed dark glass flasks.</a:t>
            </a:r>
          </a:p>
          <a:p>
            <a:pPr algn="l" rtl="0" fontAlgn="auto">
              <a:spcAft>
                <a:spcPts val="0"/>
              </a:spcAft>
              <a:buFont typeface="Arial" pitchFamily="34" charset="0"/>
              <a:buChar char="•"/>
              <a:defRPr/>
            </a:pPr>
            <a:r>
              <a:rPr lang="ru-RU" dirty="0" smtClean="0"/>
              <a:t>The storage of thick extracts is carried out in compliance with the general rules for </a:t>
            </a:r>
            <a:r>
              <a:rPr lang="ru-RU" dirty="0" err="1" smtClean="0"/>
              <a:t>storing</a:t>
            </a:r>
            <a:r>
              <a:rPr lang="ru-RU" dirty="0" smtClean="0"/>
              <a:t> </a:t>
            </a:r>
            <a:r>
              <a:rPr lang="ru-RU" dirty="0" err="1" smtClean="0"/>
              <a:t>medicines</a:t>
            </a:r>
            <a:r>
              <a:rPr lang="ru-RU" dirty="0" smtClean="0"/>
              <a:t>. A feature of storing thick extracts is hermetically sealed cork, since at high air humidity they can become moldy, and at low air humidity they can turn into a solid mass.</a:t>
            </a:r>
          </a:p>
          <a:p>
            <a:pPr algn="l" rtl="0" fontAlgn="auto">
              <a:spcAft>
                <a:spcPts val="0"/>
              </a:spcAft>
              <a:buFont typeface="Arial" pitchFamily="34" charset="0"/>
              <a:buChar char="•"/>
              <a:defRPr/>
            </a:pPr>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57</a:t>
            </a:fld>
            <a:endParaRPr lang="ru-RU"/>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3"/>
          <p:cNvPicPr>
            <a:picLocks noChangeAspect="1" noChangeArrowheads="1"/>
          </p:cNvPicPr>
          <p:nvPr/>
        </p:nvPicPr>
        <p:blipFill>
          <a:blip r:embed="rId2">
            <a:lum contrast="34000"/>
          </a:blip>
          <a:srcRect/>
          <a:stretch>
            <a:fillRect/>
          </a:stretch>
        </p:blipFill>
        <p:spPr bwMode="auto">
          <a:xfrm>
            <a:off x="357188" y="500063"/>
            <a:ext cx="8358187" cy="3973512"/>
          </a:xfrm>
          <a:prstGeom prst="rect">
            <a:avLst/>
          </a:prstGeom>
          <a:noFill/>
          <a:ln w="9525">
            <a:noFill/>
            <a:miter lim="800000"/>
            <a:headEnd/>
            <a:tailEnd/>
          </a:ln>
        </p:spPr>
      </p:pic>
      <p:sp>
        <p:nvSpPr>
          <p:cNvPr id="24578" name="Прямоугольник 4"/>
          <p:cNvSpPr>
            <a:spLocks noChangeArrowheads="1"/>
          </p:cNvSpPr>
          <p:nvPr/>
        </p:nvSpPr>
        <p:spPr bwMode="auto">
          <a:xfrm>
            <a:off x="500063" y="4643438"/>
            <a:ext cx="8143875" cy="1754187"/>
          </a:xfrm>
          <a:prstGeom prst="rect">
            <a:avLst/>
          </a:prstGeom>
          <a:noFill/>
          <a:ln w="9525">
            <a:noFill/>
            <a:miter lim="800000"/>
            <a:headEnd/>
            <a:tailEnd/>
          </a:ln>
        </p:spPr>
        <p:txBody>
          <a:bodyPr>
            <a:spAutoFit/>
          </a:bodyPr>
          <a:lstStyle/>
          <a:p>
            <a:pPr algn="l" rtl="0"/>
            <a:r>
              <a:rPr lang="ru-RU">
                <a:latin typeface="Calibri" pitchFamily="34" charset="0"/>
              </a:rPr>
              <a:t>Apparatus scheme for obtaining thick extracts</a:t>
            </a:r>
          </a:p>
          <a:p>
            <a:pPr algn="l" rtl="0"/>
            <a:r>
              <a:rPr lang="en-US">
                <a:latin typeface="Calibri" pitchFamily="34" charset="0"/>
              </a:rPr>
              <a:t>I</a:t>
            </a:r>
            <a:r>
              <a:rPr lang="ru-RU">
                <a:latin typeface="Calibri" pitchFamily="34" charset="0"/>
              </a:rPr>
              <a:t>-</a:t>
            </a:r>
            <a:r>
              <a:rPr lang="en-US">
                <a:latin typeface="Calibri" pitchFamily="34" charset="0"/>
              </a:rPr>
              <a:t>VI</a:t>
            </a:r>
            <a:r>
              <a:rPr lang="ru-RU">
                <a:latin typeface="Calibri" pitchFamily="34" charset="0"/>
              </a:rPr>
              <a:t> - percolators</a:t>
            </a:r>
          </a:p>
          <a:p>
            <a:pPr algn="l" rtl="0"/>
            <a:r>
              <a:rPr lang="ru-RU">
                <a:latin typeface="Calibri" pitchFamily="34" charset="0"/>
              </a:rPr>
              <a:t>1 - measuring tank for alcohol; 2 - measuring tank for distillation, 3 - measuring tank for water; 4 - mixer, 5 - vacuum apparatus, 6 - collection, 5 a - distillation apparatus, 6 - collection, 7 - filter, 8 - settler, 9 - collection of finished product, 10 - pump.</a:t>
            </a:r>
          </a:p>
          <a:p>
            <a:pPr algn="l" rtl="0"/>
            <a:r>
              <a:rPr lang="ru-RU">
                <a:latin typeface="Calibri" pitchFamily="34" charset="0"/>
              </a:rPr>
              <a:t> </a:t>
            </a:r>
          </a:p>
        </p:txBody>
      </p:sp>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58</a:t>
            </a:fld>
            <a:endParaRPr lang="ru-RU"/>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Прямоугольник 1"/>
          <p:cNvSpPr>
            <a:spLocks noChangeArrowheads="1"/>
          </p:cNvSpPr>
          <p:nvPr/>
        </p:nvSpPr>
        <p:spPr bwMode="auto">
          <a:xfrm>
            <a:off x="735013" y="214290"/>
            <a:ext cx="7953375" cy="1569660"/>
          </a:xfrm>
          <a:prstGeom prst="rect">
            <a:avLst/>
          </a:prstGeom>
          <a:noFill/>
          <a:ln w="9525">
            <a:noFill/>
            <a:miter lim="800000"/>
            <a:headEnd/>
            <a:tailEnd/>
          </a:ln>
        </p:spPr>
        <p:txBody>
          <a:bodyPr wrap="square">
            <a:spAutoFit/>
          </a:bodyPr>
          <a:lstStyle/>
          <a:p>
            <a:pPr algn="ctr"/>
            <a:r>
              <a:rPr lang="ru-RU" sz="2400" b="1" dirty="0" err="1" smtClean="0">
                <a:latin typeface="Times New Roman" pitchFamily="18" charset="0"/>
                <a:cs typeface="Times New Roman" pitchFamily="18" charset="0"/>
              </a:rPr>
              <a:t>Dry</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extracts</a:t>
            </a:r>
            <a:r>
              <a:rPr lang="ru-RU" sz="2400" b="1"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Dry</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extracts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concentrated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extracts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from</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medicinal</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plant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materials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which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free-flowing</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masses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with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moisture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content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no</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more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than</a:t>
            </a:r>
            <a:r>
              <a:rPr lang="ru-RU" sz="2400" dirty="0">
                <a:latin typeface="Times New Roman" pitchFamily="18" charset="0"/>
                <a:cs typeface="Times New Roman" pitchFamily="18" charset="0"/>
              </a:rPr>
              <a:t> 5%. </a:t>
            </a:r>
          </a:p>
        </p:txBody>
      </p:sp>
      <p:sp>
        <p:nvSpPr>
          <p:cNvPr id="26626" name="Прямоугольник 2"/>
          <p:cNvSpPr>
            <a:spLocks noChangeArrowheads="1"/>
          </p:cNvSpPr>
          <p:nvPr/>
        </p:nvSpPr>
        <p:spPr bwMode="auto">
          <a:xfrm>
            <a:off x="3786188" y="1600200"/>
            <a:ext cx="2468562" cy="460375"/>
          </a:xfrm>
          <a:prstGeom prst="rect">
            <a:avLst/>
          </a:prstGeom>
          <a:noFill/>
          <a:ln w="9525">
            <a:noFill/>
            <a:miter lim="800000"/>
            <a:headEnd/>
            <a:tailEnd/>
          </a:ln>
        </p:spPr>
        <p:txBody>
          <a:bodyPr wrap="none">
            <a:spAutoFit/>
          </a:bodyPr>
          <a:lstStyle/>
          <a:p>
            <a:pPr algn="l" rtl="0"/>
            <a:r>
              <a:rPr lang="ru-RU" sz="2400">
                <a:latin typeface="Times New Roman" pitchFamily="18" charset="0"/>
                <a:cs typeface="Times New Roman" pitchFamily="18" charset="0"/>
              </a:rPr>
              <a:t>Dry extracts </a:t>
            </a:r>
          </a:p>
        </p:txBody>
      </p:sp>
      <p:sp>
        <p:nvSpPr>
          <p:cNvPr id="26627" name="Прямоугольник 3"/>
          <p:cNvSpPr>
            <a:spLocks noChangeArrowheads="1"/>
          </p:cNvSpPr>
          <p:nvPr/>
        </p:nvSpPr>
        <p:spPr bwMode="auto">
          <a:xfrm>
            <a:off x="735013" y="2581275"/>
            <a:ext cx="3203575" cy="1200329"/>
          </a:xfrm>
          <a:prstGeom prst="rect">
            <a:avLst/>
          </a:prstGeom>
          <a:noFill/>
          <a:ln w="9525">
            <a:noFill/>
            <a:miter lim="800000"/>
            <a:headEnd/>
            <a:tailEnd/>
          </a:ln>
        </p:spPr>
        <p:txBody>
          <a:bodyPr>
            <a:spAutoFit/>
          </a:bodyPr>
          <a:lstStyle/>
          <a:p>
            <a:pPr algn="ctr" rtl="0"/>
            <a:r>
              <a:rPr lang="la-Latn" sz="2400" dirty="0" smtClean="0">
                <a:latin typeface="Times New Roman" pitchFamily="18" charset="0"/>
                <a:cs typeface="Times New Roman" pitchFamily="18" charset="0"/>
              </a:rPr>
              <a:t>E</a:t>
            </a:r>
            <a:r>
              <a:rPr lang="ru-RU" sz="2400" dirty="0" err="1" smtClean="0">
                <a:latin typeface="Times New Roman" pitchFamily="18" charset="0"/>
                <a:cs typeface="Times New Roman" pitchFamily="18" charset="0"/>
              </a:rPr>
              <a:t>xtracts</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with</a:t>
            </a:r>
            <a:r>
              <a:rPr lang="ru-RU" sz="2400" dirty="0" smtClean="0">
                <a:latin typeface="Times New Roman" pitchFamily="18" charset="0"/>
                <a:cs typeface="Times New Roman" pitchFamily="18" charset="0"/>
              </a:rPr>
              <a:t> </a:t>
            </a:r>
            <a:r>
              <a:rPr lang="ru-RU" sz="2400" i="1" dirty="0" err="1">
                <a:latin typeface="Times New Roman" pitchFamily="18" charset="0"/>
                <a:cs typeface="Times New Roman" pitchFamily="18" charset="0"/>
              </a:rPr>
              <a:t>limited</a:t>
            </a:r>
            <a:r>
              <a:rPr lang="ru-RU" sz="2400" i="1" dirty="0">
                <a:latin typeface="Times New Roman" pitchFamily="18" charset="0"/>
                <a:cs typeface="Times New Roman" pitchFamily="18" charset="0"/>
              </a:rPr>
              <a:t> </a:t>
            </a:r>
            <a:r>
              <a:rPr lang="ru-RU" sz="2400" dirty="0" err="1">
                <a:latin typeface="Times New Roman" pitchFamily="18" charset="0"/>
                <a:cs typeface="Times New Roman" pitchFamily="18" charset="0"/>
              </a:rPr>
              <a:t>upper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limit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active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ingredients</a:t>
            </a:r>
            <a:r>
              <a:rPr lang="ru-RU" sz="2400" dirty="0">
                <a:latin typeface="Times New Roman" pitchFamily="18" charset="0"/>
                <a:cs typeface="Times New Roman" pitchFamily="18" charset="0"/>
              </a:rPr>
              <a:t> </a:t>
            </a:r>
          </a:p>
        </p:txBody>
      </p:sp>
      <p:sp>
        <p:nvSpPr>
          <p:cNvPr id="26628" name="Прямоугольник 4"/>
          <p:cNvSpPr>
            <a:spLocks noChangeArrowheads="1"/>
          </p:cNvSpPr>
          <p:nvPr/>
        </p:nvSpPr>
        <p:spPr bwMode="auto">
          <a:xfrm>
            <a:off x="5119688" y="2689225"/>
            <a:ext cx="3568700" cy="1200329"/>
          </a:xfrm>
          <a:prstGeom prst="rect">
            <a:avLst/>
          </a:prstGeom>
          <a:noFill/>
          <a:ln w="9525">
            <a:noFill/>
            <a:miter lim="800000"/>
            <a:headEnd/>
            <a:tailEnd/>
          </a:ln>
        </p:spPr>
        <p:txBody>
          <a:bodyPr>
            <a:spAutoFit/>
          </a:bodyPr>
          <a:lstStyle/>
          <a:p>
            <a:pPr algn="ctr" rtl="0"/>
            <a:r>
              <a:rPr lang="la-Latn" sz="2400" dirty="0" smtClean="0">
                <a:latin typeface="Times New Roman" pitchFamily="18" charset="0"/>
                <a:cs typeface="Times New Roman" pitchFamily="18" charset="0"/>
              </a:rPr>
              <a:t>E</a:t>
            </a:r>
            <a:r>
              <a:rPr lang="ru-RU" sz="2400" dirty="0" err="1" smtClean="0">
                <a:latin typeface="Times New Roman" pitchFamily="18" charset="0"/>
                <a:cs typeface="Times New Roman" pitchFamily="18" charset="0"/>
              </a:rPr>
              <a:t>xtracts</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with</a:t>
            </a:r>
            <a:r>
              <a:rPr lang="ru-RU" sz="2400" dirty="0" smtClean="0">
                <a:latin typeface="Times New Roman" pitchFamily="18" charset="0"/>
                <a:cs typeface="Times New Roman" pitchFamily="18" charset="0"/>
              </a:rPr>
              <a:t> </a:t>
            </a:r>
            <a:r>
              <a:rPr lang="ru-RU" sz="2400" i="1" dirty="0" err="1">
                <a:latin typeface="Times New Roman" pitchFamily="18" charset="0"/>
                <a:cs typeface="Times New Roman" pitchFamily="18" charset="0"/>
              </a:rPr>
              <a:t>unlimited</a:t>
            </a:r>
            <a:r>
              <a:rPr lang="ru-RU" sz="2400" i="1" dirty="0">
                <a:latin typeface="Times New Roman" pitchFamily="18" charset="0"/>
                <a:cs typeface="Times New Roman" pitchFamily="18" charset="0"/>
              </a:rPr>
              <a:t> </a:t>
            </a:r>
            <a:r>
              <a:rPr lang="ru-RU" sz="2400" dirty="0" err="1">
                <a:latin typeface="Times New Roman" pitchFamily="18" charset="0"/>
                <a:cs typeface="Times New Roman" pitchFamily="18" charset="0"/>
              </a:rPr>
              <a:t>upper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limit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active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ingredients</a:t>
            </a:r>
            <a:endParaRPr lang="ru-RU" sz="2400" dirty="0">
              <a:latin typeface="Times New Roman" pitchFamily="18" charset="0"/>
              <a:cs typeface="Times New Roman" pitchFamily="18" charset="0"/>
            </a:endParaRPr>
          </a:p>
        </p:txBody>
      </p:sp>
      <p:cxnSp>
        <p:nvCxnSpPr>
          <p:cNvPr id="7" name="Прямая со стрелкой 6"/>
          <p:cNvCxnSpPr>
            <a:stCxn id="26626" idx="2"/>
            <a:endCxn id="26627" idx="0"/>
          </p:cNvCxnSpPr>
          <p:nvPr/>
        </p:nvCxnSpPr>
        <p:spPr>
          <a:xfrm rot="5400000">
            <a:off x="3418285" y="979091"/>
            <a:ext cx="520700" cy="26836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26626" idx="2"/>
            <a:endCxn id="26628" idx="0"/>
          </p:cNvCxnSpPr>
          <p:nvPr/>
        </p:nvCxnSpPr>
        <p:spPr>
          <a:xfrm rot="16200000" flipH="1">
            <a:off x="5647928" y="1433115"/>
            <a:ext cx="628650" cy="18835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Номер слайда 10"/>
          <p:cNvSpPr>
            <a:spLocks noGrp="1"/>
          </p:cNvSpPr>
          <p:nvPr>
            <p:ph type="sldNum" sz="quarter" idx="12"/>
          </p:nvPr>
        </p:nvSpPr>
        <p:spPr/>
        <p:txBody>
          <a:bodyPr/>
          <a:lstStyle/>
          <a:p>
            <a:pPr algn="l" rtl="0">
              <a:defRPr/>
            </a:pPr>
            <a:fld id="{A63992CC-7F74-414E-978A-E37685773242}" type="slidenum">
              <a:rPr lang="ru-RU" smtClean="0"/>
              <a:pPr algn="l" rtl="0">
                <a:defRPr/>
              </a:pPr>
              <a:t>59</a:t>
            </a:fld>
            <a:endParaRPr lang="ru-RU"/>
          </a:p>
        </p:txBody>
      </p:sp>
      <p:pic>
        <p:nvPicPr>
          <p:cNvPr id="10" name="Picture 2" descr="C:\Users\User\Pictures\belladonna-extract.jpg"/>
          <p:cNvPicPr>
            <a:picLocks noChangeAspect="1" noChangeArrowheads="1"/>
          </p:cNvPicPr>
          <p:nvPr/>
        </p:nvPicPr>
        <p:blipFill>
          <a:blip r:embed="rId2"/>
          <a:srcRect/>
          <a:stretch>
            <a:fillRect/>
          </a:stretch>
        </p:blipFill>
        <p:spPr bwMode="auto">
          <a:xfrm>
            <a:off x="3071802" y="4643446"/>
            <a:ext cx="3286125" cy="200024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0"/>
            <a:ext cx="8229600" cy="1417638"/>
          </a:xfrm>
        </p:spPr>
        <p:txBody>
          <a:bodyPr/>
          <a:lstStyle/>
          <a:p>
            <a:pPr algn="l" rtl="0"/>
            <a:r>
              <a:rPr lang="ru-RU" sz="3200" dirty="0" smtClean="0"/>
              <a:t>Advantages and Disadvantages of Liquid Extracts</a:t>
            </a:r>
            <a:endParaRPr lang="ru-RU" sz="3200" dirty="0"/>
          </a:p>
        </p:txBody>
      </p:sp>
      <p:sp>
        <p:nvSpPr>
          <p:cNvPr id="8" name="Текст 7"/>
          <p:cNvSpPr>
            <a:spLocks noGrp="1"/>
          </p:cNvSpPr>
          <p:nvPr>
            <p:ph type="body" idx="1"/>
          </p:nvPr>
        </p:nvSpPr>
        <p:spPr>
          <a:xfrm>
            <a:off x="457200" y="1428736"/>
            <a:ext cx="4040188" cy="746139"/>
          </a:xfrm>
        </p:spPr>
        <p:txBody>
          <a:bodyPr/>
          <a:lstStyle/>
          <a:p>
            <a:pPr algn="l" rtl="0"/>
            <a:endParaRPr lang="ru-RU" sz="1800" dirty="0" smtClean="0"/>
          </a:p>
          <a:p>
            <a:pPr algn="l" rtl="0"/>
            <a:endParaRPr lang="ru-RU" sz="1800" dirty="0" smtClean="0"/>
          </a:p>
          <a:p>
            <a:pPr algn="l" rtl="0"/>
            <a:endParaRPr lang="ru-RU" sz="1800" dirty="0" smtClean="0"/>
          </a:p>
          <a:p>
            <a:pPr algn="l" rtl="0"/>
            <a:r>
              <a:rPr lang="ru-RU" sz="1800" dirty="0" smtClean="0"/>
              <a:t>Advantages of liquid extracts as a dosage form:</a:t>
            </a:r>
          </a:p>
          <a:p>
            <a:pPr algn="l" rtl="0"/>
            <a:endParaRPr lang="ru-RU" dirty="0"/>
          </a:p>
        </p:txBody>
      </p:sp>
      <p:sp>
        <p:nvSpPr>
          <p:cNvPr id="3" name="Содержимое 2"/>
          <p:cNvSpPr>
            <a:spLocks noGrp="1"/>
          </p:cNvSpPr>
          <p:nvPr>
            <p:ph sz="half" idx="2"/>
          </p:nvPr>
        </p:nvSpPr>
        <p:spPr>
          <a:solidFill>
            <a:schemeClr val="accent3">
              <a:lumMod val="40000"/>
              <a:lumOff val="60000"/>
            </a:schemeClr>
          </a:solidFill>
          <a:ln w="57150">
            <a:solidFill>
              <a:srgbClr val="00B050"/>
            </a:solidFill>
          </a:ln>
        </p:spPr>
        <p:txBody>
          <a:bodyPr/>
          <a:lstStyle/>
          <a:p>
            <a:pPr lvl="0" algn="l" rtl="0"/>
            <a:r>
              <a:rPr lang="ru-RU" dirty="0" smtClean="0"/>
              <a:t>Easier to make than thick and dry ones.</a:t>
            </a:r>
          </a:p>
          <a:p>
            <a:pPr lvl="0" algn="l" rtl="0"/>
            <a:r>
              <a:rPr lang="ru-RU" dirty="0" smtClean="0"/>
              <a:t>When obtaining liquid extracts, biologically active substances do not undergo any changes, that is, they are in a natural state.</a:t>
            </a:r>
          </a:p>
          <a:p>
            <a:pPr lvl="0" algn="l" rtl="0"/>
            <a:r>
              <a:rPr lang="ru-RU" dirty="0" smtClean="0"/>
              <a:t>Convenient dispensing (classic extracts!).</a:t>
            </a:r>
          </a:p>
          <a:p>
            <a:pPr algn="l" rtl="0"/>
            <a:endParaRPr lang="ru-RU" dirty="0"/>
          </a:p>
        </p:txBody>
      </p:sp>
      <p:sp>
        <p:nvSpPr>
          <p:cNvPr id="9" name="Текст 8"/>
          <p:cNvSpPr>
            <a:spLocks noGrp="1"/>
          </p:cNvSpPr>
          <p:nvPr>
            <p:ph type="body" sz="quarter" idx="3"/>
          </p:nvPr>
        </p:nvSpPr>
        <p:spPr/>
        <p:txBody>
          <a:bodyPr/>
          <a:lstStyle/>
          <a:p>
            <a:pPr algn="l" rtl="0"/>
            <a:r>
              <a:rPr lang="ru-RU" sz="1800" dirty="0" smtClean="0"/>
              <a:t>Disadvantages of liquid extracts as a dosage form:</a:t>
            </a:r>
          </a:p>
          <a:p>
            <a:pPr algn="l" rtl="0"/>
            <a:endParaRPr lang="ru-RU" dirty="0"/>
          </a:p>
        </p:txBody>
      </p:sp>
      <p:sp>
        <p:nvSpPr>
          <p:cNvPr id="10" name="Содержимое 9"/>
          <p:cNvSpPr>
            <a:spLocks noGrp="1"/>
          </p:cNvSpPr>
          <p:nvPr>
            <p:ph sz="quarter" idx="4"/>
          </p:nvPr>
        </p:nvSpPr>
        <p:spPr>
          <a:solidFill>
            <a:schemeClr val="accent6">
              <a:lumMod val="40000"/>
              <a:lumOff val="60000"/>
            </a:schemeClr>
          </a:solidFill>
          <a:ln w="38100">
            <a:solidFill>
              <a:srgbClr val="FF0000"/>
            </a:solidFill>
          </a:ln>
        </p:spPr>
        <p:txBody>
          <a:bodyPr/>
          <a:lstStyle/>
          <a:p>
            <a:pPr lvl="0" algn="l" rtl="0"/>
            <a:r>
              <a:rPr lang="ru-RU" dirty="0" smtClean="0"/>
              <a:t>High saturation with ballast substances.</a:t>
            </a:r>
          </a:p>
          <a:p>
            <a:pPr lvl="0" algn="l" rtl="0"/>
            <a:r>
              <a:rPr lang="ru-RU" dirty="0" smtClean="0"/>
              <a:t>Inconvenience in transportation.</a:t>
            </a:r>
          </a:p>
          <a:p>
            <a:pPr algn="l" rtl="0"/>
            <a:endParaRPr lang="ru-RU" dirty="0"/>
          </a:p>
        </p:txBody>
      </p:sp>
      <p:sp>
        <p:nvSpPr>
          <p:cNvPr id="4" name="Номер слайда 3"/>
          <p:cNvSpPr>
            <a:spLocks noGrp="1"/>
          </p:cNvSpPr>
          <p:nvPr>
            <p:ph type="sldNum" sz="quarter" idx="12"/>
          </p:nvPr>
        </p:nvSpPr>
        <p:spPr/>
        <p:txBody>
          <a:bodyPr/>
          <a:lstStyle/>
          <a:p>
            <a:pPr algn="l" rtl="0">
              <a:defRPr/>
            </a:pPr>
            <a:fld id="{ACDD203E-BDBA-4B25-9DEB-039493BA47AA}" type="slidenum">
              <a:rPr lang="ru-RU" smtClean="0"/>
              <a:pPr algn="l" rtl="0">
                <a:defRPr/>
              </a:pPr>
              <a:t>6</a:t>
            </a:fld>
            <a:endParaRPr lang="ru-RU"/>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1"/>
          <p:cNvSpPr>
            <a:spLocks noChangeArrowheads="1"/>
          </p:cNvSpPr>
          <p:nvPr/>
        </p:nvSpPr>
        <p:spPr bwMode="auto">
          <a:xfrm>
            <a:off x="5272088" y="320675"/>
            <a:ext cx="3589337" cy="4524375"/>
          </a:xfrm>
          <a:prstGeom prst="rect">
            <a:avLst/>
          </a:prstGeom>
          <a:noFill/>
          <a:ln w="9525">
            <a:noFill/>
            <a:miter lim="800000"/>
            <a:headEnd/>
            <a:tailEnd/>
          </a:ln>
        </p:spPr>
        <p:txBody>
          <a:bodyPr>
            <a:spAutoFit/>
          </a:bodyPr>
          <a:lstStyle/>
          <a:p>
            <a:pPr algn="l" rtl="0"/>
            <a:r>
              <a:rPr lang="ru-RU" sz="2400">
                <a:latin typeface="Times New Roman" pitchFamily="18" charset="0"/>
                <a:cs typeface="Times New Roman" pitchFamily="18" charset="0"/>
              </a:rPr>
              <a:t>Extracts with </a:t>
            </a:r>
            <a:r>
              <a:rPr lang="ru-RU" sz="2400" i="1">
                <a:latin typeface="Times New Roman" pitchFamily="18" charset="0"/>
                <a:cs typeface="Times New Roman" pitchFamily="18" charset="0"/>
              </a:rPr>
              <a:t>unlimited </a:t>
            </a:r>
            <a:r>
              <a:rPr lang="ru-RU" sz="2400">
                <a:latin typeface="Times New Roman" pitchFamily="18" charset="0"/>
                <a:cs typeface="Times New Roman" pitchFamily="18" charset="0"/>
              </a:rPr>
              <a:t>the upper limit of the active ingredients is obtained without the addition of fillers thereto. Such extracts are obtained from medicinal raw materials containing non-potent substances.</a:t>
            </a:r>
          </a:p>
        </p:txBody>
      </p:sp>
      <p:sp>
        <p:nvSpPr>
          <p:cNvPr id="27650" name="Прямоугольник 2"/>
          <p:cNvSpPr>
            <a:spLocks noChangeArrowheads="1"/>
          </p:cNvSpPr>
          <p:nvPr/>
        </p:nvSpPr>
        <p:spPr bwMode="auto">
          <a:xfrm>
            <a:off x="160338" y="320675"/>
            <a:ext cx="4960937" cy="5324475"/>
          </a:xfrm>
          <a:prstGeom prst="rect">
            <a:avLst/>
          </a:prstGeom>
          <a:noFill/>
          <a:ln w="9525">
            <a:noFill/>
            <a:miter lim="800000"/>
            <a:headEnd/>
            <a:tailEnd/>
          </a:ln>
        </p:spPr>
        <p:txBody>
          <a:bodyPr>
            <a:spAutoFit/>
          </a:bodyPr>
          <a:lstStyle/>
          <a:p>
            <a:pPr algn="l" rtl="0"/>
            <a:r>
              <a:rPr lang="ru-RU" sz="2000">
                <a:latin typeface="Times New Roman" pitchFamily="18" charset="0"/>
                <a:cs typeface="Times New Roman" pitchFamily="18" charset="0"/>
              </a:rPr>
              <a:t>Extracts with </a:t>
            </a:r>
            <a:r>
              <a:rPr lang="ru-RU" sz="2000" i="1">
                <a:latin typeface="Times New Roman" pitchFamily="18" charset="0"/>
                <a:cs typeface="Times New Roman" pitchFamily="18" charset="0"/>
              </a:rPr>
              <a:t>limited </a:t>
            </a:r>
            <a:r>
              <a:rPr lang="ru-RU" sz="2000">
                <a:latin typeface="Times New Roman" pitchFamily="18" charset="0"/>
                <a:cs typeface="Times New Roman" pitchFamily="18" charset="0"/>
              </a:rPr>
              <a:t>the upper limit of active substances is obtained from raw materials containing highly active in a biological relation compounds. Such extracts must contain active ingredients in a strictly defined amount.</a:t>
            </a:r>
          </a:p>
          <a:p>
            <a:pPr algn="l" rtl="0"/>
            <a:r>
              <a:rPr lang="ru-RU" sz="2000">
                <a:latin typeface="Times New Roman" pitchFamily="18" charset="0"/>
                <a:cs typeface="Times New Roman" pitchFamily="18" charset="0"/>
              </a:rPr>
              <a:t>This is achieved by adding fillers or mixing in certain ratios extracts containing active substances more and less than the norm. </a:t>
            </a:r>
          </a:p>
          <a:p>
            <a:pPr algn="l" rtl="0"/>
            <a:r>
              <a:rPr lang="ru-RU" sz="2000">
                <a:latin typeface="Times New Roman" pitchFamily="18" charset="0"/>
                <a:cs typeface="Times New Roman" pitchFamily="18" charset="0"/>
              </a:rPr>
              <a:t>Milk sugar, glucose, potato dextrin, etc. are used as fillers. Fillers are often added to the dried product at the grinding stage.</a:t>
            </a:r>
          </a:p>
        </p:txBody>
      </p:sp>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60</a:t>
            </a:fld>
            <a:endParaRPr lang="ru-RU"/>
          </a:p>
        </p:txBody>
      </p:sp>
    </p:spTree>
  </p:cSld>
  <p:clrMapOvr>
    <a:masterClrMapping/>
  </p:clrMapOvr>
  <p:transition spd="slow">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blog.valoxy.org/wp-content/uploads/2013/05/capitaux-propres.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4" name="Прямоугольник 2"/>
          <p:cNvSpPr>
            <a:spLocks noChangeArrowheads="1"/>
          </p:cNvSpPr>
          <p:nvPr/>
        </p:nvSpPr>
        <p:spPr bwMode="auto">
          <a:xfrm>
            <a:off x="5710238" y="450850"/>
            <a:ext cx="3327400" cy="3416300"/>
          </a:xfrm>
          <a:prstGeom prst="rect">
            <a:avLst/>
          </a:prstGeom>
          <a:noFill/>
          <a:ln w="9525">
            <a:noFill/>
            <a:miter lim="800000"/>
            <a:headEnd/>
            <a:tailEnd/>
          </a:ln>
        </p:spPr>
        <p:txBody>
          <a:bodyPr>
            <a:spAutoFit/>
          </a:bodyPr>
          <a:lstStyle/>
          <a:p>
            <a:pPr algn="l" rtl="0"/>
            <a:r>
              <a:rPr lang="ru-RU" sz="2400">
                <a:latin typeface="Times New Roman" pitchFamily="18" charset="0"/>
                <a:cs typeface="Times New Roman" pitchFamily="18" charset="0"/>
              </a:rPr>
              <a:t>The disadvantages of dry extracts include their high hygroscopicity, as a result of which they turn into lumpy masses that lose flowability.</a:t>
            </a:r>
          </a:p>
        </p:txBody>
      </p:sp>
      <p:sp>
        <p:nvSpPr>
          <p:cNvPr id="28675" name="Прямоугольник 3"/>
          <p:cNvSpPr>
            <a:spLocks noChangeArrowheads="1"/>
          </p:cNvSpPr>
          <p:nvPr/>
        </p:nvSpPr>
        <p:spPr bwMode="auto">
          <a:xfrm>
            <a:off x="101600" y="450850"/>
            <a:ext cx="3852863" cy="3784600"/>
          </a:xfrm>
          <a:prstGeom prst="rect">
            <a:avLst/>
          </a:prstGeom>
          <a:noFill/>
          <a:ln w="9525">
            <a:noFill/>
            <a:miter lim="800000"/>
            <a:headEnd/>
            <a:tailEnd/>
          </a:ln>
        </p:spPr>
        <p:txBody>
          <a:bodyPr>
            <a:spAutoFit/>
          </a:bodyPr>
          <a:lstStyle/>
          <a:p>
            <a:pPr algn="l" rtl="0"/>
            <a:r>
              <a:rPr lang="ru-RU" sz="2400">
                <a:latin typeface="Times New Roman" pitchFamily="18" charset="0"/>
                <a:cs typeface="Times New Roman" pitchFamily="18" charset="0"/>
              </a:rPr>
              <a:t>The positive qualities are that they contain less ballast substances than liquid ones, they are more transportable, very technological (easily weighed, mixed, dissolved).</a:t>
            </a:r>
          </a:p>
        </p:txBody>
      </p:sp>
      <p:sp>
        <p:nvSpPr>
          <p:cNvPr id="6" name="Номер слайда 5"/>
          <p:cNvSpPr>
            <a:spLocks noGrp="1"/>
          </p:cNvSpPr>
          <p:nvPr>
            <p:ph type="sldNum" sz="quarter" idx="12"/>
          </p:nvPr>
        </p:nvSpPr>
        <p:spPr/>
        <p:txBody>
          <a:bodyPr/>
          <a:lstStyle/>
          <a:p>
            <a:pPr algn="l" rtl="0">
              <a:defRPr/>
            </a:pPr>
            <a:fld id="{A63992CC-7F74-414E-978A-E37685773242}" type="slidenum">
              <a:rPr lang="ru-RU" smtClean="0"/>
              <a:pPr algn="l" rtl="0">
                <a:defRPr/>
              </a:pPr>
              <a:t>61</a:t>
            </a:fld>
            <a:endParaRPr lang="ru-RU"/>
          </a:p>
        </p:txBody>
      </p:sp>
    </p:spTree>
  </p:cSld>
  <p:clrMapOvr>
    <a:masterClrMapping/>
  </p:clrMapOvr>
  <p:transition spd="slow">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7813"/>
            <a:ext cx="8229600" cy="973137"/>
          </a:xfrm>
        </p:spPr>
        <p:txBody>
          <a:bodyPr>
            <a:normAutofit fontScale="90000"/>
          </a:bodyPr>
          <a:lstStyle/>
          <a:p>
            <a:pPr algn="ctr" fontAlgn="auto">
              <a:spcAft>
                <a:spcPts val="0"/>
              </a:spcAft>
              <a:defRPr/>
            </a:pPr>
            <a:r>
              <a:rPr lang="en-US" b="1" dirty="0" smtClean="0">
                <a:solidFill>
                  <a:schemeClr val="tx1"/>
                </a:solidFill>
              </a:rPr>
              <a:t>The schemes of fulfilling of the dry extracts production:</a:t>
            </a:r>
            <a:endParaRPr lang="ru-RU" b="1" dirty="0" smtClean="0">
              <a:solidFill>
                <a:schemeClr val="tx1"/>
              </a:solidFill>
            </a:endParaRPr>
          </a:p>
        </p:txBody>
      </p:sp>
      <p:sp>
        <p:nvSpPr>
          <p:cNvPr id="17411" name="Rectangle 3"/>
          <p:cNvSpPr>
            <a:spLocks noGrp="1" noChangeArrowheads="1"/>
          </p:cNvSpPr>
          <p:nvPr>
            <p:ph sz="quarter" idx="1"/>
          </p:nvPr>
        </p:nvSpPr>
        <p:spPr>
          <a:xfrm>
            <a:off x="128588" y="1371600"/>
            <a:ext cx="4686300" cy="5265738"/>
          </a:xfrm>
        </p:spPr>
        <p:txBody>
          <a:bodyPr/>
          <a:lstStyle/>
          <a:p>
            <a:pPr>
              <a:buFont typeface="Wingdings" pitchFamily="2" charset="2"/>
              <a:buNone/>
            </a:pPr>
            <a:r>
              <a:rPr lang="en-US" sz="2400" b="1" u="sng" dirty="0" smtClean="0"/>
              <a:t>Evaporation stage is included</a:t>
            </a:r>
          </a:p>
          <a:p>
            <a:pPr>
              <a:buFont typeface="Wingdings" pitchFamily="2" charset="2"/>
              <a:buNone/>
            </a:pPr>
            <a:r>
              <a:rPr lang="en-US" sz="2400" dirty="0" smtClean="0"/>
              <a:t>1. Obtaining of liquid extract </a:t>
            </a:r>
          </a:p>
          <a:p>
            <a:pPr>
              <a:buFont typeface="Wingdings" pitchFamily="2" charset="2"/>
              <a:buNone/>
            </a:pPr>
            <a:r>
              <a:rPr lang="en-US" sz="2400" dirty="0" smtClean="0"/>
              <a:t>2. Purification of liquid extract</a:t>
            </a:r>
          </a:p>
          <a:p>
            <a:pPr>
              <a:buFont typeface="Wingdings" pitchFamily="2" charset="2"/>
              <a:buNone/>
            </a:pPr>
            <a:r>
              <a:rPr lang="en-US" sz="2400" dirty="0" smtClean="0"/>
              <a:t>3. Evaporation </a:t>
            </a:r>
          </a:p>
          <a:p>
            <a:pPr>
              <a:buFont typeface="Wingdings" pitchFamily="2" charset="2"/>
              <a:buNone/>
            </a:pPr>
            <a:r>
              <a:rPr lang="en-US" sz="2400" dirty="0" smtClean="0"/>
              <a:t>4. Drying of slightly evaporated extract</a:t>
            </a:r>
          </a:p>
          <a:p>
            <a:pPr>
              <a:buFont typeface="Wingdings" pitchFamily="2" charset="2"/>
              <a:buNone/>
            </a:pPr>
            <a:r>
              <a:rPr lang="en-US" sz="2400" dirty="0" smtClean="0"/>
              <a:t>5. Standardization</a:t>
            </a:r>
          </a:p>
          <a:p>
            <a:pPr>
              <a:buFont typeface="Wingdings" pitchFamily="2" charset="2"/>
              <a:buNone/>
            </a:pPr>
            <a:r>
              <a:rPr lang="en-US" sz="2400" dirty="0" smtClean="0"/>
              <a:t>6. Packing, packaging and labeling of final product</a:t>
            </a:r>
            <a:endParaRPr lang="ru-RU" sz="2400" dirty="0" smtClean="0"/>
          </a:p>
        </p:txBody>
      </p:sp>
      <p:sp>
        <p:nvSpPr>
          <p:cNvPr id="17412" name="Rectangle 4"/>
          <p:cNvSpPr>
            <a:spLocks noGrp="1" noChangeArrowheads="1"/>
          </p:cNvSpPr>
          <p:nvPr>
            <p:ph sz="quarter" idx="2"/>
          </p:nvPr>
        </p:nvSpPr>
        <p:spPr>
          <a:xfrm>
            <a:off x="4945063" y="1371600"/>
            <a:ext cx="4048125" cy="5265738"/>
          </a:xfrm>
        </p:spPr>
        <p:txBody>
          <a:bodyPr/>
          <a:lstStyle/>
          <a:p>
            <a:pPr>
              <a:buFont typeface="Wingdings" pitchFamily="2" charset="2"/>
              <a:buNone/>
            </a:pPr>
            <a:r>
              <a:rPr lang="en-US" sz="2400" b="1" u="sng" dirty="0" smtClean="0"/>
              <a:t>Without evaporation stage</a:t>
            </a:r>
          </a:p>
          <a:p>
            <a:pPr>
              <a:buFont typeface="Wingdings" pitchFamily="2" charset="2"/>
              <a:buNone/>
            </a:pPr>
            <a:r>
              <a:rPr lang="en-US" sz="2400" dirty="0" smtClean="0"/>
              <a:t>1. Obtaining of liquid extract </a:t>
            </a:r>
          </a:p>
          <a:p>
            <a:pPr>
              <a:buFont typeface="Wingdings" pitchFamily="2" charset="2"/>
              <a:buNone/>
            </a:pPr>
            <a:r>
              <a:rPr lang="en-US" sz="2400" dirty="0" smtClean="0"/>
              <a:t>2. Purification of liquid extract</a:t>
            </a:r>
          </a:p>
          <a:p>
            <a:pPr>
              <a:buFont typeface="Wingdings" pitchFamily="2" charset="2"/>
              <a:buNone/>
            </a:pPr>
            <a:r>
              <a:rPr lang="en-US" sz="2400" dirty="0" smtClean="0"/>
              <a:t>3. Drying of liquid extract</a:t>
            </a:r>
          </a:p>
          <a:p>
            <a:pPr>
              <a:buFont typeface="Wingdings" pitchFamily="2" charset="2"/>
              <a:buNone/>
            </a:pPr>
            <a:r>
              <a:rPr lang="en-US" sz="2400" dirty="0" smtClean="0"/>
              <a:t>4. Standardization</a:t>
            </a:r>
          </a:p>
          <a:p>
            <a:pPr>
              <a:buFont typeface="Wingdings" pitchFamily="2" charset="2"/>
              <a:buNone/>
            </a:pPr>
            <a:r>
              <a:rPr lang="en-US" sz="2400" dirty="0" smtClean="0"/>
              <a:t>5. Packing, packaging and labeling of final product</a:t>
            </a:r>
            <a:endParaRPr lang="ru-RU" sz="2400"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401050" cy="1368412"/>
          </a:xfrm>
        </p:spPr>
        <p:txBody>
          <a:bodyPr>
            <a:normAutofit fontScale="90000"/>
          </a:bodyPr>
          <a:lstStyle/>
          <a:p>
            <a:pPr fontAlgn="auto">
              <a:spcAft>
                <a:spcPts val="0"/>
              </a:spcAft>
              <a:defRPr/>
            </a:pPr>
            <a:r>
              <a:rPr lang="en-US" b="1" dirty="0" smtClean="0"/>
              <a:t/>
            </a:r>
            <a:br>
              <a:rPr lang="en-US" b="1" dirty="0" smtClean="0"/>
            </a:br>
            <a:r>
              <a:rPr lang="en-US" sz="3100" b="1" dirty="0" smtClean="0"/>
              <a:t>Drying of the extracts</a:t>
            </a:r>
            <a:r>
              <a:rPr lang="en-US" sz="3100" dirty="0" smtClean="0"/>
              <a:t> in the dry extracts production is  the process of moisture removal to obtain solid or powdered product with a moisture content less than 5%.</a:t>
            </a:r>
            <a:endParaRPr lang="ru-RU" sz="3100" dirty="0" smtClean="0"/>
          </a:p>
        </p:txBody>
      </p:sp>
      <p:sp>
        <p:nvSpPr>
          <p:cNvPr id="40963" name="Rectangle 3"/>
          <p:cNvSpPr>
            <a:spLocks noGrp="1" noChangeArrowheads="1"/>
          </p:cNvSpPr>
          <p:nvPr>
            <p:ph sz="quarter" idx="1"/>
          </p:nvPr>
        </p:nvSpPr>
        <p:spPr>
          <a:xfrm>
            <a:off x="457200" y="2143116"/>
            <a:ext cx="8532813" cy="4478347"/>
          </a:xfrm>
        </p:spPr>
        <p:txBody>
          <a:bodyPr/>
          <a:lstStyle/>
          <a:p>
            <a:pPr fontAlgn="auto">
              <a:spcBef>
                <a:spcPts val="0"/>
              </a:spcBef>
              <a:spcAft>
                <a:spcPts val="0"/>
              </a:spcAft>
              <a:buNone/>
              <a:defRPr/>
            </a:pPr>
            <a:r>
              <a:rPr lang="ru-RU" b="1" dirty="0" err="1" smtClean="0">
                <a:latin typeface="Times New Roman" panose="02020603050405020304" pitchFamily="18" charset="0"/>
                <a:cs typeface="Times New Roman" panose="02020603050405020304" pitchFamily="18" charset="0"/>
              </a:rPr>
              <a:t>Drying</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cleaned</a:t>
            </a:r>
            <a:r>
              <a:rPr lang="ru-RU" b="1" dirty="0" smtClean="0">
                <a:latin typeface="Times New Roman" panose="02020603050405020304" pitchFamily="18" charset="0"/>
                <a:cs typeface="Times New Roman" panose="02020603050405020304" pitchFamily="18" charset="0"/>
              </a:rPr>
              <a:t> </a:t>
            </a:r>
            <a:r>
              <a:rPr lang="en-US" dirty="0" smtClean="0">
                <a:latin typeface="Times New Roman" pitchFamily="18" charset="0"/>
                <a:cs typeface="Times New Roman" pitchFamily="18" charset="0"/>
              </a:rPr>
              <a:t>extract </a:t>
            </a:r>
            <a:r>
              <a:rPr lang="ru-RU" dirty="0" err="1" smtClean="0">
                <a:latin typeface="Times New Roman" panose="02020603050405020304" pitchFamily="18" charset="0"/>
                <a:cs typeface="Times New Roman" panose="02020603050405020304" pitchFamily="18" charset="0"/>
              </a:rPr>
              <a:t>can</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be</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carried</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out</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in</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two</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ways</a:t>
            </a:r>
            <a:r>
              <a:rPr lang="ru-RU" dirty="0" smtClean="0">
                <a:latin typeface="Times New Roman" panose="02020603050405020304" pitchFamily="18" charset="0"/>
                <a:cs typeface="Times New Roman" panose="02020603050405020304" pitchFamily="18" charset="0"/>
              </a:rPr>
              <a:t>: </a:t>
            </a:r>
          </a:p>
          <a:p>
            <a:pPr marL="457200" indent="-457200" fontAlgn="auto">
              <a:spcBef>
                <a:spcPts val="0"/>
              </a:spcBef>
              <a:spcAft>
                <a:spcPts val="0"/>
              </a:spcAft>
              <a:buFontTx/>
              <a:buAutoNum type="arabicParenR"/>
              <a:defRPr/>
            </a:pPr>
            <a:r>
              <a:rPr lang="ru-RU" dirty="0" err="1" smtClean="0">
                <a:latin typeface="Times New Roman" panose="02020603050405020304" pitchFamily="18" charset="0"/>
                <a:cs typeface="Times New Roman" panose="02020603050405020304" pitchFamily="18" charset="0"/>
              </a:rPr>
              <a:t>without</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thickening</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the</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liquid</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extract</a:t>
            </a:r>
            <a:r>
              <a:rPr lang="ru-RU" dirty="0" smtClean="0">
                <a:latin typeface="Times New Roman" panose="02020603050405020304" pitchFamily="18" charset="0"/>
                <a:cs typeface="Times New Roman" panose="02020603050405020304" pitchFamily="18" charset="0"/>
              </a:rPr>
              <a:t> </a:t>
            </a:r>
          </a:p>
          <a:p>
            <a:pPr marL="457200" indent="-457200" fontAlgn="auto">
              <a:spcBef>
                <a:spcPts val="0"/>
              </a:spcBef>
              <a:spcAft>
                <a:spcPts val="0"/>
              </a:spcAft>
              <a:buFontTx/>
              <a:buAutoNum type="arabicParenR"/>
              <a:defRPr/>
            </a:pPr>
            <a:r>
              <a:rPr lang="ru-RU" dirty="0" err="1" smtClean="0">
                <a:latin typeface="Times New Roman" panose="02020603050405020304" pitchFamily="18" charset="0"/>
                <a:cs typeface="Times New Roman" panose="02020603050405020304" pitchFamily="18" charset="0"/>
              </a:rPr>
              <a:t>through</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the</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stage</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of</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thickening</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followed</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by</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drying</a:t>
            </a:r>
            <a:r>
              <a:rPr lang="ru-RU" dirty="0" smtClean="0">
                <a:latin typeface="Times New Roman" panose="02020603050405020304" pitchFamily="18" charset="0"/>
                <a:cs typeface="Times New Roman" panose="02020603050405020304" pitchFamily="18" charset="0"/>
              </a:rPr>
              <a:t>.</a:t>
            </a:r>
          </a:p>
          <a:p>
            <a:pPr>
              <a:buFont typeface="Wingdings" pitchFamily="2" charset="2"/>
              <a:buNone/>
            </a:pPr>
            <a:endParaRPr lang="ru-RU"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lstStyle/>
          <a:p>
            <a:pPr algn="l" rtl="0"/>
            <a:r>
              <a:rPr lang="ru-RU" sz="3200" dirty="0" smtClean="0"/>
              <a:t>Drying</a:t>
            </a:r>
            <a:endParaRPr lang="ru-RU" sz="3200" dirty="0"/>
          </a:p>
        </p:txBody>
      </p:sp>
      <p:sp>
        <p:nvSpPr>
          <p:cNvPr id="3" name="Содержимое 2"/>
          <p:cNvSpPr>
            <a:spLocks noGrp="1"/>
          </p:cNvSpPr>
          <p:nvPr>
            <p:ph idx="1"/>
          </p:nvPr>
        </p:nvSpPr>
        <p:spPr>
          <a:xfrm>
            <a:off x="457200" y="857232"/>
            <a:ext cx="8229600" cy="5643602"/>
          </a:xfrm>
        </p:spPr>
        <p:txBody>
          <a:bodyPr/>
          <a:lstStyle/>
          <a:p>
            <a:pPr algn="l" rtl="0">
              <a:buNone/>
            </a:pPr>
            <a:r>
              <a:rPr lang="ru-RU" sz="2400" dirty="0" smtClean="0"/>
              <a:t>Drying is one of the most common technological processes used in the chemical and pharmaceutical industries. It is difficult to find such a chemical and pharmaceutical production, which would not have the operation of drying one or another substance or preparation. Most often, drying is the final stage of the technological process to obtain the target product.</a:t>
            </a:r>
          </a:p>
          <a:p>
            <a:pPr algn="l" rtl="0">
              <a:buNone/>
            </a:pPr>
            <a:r>
              <a:rPr lang="ru-RU" sz="2400" b="1" dirty="0" smtClean="0"/>
              <a:t>Drying is the process of removing moisture from a solid or pasty material by evaporating the liquid contained in it due to the heat supplied to the material.</a:t>
            </a:r>
          </a:p>
          <a:p>
            <a:pPr algn="l" rtl="0">
              <a:buNone/>
            </a:pPr>
            <a:endParaRPr lang="ru-RU" dirty="0" smtClean="0"/>
          </a:p>
          <a:p>
            <a:pPr algn="l" rtl="0"/>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64</a:t>
            </a:fld>
            <a:endParaRPr lang="ru-RU"/>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0350" y="220662"/>
            <a:ext cx="8597930" cy="5909310"/>
          </a:xfrm>
          <a:prstGeom prst="rect">
            <a:avLst/>
          </a:prstGeom>
        </p:spPr>
        <p:txBody>
          <a:bodyPr wrap="square">
            <a:spAutoFit/>
          </a:bodyPr>
          <a:lstStyle/>
          <a:p>
            <a:pPr algn="l" rtl="0" fontAlgn="auto">
              <a:spcBef>
                <a:spcPts val="0"/>
              </a:spcBef>
              <a:spcAft>
                <a:spcPts val="0"/>
              </a:spcAft>
              <a:defRPr/>
            </a:pPr>
            <a:endParaRPr lang="ru-RU" dirty="0">
              <a:latin typeface="Times New Roman" panose="02020603050405020304" pitchFamily="18" charset="0"/>
              <a:cs typeface="Times New Roman" panose="02020603050405020304" pitchFamily="18" charset="0"/>
            </a:endParaRPr>
          </a:p>
          <a:p>
            <a:pPr algn="just" rtl="0" fontAlgn="auto">
              <a:spcBef>
                <a:spcPts val="0"/>
              </a:spcBef>
              <a:spcAft>
                <a:spcPts val="0"/>
              </a:spcAft>
              <a:defRPr/>
            </a:pPr>
            <a:r>
              <a:rPr lang="ru-RU" sz="2000" dirty="0">
                <a:latin typeface="Calibri" pitchFamily="34" charset="0"/>
                <a:cs typeface="Times New Roman" panose="02020603050405020304" pitchFamily="18" charset="0"/>
              </a:rPr>
              <a:t>In the first case, the drying of the hoods is carried out in spray dryers, where the liquid hood is sprayed into very fine droplets in a large chamber. From below, towards the settling drops, heated air (</a:t>
            </a:r>
            <a:r>
              <a:rPr lang="en-US" sz="2000" dirty="0">
                <a:latin typeface="Calibri" pitchFamily="34" charset="0"/>
                <a:cs typeface="Times New Roman" panose="02020603050405020304" pitchFamily="18" charset="0"/>
              </a:rPr>
              <a:t>t =</a:t>
            </a:r>
            <a:r>
              <a:rPr lang="ru-RU" sz="2000" dirty="0">
                <a:latin typeface="Calibri" pitchFamily="34" charset="0"/>
                <a:cs typeface="Times New Roman" panose="02020603050405020304" pitchFamily="18" charset="0"/>
              </a:rPr>
              <a:t>150-200 ° C), while overheating of the material does not occur, since all the heat of the air goes to change the aggregate state of moisture from the droplets of the extract. The temperature of the material being dried does not exceed 50-60 ° C. According to the first scheme, drying is carried out in roller vacuum dryers. The extract is slightly evaporated (so that a sufficient layer of dry extract is formed on the rotating rollers after drying) and is fed between the rollers rotating towards each other, heated from the inside. The dry crust removed from </a:t>
            </a:r>
            <a:r>
              <a:rPr lang="ru-RU" sz="2000" dirty="0" err="1">
                <a:latin typeface="Calibri" pitchFamily="34" charset="0"/>
                <a:cs typeface="Times New Roman" panose="02020603050405020304" pitchFamily="18" charset="0"/>
              </a:rPr>
              <a:t>the</a:t>
            </a:r>
            <a:r>
              <a:rPr lang="ru-RU" sz="2000" dirty="0">
                <a:latin typeface="Calibri" pitchFamily="34" charset="0"/>
                <a:cs typeface="Times New Roman" panose="02020603050405020304" pitchFamily="18" charset="0"/>
              </a:rPr>
              <a:t> </a:t>
            </a:r>
            <a:r>
              <a:rPr lang="ru-RU" sz="2000" dirty="0" err="1" smtClean="0">
                <a:latin typeface="Calibri" pitchFamily="34" charset="0"/>
                <a:cs typeface="Times New Roman" panose="02020603050405020304" pitchFamily="18" charset="0"/>
              </a:rPr>
              <a:t>rollers</a:t>
            </a:r>
            <a:r>
              <a:rPr lang="en-US" sz="2000" dirty="0" smtClean="0">
                <a:latin typeface="Calibri" pitchFamily="34" charset="0"/>
                <a:cs typeface="Times New Roman" panose="02020603050405020304" pitchFamily="18" charset="0"/>
              </a:rPr>
              <a:t> </a:t>
            </a:r>
            <a:r>
              <a:rPr lang="ru-RU" sz="2000" dirty="0" err="1" smtClean="0">
                <a:latin typeface="Calibri" pitchFamily="34" charset="0"/>
                <a:cs typeface="Times New Roman" panose="02020603050405020304" pitchFamily="18" charset="0"/>
              </a:rPr>
              <a:t>extractant</a:t>
            </a:r>
            <a:r>
              <a:rPr lang="ru-RU" sz="2000" dirty="0">
                <a:latin typeface="Calibri" pitchFamily="34" charset="0"/>
                <a:cs typeface="Times New Roman" panose="02020603050405020304" pitchFamily="18" charset="0"/>
              </a:rPr>
              <a:t>, then ground in a ball mill.</a:t>
            </a:r>
          </a:p>
          <a:p>
            <a:pPr algn="just" rtl="0" fontAlgn="auto">
              <a:spcBef>
                <a:spcPts val="0"/>
              </a:spcBef>
              <a:spcAft>
                <a:spcPts val="0"/>
              </a:spcAft>
              <a:defRPr/>
            </a:pPr>
            <a:endParaRPr lang="ru-RU" sz="2000" dirty="0">
              <a:latin typeface="Calibri" pitchFamily="34" charset="0"/>
              <a:cs typeface="Times New Roman" panose="02020603050405020304" pitchFamily="18" charset="0"/>
            </a:endParaRPr>
          </a:p>
          <a:p>
            <a:pPr algn="just" rtl="0" fontAlgn="auto">
              <a:spcBef>
                <a:spcPts val="0"/>
              </a:spcBef>
              <a:spcAft>
                <a:spcPts val="0"/>
              </a:spcAft>
              <a:defRPr/>
            </a:pPr>
            <a:r>
              <a:rPr lang="ru-RU" sz="2000" dirty="0">
                <a:latin typeface="Calibri" pitchFamily="34" charset="0"/>
                <a:cs typeface="Times New Roman" panose="02020603050405020304" pitchFamily="18" charset="0"/>
              </a:rPr>
              <a:t>Drying from a liquid state can also be carried out in freeze dryers. In this case, </a:t>
            </a:r>
            <a:r>
              <a:rPr lang="ru-RU" sz="2000" dirty="0" err="1">
                <a:latin typeface="Calibri" pitchFamily="34" charset="0"/>
                <a:cs typeface="Times New Roman" panose="02020603050405020304" pitchFamily="18" charset="0"/>
              </a:rPr>
              <a:t>the</a:t>
            </a:r>
            <a:r>
              <a:rPr lang="ru-RU" sz="2000" dirty="0">
                <a:latin typeface="Calibri" pitchFamily="34" charset="0"/>
                <a:cs typeface="Times New Roman" panose="02020603050405020304" pitchFamily="18" charset="0"/>
              </a:rPr>
              <a:t> </a:t>
            </a:r>
            <a:r>
              <a:rPr lang="en-US" sz="2000" dirty="0" smtClean="0">
                <a:latin typeface="Calibri" pitchFamily="34" charset="0"/>
                <a:cs typeface="Times New Roman" panose="02020603050405020304" pitchFamily="18" charset="0"/>
              </a:rPr>
              <a:t>extract</a:t>
            </a:r>
            <a:r>
              <a:rPr lang="ru-RU" sz="2000" dirty="0" smtClean="0">
                <a:latin typeface="Calibri" pitchFamily="34" charset="0"/>
                <a:cs typeface="Times New Roman" panose="02020603050405020304" pitchFamily="18" charset="0"/>
              </a:rPr>
              <a:t> </a:t>
            </a:r>
            <a:r>
              <a:rPr lang="ru-RU" sz="2000" dirty="0">
                <a:latin typeface="Calibri" pitchFamily="34" charset="0"/>
                <a:cs typeface="Times New Roman" panose="02020603050405020304" pitchFamily="18" charset="0"/>
              </a:rPr>
              <a:t>is frozen, placed in a sublimation chamber, where a deep vacuum is created. Under such conditions, moisture from the frozen material sublimes, that is, it evaporates, bypassing the liquid phase. The drying temperature in this case is 20-30 ° C. The resulting powder dissolves very easily, contains all biologically active substances unchanged.</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65</a:t>
            </a:fld>
            <a:endParaRPr lang="ru-RU"/>
          </a:p>
        </p:txBody>
      </p:sp>
    </p:spTree>
  </p:cSld>
  <p:clrMapOvr>
    <a:masterClrMapping/>
  </p:clrMapOvr>
  <p:transition spd="slow">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http://www.prosushka.ru/uploads/posts/2011-02/1298217090_1.jpg"/>
          <p:cNvPicPr>
            <a:picLocks noChangeAspect="1" noChangeArrowheads="1"/>
          </p:cNvPicPr>
          <p:nvPr/>
        </p:nvPicPr>
        <p:blipFill>
          <a:blip r:embed="rId2"/>
          <a:srcRect/>
          <a:stretch>
            <a:fillRect/>
          </a:stretch>
        </p:blipFill>
        <p:spPr bwMode="auto">
          <a:xfrm>
            <a:off x="2786063" y="3286125"/>
            <a:ext cx="2809875" cy="2800350"/>
          </a:xfrm>
          <a:prstGeom prst="rect">
            <a:avLst/>
          </a:prstGeom>
          <a:noFill/>
          <a:ln w="9525">
            <a:noFill/>
            <a:miter lim="800000"/>
            <a:headEnd/>
            <a:tailEnd/>
          </a:ln>
        </p:spPr>
      </p:pic>
      <p:pic>
        <p:nvPicPr>
          <p:cNvPr id="50178" name="Picture 6" descr="http://www.pharmach.ru/1-solid-preparation/3-2b.jpg"/>
          <p:cNvPicPr>
            <a:picLocks noChangeAspect="1" noChangeArrowheads="1"/>
          </p:cNvPicPr>
          <p:nvPr/>
        </p:nvPicPr>
        <p:blipFill>
          <a:blip r:embed="rId3"/>
          <a:srcRect/>
          <a:stretch>
            <a:fillRect/>
          </a:stretch>
        </p:blipFill>
        <p:spPr bwMode="auto">
          <a:xfrm>
            <a:off x="152400" y="1555750"/>
            <a:ext cx="2316163" cy="3087688"/>
          </a:xfrm>
          <a:prstGeom prst="rect">
            <a:avLst/>
          </a:prstGeom>
          <a:noFill/>
          <a:ln w="9525">
            <a:noFill/>
            <a:miter lim="800000"/>
            <a:headEnd/>
            <a:tailEnd/>
          </a:ln>
        </p:spPr>
      </p:pic>
      <p:pic>
        <p:nvPicPr>
          <p:cNvPr id="50179" name="Picture 8" descr="http://www.dva-gmbh.de/uploads/pics/walztrockner_34.jpg"/>
          <p:cNvPicPr>
            <a:picLocks noChangeAspect="1" noChangeArrowheads="1"/>
          </p:cNvPicPr>
          <p:nvPr/>
        </p:nvPicPr>
        <p:blipFill>
          <a:blip r:embed="rId4"/>
          <a:srcRect/>
          <a:stretch>
            <a:fillRect/>
          </a:stretch>
        </p:blipFill>
        <p:spPr bwMode="auto">
          <a:xfrm>
            <a:off x="5857875" y="3714750"/>
            <a:ext cx="2965450" cy="2568575"/>
          </a:xfrm>
          <a:prstGeom prst="rect">
            <a:avLst/>
          </a:prstGeom>
          <a:noFill/>
          <a:ln w="9525">
            <a:noFill/>
            <a:miter lim="800000"/>
            <a:headEnd/>
            <a:tailEnd/>
          </a:ln>
        </p:spPr>
      </p:pic>
      <p:sp>
        <p:nvSpPr>
          <p:cNvPr id="50180" name="Прямоугольник 1"/>
          <p:cNvSpPr>
            <a:spLocks noChangeArrowheads="1"/>
          </p:cNvSpPr>
          <p:nvPr/>
        </p:nvSpPr>
        <p:spPr bwMode="auto">
          <a:xfrm>
            <a:off x="2630488" y="565150"/>
            <a:ext cx="6243637" cy="2554288"/>
          </a:xfrm>
          <a:prstGeom prst="rect">
            <a:avLst/>
          </a:prstGeom>
          <a:noFill/>
          <a:ln w="9525">
            <a:noFill/>
            <a:miter lim="800000"/>
            <a:headEnd/>
            <a:tailEnd/>
          </a:ln>
        </p:spPr>
        <p:txBody>
          <a:bodyPr>
            <a:spAutoFit/>
          </a:bodyPr>
          <a:lstStyle/>
          <a:p>
            <a:pPr algn="l" rtl="0"/>
            <a:r>
              <a:rPr lang="ru-RU" sz="2000">
                <a:latin typeface="Times New Roman" pitchFamily="18" charset="0"/>
                <a:cs typeface="Times New Roman" pitchFamily="18" charset="0"/>
              </a:rPr>
              <a:t>In the second case, drying is carried out in vacuum drying ovens. The thickened extract is applied in the form of a thin layer on baking sheets and dried at a residual pressure of 110-160 mm Hg. Art. (vacuum 600-650 mm Hg). During the drying process, the volume of the extract increases by several tens of times. The result is a very loose light mass in the form of cakes, which are ground in a ball mill.</a:t>
            </a:r>
          </a:p>
        </p:txBody>
      </p:sp>
      <p:sp>
        <p:nvSpPr>
          <p:cNvPr id="7" name="Номер слайда 6"/>
          <p:cNvSpPr>
            <a:spLocks noGrp="1"/>
          </p:cNvSpPr>
          <p:nvPr>
            <p:ph type="sldNum" sz="quarter" idx="12"/>
          </p:nvPr>
        </p:nvSpPr>
        <p:spPr/>
        <p:txBody>
          <a:bodyPr/>
          <a:lstStyle/>
          <a:p>
            <a:pPr algn="l" rtl="0">
              <a:defRPr/>
            </a:pPr>
            <a:fld id="{A63992CC-7F74-414E-978A-E37685773242}" type="slidenum">
              <a:rPr lang="ru-RU" smtClean="0"/>
              <a:pPr algn="l" rtl="0">
                <a:defRPr/>
              </a:pPr>
              <a:t>66</a:t>
            </a:fld>
            <a:endParaRPr lang="ru-RU"/>
          </a:p>
        </p:txBody>
      </p:sp>
    </p:spTree>
  </p:cSld>
  <p:clrMapOvr>
    <a:masterClrMapping/>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dirty="0" smtClean="0"/>
              <a:t>Drying goals</a:t>
            </a:r>
            <a:endParaRPr lang="ru-RU" dirty="0"/>
          </a:p>
        </p:txBody>
      </p:sp>
      <p:sp>
        <p:nvSpPr>
          <p:cNvPr id="3" name="Содержимое 2"/>
          <p:cNvSpPr>
            <a:spLocks noGrp="1"/>
          </p:cNvSpPr>
          <p:nvPr>
            <p:ph idx="1"/>
          </p:nvPr>
        </p:nvSpPr>
        <p:spPr>
          <a:xfrm>
            <a:off x="457200" y="1285860"/>
            <a:ext cx="8229600" cy="5357850"/>
          </a:xfrm>
        </p:spPr>
        <p:txBody>
          <a:bodyPr/>
          <a:lstStyle/>
          <a:p>
            <a:pPr lvl="0" algn="l" rtl="0"/>
            <a:r>
              <a:rPr lang="ru-RU" dirty="0" smtClean="0"/>
              <a:t>facilitation and cheaper transportation of materials to increase their strength;</a:t>
            </a:r>
          </a:p>
          <a:p>
            <a:pPr lvl="0" algn="l" rtl="0"/>
            <a:r>
              <a:rPr lang="ru-RU" dirty="0" smtClean="0"/>
              <a:t>drying of many drugs ensures their preservation and storage;</a:t>
            </a:r>
          </a:p>
          <a:p>
            <a:pPr lvl="0" algn="l" rtl="0"/>
            <a:r>
              <a:rPr lang="ru-RU" dirty="0" smtClean="0"/>
              <a:t>drying is necessary for the subsequent grinding of some materials.</a:t>
            </a:r>
          </a:p>
          <a:p>
            <a:pPr algn="l" rtl="0"/>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67</a:t>
            </a:fld>
            <a:endParaRPr lang="ru-RU"/>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lstStyle/>
          <a:p>
            <a:pPr algn="l" rtl="0"/>
            <a:r>
              <a:rPr lang="ru-RU" b="1" dirty="0" smtClean="0"/>
              <a:t/>
            </a:r>
            <a:br>
              <a:rPr lang="ru-RU" b="1" dirty="0" smtClean="0"/>
            </a:br>
            <a:r>
              <a:rPr lang="ru-RU" b="1" dirty="0" smtClean="0"/>
              <a:t>Drying basics</a:t>
            </a:r>
            <a:br>
              <a:rPr lang="ru-RU" b="1" dirty="0" smtClean="0"/>
            </a:br>
            <a:endParaRPr lang="ru-RU" dirty="0"/>
          </a:p>
        </p:txBody>
      </p:sp>
      <p:sp>
        <p:nvSpPr>
          <p:cNvPr id="3" name="Содержимое 2"/>
          <p:cNvSpPr>
            <a:spLocks noGrp="1"/>
          </p:cNvSpPr>
          <p:nvPr>
            <p:ph idx="1"/>
          </p:nvPr>
        </p:nvSpPr>
        <p:spPr>
          <a:xfrm>
            <a:off x="457200" y="928670"/>
            <a:ext cx="8229600" cy="5197493"/>
          </a:xfrm>
        </p:spPr>
        <p:txBody>
          <a:bodyPr/>
          <a:lstStyle/>
          <a:p>
            <a:pPr algn="l" rtl="0">
              <a:buNone/>
            </a:pPr>
            <a:r>
              <a:rPr lang="ru-RU" dirty="0" smtClean="0"/>
              <a:t> </a:t>
            </a:r>
            <a:r>
              <a:rPr lang="ru-RU" sz="1800" dirty="0" smtClean="0"/>
              <a:t>According to the method of supplying heat to the material to be dried, the following types of drying are distinguished:</a:t>
            </a:r>
          </a:p>
          <a:p>
            <a:pPr algn="l" rtl="0">
              <a:buNone/>
            </a:pPr>
            <a:r>
              <a:rPr lang="ru-RU" sz="1800" dirty="0" smtClean="0"/>
              <a:t>1. </a:t>
            </a:r>
            <a:r>
              <a:rPr lang="ru-RU" sz="1800" b="1" dirty="0" smtClean="0"/>
              <a:t>Convective</a:t>
            </a:r>
            <a:r>
              <a:rPr lang="ru-RU" sz="1800" i="1" dirty="0" smtClean="0"/>
              <a:t> - </a:t>
            </a:r>
            <a:r>
              <a:rPr lang="ru-RU" sz="1800" dirty="0" smtClean="0"/>
              <a:t>by direct contact of the material to be dried with a drying agent, which is often used as heated air or flue gases (usually mixed with air).</a:t>
            </a:r>
          </a:p>
          <a:p>
            <a:pPr algn="l" rtl="0">
              <a:buNone/>
            </a:pPr>
            <a:r>
              <a:rPr lang="ru-RU" sz="1800" dirty="0" smtClean="0"/>
              <a:t>2. </a:t>
            </a:r>
            <a:r>
              <a:rPr lang="ru-RU" sz="1800" b="1" dirty="0" smtClean="0"/>
              <a:t>Contact</a:t>
            </a:r>
            <a:r>
              <a:rPr lang="ru-RU" sz="1800" i="1" dirty="0" smtClean="0"/>
              <a:t> - </a:t>
            </a:r>
            <a:r>
              <a:rPr lang="ru-RU" sz="1800" dirty="0" smtClean="0"/>
              <a:t>by transferring heat from the coolant to the material through the wall separating them.</a:t>
            </a:r>
          </a:p>
          <a:p>
            <a:pPr algn="l" rtl="0">
              <a:buNone/>
            </a:pPr>
            <a:r>
              <a:rPr lang="ru-RU" sz="1800" dirty="0" smtClean="0"/>
              <a:t>3. </a:t>
            </a:r>
            <a:r>
              <a:rPr lang="ru-RU" sz="1800" b="1" dirty="0" err="1" smtClean="0"/>
              <a:t>Special</a:t>
            </a:r>
            <a:r>
              <a:rPr lang="ru-RU" sz="1800" i="1" dirty="0" smtClean="0"/>
              <a:t>.</a:t>
            </a:r>
            <a:endParaRPr lang="ru-RU" sz="1800" dirty="0" smtClean="0"/>
          </a:p>
          <a:p>
            <a:pPr algn="l" rtl="0">
              <a:buNone/>
            </a:pPr>
            <a:r>
              <a:rPr lang="ru-RU" sz="1800" dirty="0" smtClean="0"/>
              <a:t>Special types of drying include: </a:t>
            </a:r>
            <a:r>
              <a:rPr lang="ru-RU" sz="1800" b="1" dirty="0" smtClean="0"/>
              <a:t>radiation</a:t>
            </a:r>
            <a:r>
              <a:rPr lang="ru-RU" sz="1800" i="1" dirty="0" smtClean="0"/>
              <a:t> - </a:t>
            </a:r>
            <a:r>
              <a:rPr lang="ru-RU" sz="1800" dirty="0" smtClean="0"/>
              <a:t>by transferring heat with infrared rays; </a:t>
            </a:r>
            <a:r>
              <a:rPr lang="ru-RU" sz="1800" b="1" dirty="0" smtClean="0"/>
              <a:t>dielectric</a:t>
            </a:r>
            <a:r>
              <a:rPr lang="ru-RU" sz="1800" i="1" dirty="0" smtClean="0"/>
              <a:t> - </a:t>
            </a:r>
            <a:r>
              <a:rPr lang="ru-RU" sz="1800" dirty="0" smtClean="0"/>
              <a:t>by heating in the field of high frequency currents; </a:t>
            </a:r>
            <a:r>
              <a:rPr lang="ru-RU" sz="1800" b="1" dirty="0" smtClean="0"/>
              <a:t>sublimation</a:t>
            </a:r>
            <a:r>
              <a:rPr lang="ru-RU" sz="1800" i="1" dirty="0" smtClean="0"/>
              <a:t> - </a:t>
            </a:r>
            <a:r>
              <a:rPr lang="ru-RU" sz="1800" dirty="0" smtClean="0"/>
              <a:t>drying in a frozen state under high vacuum. Of the special types of drying, which are used relatively rarely, sublimation has become widespread in pharmacy - for drying</a:t>
            </a:r>
            <a:r>
              <a:rPr lang="ru-RU" sz="1800" dirty="0" err="1" smtClean="0"/>
              <a:t>thermolabile</a:t>
            </a:r>
            <a:r>
              <a:rPr lang="ru-RU" sz="1800" dirty="0" smtClean="0"/>
              <a:t> substances (enzymes, hormones, bacterial preparations, blood preparations, etc.)</a:t>
            </a:r>
          </a:p>
          <a:p>
            <a:pPr algn="l" rtl="0"/>
            <a:endParaRPr lang="ru-RU" sz="18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68</a:t>
            </a:fld>
            <a:endParaRPr lang="ru-RU"/>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5"/>
          <p:cNvSpPr>
            <a:spLocks noGrp="1"/>
          </p:cNvSpPr>
          <p:nvPr>
            <p:ph type="ftr" sz="quarter" idx="11"/>
          </p:nvPr>
        </p:nvSpPr>
        <p:spPr>
          <a:noFill/>
        </p:spPr>
        <p:txBody>
          <a:bodyPr/>
          <a:lstStyle/>
          <a:p>
            <a:r>
              <a:rPr lang="en-US" smtClean="0"/>
              <a:t>PH 101.57</a:t>
            </a:r>
          </a:p>
        </p:txBody>
      </p:sp>
      <p:sp>
        <p:nvSpPr>
          <p:cNvPr id="6147" name="Slide Number Placeholder 6"/>
          <p:cNvSpPr>
            <a:spLocks noGrp="1"/>
          </p:cNvSpPr>
          <p:nvPr>
            <p:ph type="sldNum" sz="quarter" idx="12"/>
          </p:nvPr>
        </p:nvSpPr>
        <p:spPr>
          <a:noFill/>
        </p:spPr>
        <p:txBody>
          <a:bodyPr/>
          <a:lstStyle/>
          <a:p>
            <a:fld id="{1A16CD54-0736-4D01-9F4A-9CC3706D8D88}" type="slidenum">
              <a:rPr lang="en-US" smtClean="0"/>
              <a:pPr/>
              <a:t>69</a:t>
            </a:fld>
            <a:endParaRPr lang="en-US" smtClean="0"/>
          </a:p>
        </p:txBody>
      </p:sp>
      <p:sp>
        <p:nvSpPr>
          <p:cNvPr id="6148" name="Rectangle 4"/>
          <p:cNvSpPr>
            <a:spLocks noGrp="1" noChangeArrowheads="1"/>
          </p:cNvSpPr>
          <p:nvPr>
            <p:ph type="title"/>
          </p:nvPr>
        </p:nvSpPr>
        <p:spPr>
          <a:xfrm>
            <a:off x="457200" y="274638"/>
            <a:ext cx="8229600" cy="715962"/>
          </a:xfrm>
        </p:spPr>
        <p:txBody>
          <a:bodyPr/>
          <a:lstStyle/>
          <a:p>
            <a:pPr eaLnBrk="1" hangingPunct="1"/>
            <a:r>
              <a:rPr lang="en-US" sz="3200" smtClean="0">
                <a:solidFill>
                  <a:schemeClr val="tx1"/>
                </a:solidFill>
              </a:rPr>
              <a:t>Differences</a:t>
            </a:r>
            <a:r>
              <a:rPr lang="en-US" sz="3200" smtClean="0"/>
              <a:t> </a:t>
            </a:r>
          </a:p>
        </p:txBody>
      </p:sp>
      <p:sp>
        <p:nvSpPr>
          <p:cNvPr id="10245" name="Rectangle 5"/>
          <p:cNvSpPr>
            <a:spLocks noGrp="1" noChangeArrowheads="1"/>
          </p:cNvSpPr>
          <p:nvPr>
            <p:ph type="body" sz="half" idx="1"/>
          </p:nvPr>
        </p:nvSpPr>
        <p:spPr>
          <a:xfrm>
            <a:off x="457200" y="1143000"/>
            <a:ext cx="4038600" cy="5257800"/>
          </a:xfrm>
        </p:spPr>
        <p:txBody>
          <a:bodyPr/>
          <a:lstStyle/>
          <a:p>
            <a:pPr eaLnBrk="1" hangingPunct="1">
              <a:lnSpc>
                <a:spcPct val="90000"/>
              </a:lnSpc>
              <a:buFontTx/>
              <a:buNone/>
            </a:pPr>
            <a:r>
              <a:rPr lang="en-US" sz="2400" smtClean="0"/>
              <a:t>         </a:t>
            </a:r>
            <a:r>
              <a:rPr lang="en-US" smtClean="0"/>
              <a:t>Drying</a:t>
            </a:r>
          </a:p>
          <a:p>
            <a:pPr eaLnBrk="1" hangingPunct="1">
              <a:lnSpc>
                <a:spcPct val="90000"/>
              </a:lnSpc>
              <a:buFontTx/>
              <a:buNone/>
            </a:pPr>
            <a:r>
              <a:rPr lang="en-US" sz="2400" smtClean="0"/>
              <a:t>Removal of less amount of</a:t>
            </a:r>
          </a:p>
          <a:p>
            <a:pPr eaLnBrk="1" hangingPunct="1">
              <a:lnSpc>
                <a:spcPct val="90000"/>
              </a:lnSpc>
              <a:buFontTx/>
              <a:buNone/>
            </a:pPr>
            <a:r>
              <a:rPr lang="en-US" sz="2400" smtClean="0"/>
              <a:t>moisture	</a:t>
            </a:r>
          </a:p>
          <a:p>
            <a:pPr eaLnBrk="1" hangingPunct="1">
              <a:lnSpc>
                <a:spcPct val="90000"/>
              </a:lnSpc>
              <a:buFontTx/>
              <a:buNone/>
            </a:pPr>
            <a:endParaRPr lang="en-US" sz="2400" smtClean="0"/>
          </a:p>
          <a:p>
            <a:pPr eaLnBrk="1" hangingPunct="1">
              <a:lnSpc>
                <a:spcPct val="90000"/>
              </a:lnSpc>
              <a:buFontTx/>
              <a:buNone/>
            </a:pPr>
            <a:r>
              <a:rPr lang="en-US" sz="2400" smtClean="0"/>
              <a:t>Drying occurs below boiling </a:t>
            </a:r>
          </a:p>
          <a:p>
            <a:pPr eaLnBrk="1" hangingPunct="1">
              <a:lnSpc>
                <a:spcPct val="90000"/>
              </a:lnSpc>
              <a:buFontTx/>
              <a:buNone/>
            </a:pPr>
            <a:r>
              <a:rPr lang="en-US" sz="2400" smtClean="0"/>
              <a:t>point</a:t>
            </a:r>
          </a:p>
          <a:p>
            <a:pPr eaLnBrk="1" hangingPunct="1">
              <a:lnSpc>
                <a:spcPct val="90000"/>
              </a:lnSpc>
              <a:buFontTx/>
              <a:buNone/>
            </a:pPr>
            <a:endParaRPr lang="en-US" sz="2400" smtClean="0"/>
          </a:p>
          <a:p>
            <a:pPr eaLnBrk="1" hangingPunct="1">
              <a:lnSpc>
                <a:spcPct val="90000"/>
              </a:lnSpc>
              <a:buFontTx/>
              <a:buNone/>
            </a:pPr>
            <a:r>
              <a:rPr lang="en-US" sz="2400" smtClean="0"/>
              <a:t>Done to get a stable dry</a:t>
            </a:r>
          </a:p>
          <a:p>
            <a:pPr eaLnBrk="1" hangingPunct="1">
              <a:lnSpc>
                <a:spcPct val="90000"/>
              </a:lnSpc>
              <a:buFontTx/>
              <a:buNone/>
            </a:pPr>
            <a:r>
              <a:rPr lang="en-US" sz="2400" smtClean="0"/>
              <a:t>product</a:t>
            </a:r>
          </a:p>
          <a:p>
            <a:pPr eaLnBrk="1" hangingPunct="1">
              <a:lnSpc>
                <a:spcPct val="90000"/>
              </a:lnSpc>
              <a:buFontTx/>
              <a:buNone/>
            </a:pPr>
            <a:endParaRPr lang="en-US" sz="2400" smtClean="0"/>
          </a:p>
          <a:p>
            <a:pPr eaLnBrk="1" hangingPunct="1">
              <a:lnSpc>
                <a:spcPct val="90000"/>
              </a:lnSpc>
              <a:buFontTx/>
              <a:buNone/>
            </a:pPr>
            <a:r>
              <a:rPr lang="en-US" sz="2400" smtClean="0"/>
              <a:t>Emphasize on solid product		</a:t>
            </a:r>
          </a:p>
        </p:txBody>
      </p:sp>
      <p:sp>
        <p:nvSpPr>
          <p:cNvPr id="10246" name="Rectangle 6"/>
          <p:cNvSpPr>
            <a:spLocks noGrp="1" noChangeArrowheads="1"/>
          </p:cNvSpPr>
          <p:nvPr>
            <p:ph type="body" sz="half" idx="2"/>
          </p:nvPr>
        </p:nvSpPr>
        <p:spPr>
          <a:xfrm>
            <a:off x="4648200" y="1143000"/>
            <a:ext cx="4038600" cy="5334000"/>
          </a:xfrm>
        </p:spPr>
        <p:txBody>
          <a:bodyPr/>
          <a:lstStyle/>
          <a:p>
            <a:pPr eaLnBrk="1" hangingPunct="1">
              <a:lnSpc>
                <a:spcPct val="90000"/>
              </a:lnSpc>
              <a:buFontTx/>
              <a:buNone/>
            </a:pPr>
            <a:r>
              <a:rPr lang="en-US" sz="2400" b="1" smtClean="0"/>
              <a:t>        </a:t>
            </a:r>
            <a:r>
              <a:rPr lang="en-US" smtClean="0"/>
              <a:t>Evaporation</a:t>
            </a:r>
          </a:p>
          <a:p>
            <a:pPr eaLnBrk="1" hangingPunct="1">
              <a:lnSpc>
                <a:spcPct val="90000"/>
              </a:lnSpc>
              <a:buFontTx/>
              <a:buNone/>
            </a:pPr>
            <a:r>
              <a:rPr lang="en-US" sz="2400" smtClean="0"/>
              <a:t>Removal of large amount of </a:t>
            </a:r>
          </a:p>
          <a:p>
            <a:pPr eaLnBrk="1" hangingPunct="1">
              <a:lnSpc>
                <a:spcPct val="90000"/>
              </a:lnSpc>
              <a:buFontTx/>
              <a:buNone/>
            </a:pPr>
            <a:r>
              <a:rPr lang="en-US" sz="2400" smtClean="0"/>
              <a:t>liquid</a:t>
            </a:r>
          </a:p>
          <a:p>
            <a:pPr eaLnBrk="1" hangingPunct="1">
              <a:lnSpc>
                <a:spcPct val="90000"/>
              </a:lnSpc>
              <a:buFontTx/>
              <a:buNone/>
            </a:pPr>
            <a:endParaRPr lang="en-US" sz="2400" smtClean="0"/>
          </a:p>
          <a:p>
            <a:pPr eaLnBrk="1" hangingPunct="1">
              <a:lnSpc>
                <a:spcPct val="90000"/>
              </a:lnSpc>
              <a:buFontTx/>
              <a:buNone/>
            </a:pPr>
            <a:r>
              <a:rPr lang="en-US" sz="2400" smtClean="0"/>
              <a:t>Evaporation occurs more at</a:t>
            </a:r>
          </a:p>
          <a:p>
            <a:pPr eaLnBrk="1" hangingPunct="1">
              <a:lnSpc>
                <a:spcPct val="90000"/>
              </a:lnSpc>
              <a:buFontTx/>
              <a:buNone/>
            </a:pPr>
            <a:r>
              <a:rPr lang="en-US" sz="2400" smtClean="0"/>
              <a:t>boiling point</a:t>
            </a:r>
          </a:p>
          <a:p>
            <a:pPr eaLnBrk="1" hangingPunct="1">
              <a:lnSpc>
                <a:spcPct val="90000"/>
              </a:lnSpc>
              <a:buFontTx/>
              <a:buNone/>
            </a:pPr>
            <a:endParaRPr lang="en-US" sz="2400" smtClean="0"/>
          </a:p>
          <a:p>
            <a:pPr eaLnBrk="1" hangingPunct="1">
              <a:lnSpc>
                <a:spcPct val="90000"/>
              </a:lnSpc>
              <a:buFontTx/>
              <a:buNone/>
            </a:pPr>
            <a:r>
              <a:rPr lang="en-US" sz="2400" smtClean="0"/>
              <a:t>Generally done for</a:t>
            </a:r>
          </a:p>
          <a:p>
            <a:pPr eaLnBrk="1" hangingPunct="1">
              <a:lnSpc>
                <a:spcPct val="90000"/>
              </a:lnSpc>
              <a:buFontTx/>
              <a:buNone/>
            </a:pPr>
            <a:r>
              <a:rPr lang="en-US" sz="2400" smtClean="0"/>
              <a:t>concentration </a:t>
            </a:r>
          </a:p>
          <a:p>
            <a:pPr eaLnBrk="1" hangingPunct="1">
              <a:lnSpc>
                <a:spcPct val="90000"/>
              </a:lnSpc>
              <a:buFontTx/>
              <a:buNone/>
            </a:pPr>
            <a:endParaRPr lang="en-US" sz="2400" smtClean="0"/>
          </a:p>
          <a:p>
            <a:pPr eaLnBrk="1" hangingPunct="1">
              <a:lnSpc>
                <a:spcPct val="90000"/>
              </a:lnSpc>
              <a:buFontTx/>
              <a:buNone/>
            </a:pPr>
            <a:r>
              <a:rPr lang="en-US" sz="2400" smtClean="0"/>
              <a:t>Emphasize on reducing the </a:t>
            </a:r>
          </a:p>
          <a:p>
            <a:pPr eaLnBrk="1" hangingPunct="1">
              <a:lnSpc>
                <a:spcPct val="90000"/>
              </a:lnSpc>
              <a:buFontTx/>
              <a:buNone/>
            </a:pPr>
            <a:r>
              <a:rPr lang="en-US" sz="2400" smtClean="0"/>
              <a:t>volume</a:t>
            </a:r>
          </a:p>
        </p:txBody>
      </p:sp>
      <p:sp>
        <p:nvSpPr>
          <p:cNvPr id="6151" name="Line 7"/>
          <p:cNvSpPr>
            <a:spLocks noChangeShapeType="1"/>
          </p:cNvSpPr>
          <p:nvPr/>
        </p:nvSpPr>
        <p:spPr bwMode="auto">
          <a:xfrm>
            <a:off x="4495800" y="1066800"/>
            <a:ext cx="0" cy="5029200"/>
          </a:xfrm>
          <a:prstGeom prst="line">
            <a:avLst/>
          </a:prstGeom>
          <a:noFill/>
          <a:ln w="9525">
            <a:solidFill>
              <a:schemeClr val="tx1"/>
            </a:solidFill>
            <a:round/>
            <a:headEnd/>
            <a:tailEnd/>
          </a:ln>
        </p:spPr>
        <p:txBody>
          <a:bodyPr/>
          <a:lstStyle/>
          <a:p>
            <a:endParaRPr lang="ru-RU"/>
          </a:p>
        </p:txBody>
      </p:sp>
      <p:sp>
        <p:nvSpPr>
          <p:cNvPr id="10248" name="Line 8"/>
          <p:cNvSpPr>
            <a:spLocks noChangeShapeType="1"/>
          </p:cNvSpPr>
          <p:nvPr/>
        </p:nvSpPr>
        <p:spPr bwMode="auto">
          <a:xfrm>
            <a:off x="609600" y="1600200"/>
            <a:ext cx="7924800" cy="0"/>
          </a:xfrm>
          <a:prstGeom prst="line">
            <a:avLst/>
          </a:prstGeom>
          <a:noFill/>
          <a:ln w="9525">
            <a:solidFill>
              <a:schemeClr val="tx1"/>
            </a:solidFill>
            <a:round/>
            <a:headEnd/>
            <a:tailEnd/>
          </a:ln>
        </p:spPr>
        <p:txBody>
          <a:bodyPr/>
          <a:lstStyle/>
          <a:p>
            <a:endParaRPr lang="ru-RU"/>
          </a:p>
        </p:txBody>
      </p:sp>
      <p:sp>
        <p:nvSpPr>
          <p:cNvPr id="10249" name="Line 9"/>
          <p:cNvSpPr>
            <a:spLocks noChangeShapeType="1"/>
          </p:cNvSpPr>
          <p:nvPr/>
        </p:nvSpPr>
        <p:spPr bwMode="auto">
          <a:xfrm>
            <a:off x="609600" y="1066800"/>
            <a:ext cx="7924800" cy="0"/>
          </a:xfrm>
          <a:prstGeom prst="line">
            <a:avLst/>
          </a:prstGeom>
          <a:noFill/>
          <a:ln w="9525">
            <a:solidFill>
              <a:schemeClr val="tx1"/>
            </a:solidFill>
            <a:round/>
            <a:headEnd/>
            <a:tailEnd/>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4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6">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4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45">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4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46">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46">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245">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246">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24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P spid="102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274638"/>
            <a:ext cx="8229600" cy="654032"/>
          </a:xfrm>
        </p:spPr>
        <p:txBody>
          <a:bodyPr/>
          <a:lstStyle/>
          <a:p>
            <a:pPr algn="l" rtl="0"/>
            <a:r>
              <a:rPr lang="ru-RU" sz="3200" dirty="0" smtClean="0"/>
              <a:t>Classification of liquid extracts:</a:t>
            </a:r>
            <a:endParaRPr lang="ru-RU" sz="3200" dirty="0"/>
          </a:p>
        </p:txBody>
      </p:sp>
      <p:sp>
        <p:nvSpPr>
          <p:cNvPr id="9" name="Содержимое 8"/>
          <p:cNvSpPr>
            <a:spLocks noGrp="1"/>
          </p:cNvSpPr>
          <p:nvPr>
            <p:ph idx="1"/>
          </p:nvPr>
        </p:nvSpPr>
        <p:spPr>
          <a:xfrm>
            <a:off x="457200" y="857232"/>
            <a:ext cx="8229600" cy="5268931"/>
          </a:xfrm>
        </p:spPr>
        <p:txBody>
          <a:bodyPr/>
          <a:lstStyle/>
          <a:p>
            <a:pPr algn="l" rtl="0">
              <a:buNone/>
            </a:pPr>
            <a:r>
              <a:rPr lang="ru-RU" sz="2000" dirty="0" smtClean="0"/>
              <a:t>Liquid extracts are classified according to the main biologically active substances that provide the effect of this extract, i.e. liquid extracts containing:</a:t>
            </a:r>
          </a:p>
          <a:p>
            <a:pPr lvl="0" algn="l" rtl="0"/>
            <a:r>
              <a:rPr lang="ru-RU" sz="2000" dirty="0" smtClean="0"/>
              <a:t>alkaloids (liquid jaundice extract);</a:t>
            </a:r>
          </a:p>
          <a:p>
            <a:pPr lvl="0" algn="l" rtl="0"/>
            <a:r>
              <a:rPr lang="ru-RU" sz="2000" dirty="0" err="1" smtClean="0"/>
              <a:t>flavonoids</a:t>
            </a:r>
            <a:r>
              <a:rPr lang="ru-RU" sz="2000" dirty="0" smtClean="0"/>
              <a:t> (liquid hawthorn extract);</a:t>
            </a:r>
          </a:p>
          <a:p>
            <a:pPr lvl="0" algn="l" rtl="0"/>
            <a:r>
              <a:rPr lang="ru-RU" sz="2000" dirty="0" smtClean="0"/>
              <a:t>saponins (extract </a:t>
            </a:r>
            <a:r>
              <a:rPr lang="ru-RU" sz="2000" dirty="0" err="1" smtClean="0"/>
              <a:t>leuzei</a:t>
            </a:r>
            <a:r>
              <a:rPr lang="ru-RU" sz="2000" dirty="0" smtClean="0"/>
              <a:t> liquid);</a:t>
            </a:r>
          </a:p>
          <a:p>
            <a:pPr lvl="0" algn="l" rtl="0"/>
            <a:r>
              <a:rPr lang="ru-RU" sz="2000" dirty="0" smtClean="0"/>
              <a:t>vitamins (nettle extract liquid);</a:t>
            </a:r>
          </a:p>
          <a:p>
            <a:pPr lvl="0" algn="l" rtl="0"/>
            <a:r>
              <a:rPr lang="ru-RU" sz="2000" dirty="0" err="1" smtClean="0"/>
              <a:t>anthracene derivatives</a:t>
            </a:r>
            <a:r>
              <a:rPr lang="ru-RU" sz="2000" dirty="0" smtClean="0"/>
              <a:t> (extract of buckthorn liquid), etc.</a:t>
            </a:r>
          </a:p>
          <a:p>
            <a:pPr algn="l" rtl="0">
              <a:buNone/>
            </a:pPr>
            <a:r>
              <a:rPr lang="ru-RU" sz="2000" dirty="0" smtClean="0"/>
              <a:t>As </a:t>
            </a:r>
            <a:r>
              <a:rPr lang="ru-RU" sz="2000" dirty="0" err="1" smtClean="0"/>
              <a:t>extractant</a:t>
            </a:r>
            <a:r>
              <a:rPr lang="ru-RU" sz="2000" dirty="0" smtClean="0"/>
              <a:t> When obtaining liquid extracts, ethanol is used in a concentration of 20 to 70%, which depends on the properties of the biologically active substances to be extracted.</a:t>
            </a:r>
          </a:p>
          <a:p>
            <a:pPr algn="l" rtl="0">
              <a:buNone/>
            </a:pPr>
            <a:r>
              <a:rPr lang="ru-RU" sz="2000" dirty="0" smtClean="0"/>
              <a:t>They are also classified by type </a:t>
            </a:r>
            <a:r>
              <a:rPr lang="ru-RU" sz="2000" dirty="0" err="1" smtClean="0"/>
              <a:t>extractant</a:t>
            </a:r>
            <a:r>
              <a:rPr lang="ru-RU" sz="2000" dirty="0" smtClean="0"/>
              <a:t>:</a:t>
            </a:r>
          </a:p>
          <a:p>
            <a:pPr algn="l" rtl="0"/>
            <a:r>
              <a:rPr lang="ru-RU" sz="2000" dirty="0" smtClean="0"/>
              <a:t>Aquatic</a:t>
            </a:r>
          </a:p>
          <a:p>
            <a:pPr algn="l" rtl="0"/>
            <a:r>
              <a:rPr lang="ru-RU" sz="2000" dirty="0" smtClean="0"/>
              <a:t>Essential</a:t>
            </a:r>
          </a:p>
          <a:p>
            <a:pPr algn="l" rtl="0"/>
            <a:r>
              <a:rPr lang="ru-RU" sz="2000" dirty="0" smtClean="0"/>
              <a:t>alcohol</a:t>
            </a:r>
            <a:endParaRPr lang="ru-RU" sz="2000" dirty="0"/>
          </a:p>
        </p:txBody>
      </p:sp>
      <p:sp>
        <p:nvSpPr>
          <p:cNvPr id="7" name="Номер слайда 6"/>
          <p:cNvSpPr>
            <a:spLocks noGrp="1"/>
          </p:cNvSpPr>
          <p:nvPr>
            <p:ph type="sldNum" sz="quarter" idx="12"/>
          </p:nvPr>
        </p:nvSpPr>
        <p:spPr/>
        <p:txBody>
          <a:bodyPr/>
          <a:lstStyle/>
          <a:p>
            <a:pPr algn="l" rtl="0">
              <a:defRPr/>
            </a:pPr>
            <a:fld id="{40ACFA4A-11B2-41CD-B224-42084FAB1F7E}" type="slidenum">
              <a:rPr lang="ru-RU" smtClean="0"/>
              <a:pPr algn="l" rtl="0">
                <a:defRPr/>
              </a:pPr>
              <a:t>7</a:t>
            </a:fld>
            <a:endParaRPr lang="ru-RU"/>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pPr algn="l" rtl="0"/>
            <a:r>
              <a:rPr lang="ru-RU" dirty="0" smtClean="0"/>
              <a:t>Dryers</a:t>
            </a:r>
            <a:endParaRPr lang="ru-RU" dirty="0"/>
          </a:p>
        </p:txBody>
      </p:sp>
      <p:sp>
        <p:nvSpPr>
          <p:cNvPr id="3" name="Содержимое 2"/>
          <p:cNvSpPr>
            <a:spLocks noGrp="1"/>
          </p:cNvSpPr>
          <p:nvPr>
            <p:ph idx="1"/>
          </p:nvPr>
        </p:nvSpPr>
        <p:spPr>
          <a:xfrm>
            <a:off x="457200" y="1214422"/>
            <a:ext cx="8229600" cy="5500726"/>
          </a:xfrm>
        </p:spPr>
        <p:txBody>
          <a:bodyPr/>
          <a:lstStyle/>
          <a:p>
            <a:pPr algn="l" rtl="0">
              <a:buNone/>
            </a:pPr>
            <a:r>
              <a:rPr lang="ru-RU" sz="2000" dirty="0" smtClean="0"/>
              <a:t>Dryers can be </a:t>
            </a:r>
            <a:r>
              <a:rPr lang="ru-RU" sz="2000" b="1" dirty="0" smtClean="0"/>
              <a:t>periodic</a:t>
            </a:r>
            <a:r>
              <a:rPr lang="ru-RU" sz="2000" i="1" dirty="0" smtClean="0"/>
              <a:t> </a:t>
            </a:r>
            <a:r>
              <a:rPr lang="ru-RU" sz="2000" dirty="0" smtClean="0"/>
              <a:t>and </a:t>
            </a:r>
            <a:r>
              <a:rPr lang="ru-RU" sz="2000" b="1" dirty="0" smtClean="0"/>
              <a:t>continuous </a:t>
            </a:r>
            <a:r>
              <a:rPr lang="ru-RU" sz="2000" dirty="0" err="1" smtClean="0"/>
              <a:t>actions</a:t>
            </a:r>
            <a:r>
              <a:rPr lang="ru-RU" sz="2000" i="1" dirty="0" smtClean="0"/>
              <a:t>. </a:t>
            </a:r>
            <a:r>
              <a:rPr lang="ru-RU" sz="2000" dirty="0" smtClean="0"/>
              <a:t>Batch dryers are characterized by low productivity, cumbersome and in some cases do not meet the requirements of the industry due to the high costs of heavy physical labor, loss of finished product and pollution of production facilities. Therefore, as a rule, instead of low-performance batch dryers, it is more rational to use continuous dryers, in which a reduction in drying time is achieved, the quality of the product improves, and in addition, their maintenance is much easier. It is advisable to use batch machines in small-scale industries with a diverse range of products.</a:t>
            </a:r>
            <a:endParaRPr lang="ru-RU" sz="20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70</a:t>
            </a:fld>
            <a:endParaRPr lang="ru-RU"/>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p>
            <a:r>
              <a:rPr lang="en-US" smtClean="0"/>
              <a:t>PH 101.58</a:t>
            </a:r>
          </a:p>
        </p:txBody>
      </p:sp>
      <p:sp>
        <p:nvSpPr>
          <p:cNvPr id="8195" name="Slide Number Placeholder 5"/>
          <p:cNvSpPr>
            <a:spLocks noGrp="1"/>
          </p:cNvSpPr>
          <p:nvPr>
            <p:ph type="sldNum" sz="quarter" idx="12"/>
          </p:nvPr>
        </p:nvSpPr>
        <p:spPr>
          <a:noFill/>
        </p:spPr>
        <p:txBody>
          <a:bodyPr/>
          <a:lstStyle/>
          <a:p>
            <a:fld id="{43B6BFAF-30BF-4490-B0CB-2270B2FC25B1}" type="slidenum">
              <a:rPr lang="en-US" smtClean="0"/>
              <a:pPr/>
              <a:t>71</a:t>
            </a:fld>
            <a:endParaRPr lang="en-US" smtClean="0"/>
          </a:p>
        </p:txBody>
      </p:sp>
      <p:sp>
        <p:nvSpPr>
          <p:cNvPr id="8196" name="Rectangle 2"/>
          <p:cNvSpPr>
            <a:spLocks noGrp="1" noChangeArrowheads="1"/>
          </p:cNvSpPr>
          <p:nvPr>
            <p:ph type="title"/>
          </p:nvPr>
        </p:nvSpPr>
        <p:spPr>
          <a:xfrm>
            <a:off x="457200" y="152400"/>
            <a:ext cx="8229600" cy="833438"/>
          </a:xfrm>
        </p:spPr>
        <p:txBody>
          <a:bodyPr/>
          <a:lstStyle/>
          <a:p>
            <a:pPr eaLnBrk="1" hangingPunct="1"/>
            <a:r>
              <a:rPr lang="en-US" sz="3200" smtClean="0">
                <a:solidFill>
                  <a:schemeClr val="tx1"/>
                </a:solidFill>
              </a:rPr>
              <a:t>Types of dryers</a:t>
            </a:r>
          </a:p>
        </p:txBody>
      </p:sp>
      <p:sp>
        <p:nvSpPr>
          <p:cNvPr id="5123" name="Rectangle 3"/>
          <p:cNvSpPr>
            <a:spLocks noGrp="1" noChangeArrowheads="1"/>
          </p:cNvSpPr>
          <p:nvPr>
            <p:ph type="body" idx="1"/>
          </p:nvPr>
        </p:nvSpPr>
        <p:spPr>
          <a:xfrm>
            <a:off x="381000" y="990600"/>
            <a:ext cx="8305800" cy="5181600"/>
          </a:xfrm>
        </p:spPr>
        <p:txBody>
          <a:bodyPr/>
          <a:lstStyle/>
          <a:p>
            <a:pPr eaLnBrk="1" hangingPunct="1">
              <a:lnSpc>
                <a:spcPct val="110000"/>
              </a:lnSpc>
              <a:buClr>
                <a:schemeClr val="tx1"/>
              </a:buClr>
            </a:pPr>
            <a:r>
              <a:rPr lang="en-US" sz="2400" smtClean="0"/>
              <a:t>Dryers for dilute solutions, suspensions and slurries</a:t>
            </a:r>
          </a:p>
          <a:p>
            <a:pPr eaLnBrk="1" hangingPunct="1">
              <a:lnSpc>
                <a:spcPct val="110000"/>
              </a:lnSpc>
              <a:buFontTx/>
              <a:buNone/>
            </a:pPr>
            <a:r>
              <a:rPr lang="en-US" sz="2400" smtClean="0"/>
              <a:t>          a) Drum dryer</a:t>
            </a:r>
          </a:p>
          <a:p>
            <a:pPr eaLnBrk="1" hangingPunct="1">
              <a:lnSpc>
                <a:spcPct val="110000"/>
              </a:lnSpc>
              <a:buFontTx/>
              <a:buNone/>
            </a:pPr>
            <a:r>
              <a:rPr lang="en-US" sz="2400" smtClean="0"/>
              <a:t>          b) Spray dryer</a:t>
            </a:r>
          </a:p>
          <a:p>
            <a:pPr eaLnBrk="1" hangingPunct="1">
              <a:lnSpc>
                <a:spcPct val="110000"/>
              </a:lnSpc>
            </a:pPr>
            <a:endParaRPr lang="en-US" sz="2400" smtClean="0"/>
          </a:p>
          <a:p>
            <a:pPr eaLnBrk="1" hangingPunct="1">
              <a:lnSpc>
                <a:spcPct val="110000"/>
              </a:lnSpc>
              <a:buClr>
                <a:schemeClr val="tx1"/>
              </a:buClr>
            </a:pPr>
            <a:r>
              <a:rPr lang="en-US" sz="2400" smtClean="0"/>
              <a:t>Dryers for damp solid materials</a:t>
            </a:r>
          </a:p>
          <a:p>
            <a:pPr eaLnBrk="1" hangingPunct="1">
              <a:lnSpc>
                <a:spcPct val="110000"/>
              </a:lnSpc>
              <a:buFontTx/>
              <a:buNone/>
            </a:pPr>
            <a:r>
              <a:rPr lang="en-US" sz="2400" smtClean="0"/>
              <a:t>           a) Tray or shelf dryer</a:t>
            </a:r>
          </a:p>
          <a:p>
            <a:pPr eaLnBrk="1" hangingPunct="1">
              <a:lnSpc>
                <a:spcPct val="110000"/>
              </a:lnSpc>
              <a:buFontTx/>
              <a:buNone/>
            </a:pPr>
            <a:r>
              <a:rPr lang="en-US" sz="2400" smtClean="0"/>
              <a:t>           b) Tunnel dryer</a:t>
            </a:r>
          </a:p>
          <a:p>
            <a:pPr eaLnBrk="1" hangingPunct="1">
              <a:lnSpc>
                <a:spcPct val="110000"/>
              </a:lnSpc>
              <a:buFontTx/>
              <a:buNone/>
            </a:pPr>
            <a:r>
              <a:rPr lang="en-US" sz="2400" smtClean="0"/>
              <a:t>           c) Rotary dryer</a:t>
            </a:r>
          </a:p>
          <a:p>
            <a:pPr eaLnBrk="1" hangingPunct="1">
              <a:lnSpc>
                <a:spcPct val="110000"/>
              </a:lnSpc>
              <a:buFontTx/>
              <a:buNone/>
            </a:pPr>
            <a:r>
              <a:rPr lang="en-US" sz="2400" smtClean="0"/>
              <a:t>           d) Fluidized bed dryers (FBD)</a:t>
            </a:r>
          </a:p>
          <a:p>
            <a:pPr eaLnBrk="1" hangingPunct="1">
              <a:lnSpc>
                <a:spcPct val="110000"/>
              </a:lnSpc>
              <a:buFontTx/>
              <a:buNone/>
            </a:pPr>
            <a:r>
              <a:rPr lang="en-US" sz="2400" smtClean="0"/>
              <a:t>           e) Vacuum dryer     </a:t>
            </a:r>
          </a:p>
          <a:p>
            <a:pPr eaLnBrk="1" hangingPunct="1">
              <a:lnSpc>
                <a:spcPct val="110000"/>
              </a:lnSpc>
              <a:buFontTx/>
              <a:buNone/>
            </a:pPr>
            <a:r>
              <a:rPr lang="en-US" sz="2400" smtClean="0"/>
              <a:t>           f)  Freeze dryer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en-US" smtClean="0"/>
              <a:t>PH 101.58</a:t>
            </a:r>
          </a:p>
        </p:txBody>
      </p:sp>
      <p:sp>
        <p:nvSpPr>
          <p:cNvPr id="9219" name="Slide Number Placeholder 5"/>
          <p:cNvSpPr>
            <a:spLocks noGrp="1"/>
          </p:cNvSpPr>
          <p:nvPr>
            <p:ph type="sldNum" sz="quarter" idx="12"/>
          </p:nvPr>
        </p:nvSpPr>
        <p:spPr>
          <a:noFill/>
        </p:spPr>
        <p:txBody>
          <a:bodyPr/>
          <a:lstStyle/>
          <a:p>
            <a:fld id="{488CD898-C3E6-49F1-90D6-FA7805B8D923}" type="slidenum">
              <a:rPr lang="en-US" smtClean="0"/>
              <a:pPr/>
              <a:t>72</a:t>
            </a:fld>
            <a:endParaRPr lang="en-US" smtClean="0"/>
          </a:p>
        </p:txBody>
      </p:sp>
      <p:sp>
        <p:nvSpPr>
          <p:cNvPr id="9220" name="Rectangle 2"/>
          <p:cNvSpPr>
            <a:spLocks noGrp="1" noChangeArrowheads="1"/>
          </p:cNvSpPr>
          <p:nvPr>
            <p:ph type="title"/>
          </p:nvPr>
        </p:nvSpPr>
        <p:spPr>
          <a:xfrm>
            <a:off x="457200" y="350838"/>
            <a:ext cx="8229600" cy="792162"/>
          </a:xfrm>
        </p:spPr>
        <p:txBody>
          <a:bodyPr/>
          <a:lstStyle/>
          <a:p>
            <a:pPr eaLnBrk="1" hangingPunct="1"/>
            <a:r>
              <a:rPr lang="en-US" sz="3200" smtClean="0">
                <a:solidFill>
                  <a:schemeClr val="tx1"/>
                </a:solidFill>
              </a:rPr>
              <a:t>Tray dryer</a:t>
            </a:r>
          </a:p>
        </p:txBody>
      </p:sp>
      <p:sp>
        <p:nvSpPr>
          <p:cNvPr id="6147" name="Rectangle 3"/>
          <p:cNvSpPr>
            <a:spLocks noGrp="1" noChangeArrowheads="1"/>
          </p:cNvSpPr>
          <p:nvPr>
            <p:ph type="body" idx="1"/>
          </p:nvPr>
        </p:nvSpPr>
        <p:spPr>
          <a:xfrm>
            <a:off x="381000" y="1600200"/>
            <a:ext cx="8229600" cy="4525963"/>
          </a:xfrm>
        </p:spPr>
        <p:txBody>
          <a:bodyPr/>
          <a:lstStyle/>
          <a:p>
            <a:pPr eaLnBrk="1" hangingPunct="1">
              <a:buClr>
                <a:schemeClr val="tx1"/>
              </a:buClr>
            </a:pPr>
            <a:r>
              <a:rPr lang="en-US" sz="2400" smtClean="0"/>
              <a:t>Also known as cabinet or compartment dryer</a:t>
            </a:r>
          </a:p>
          <a:p>
            <a:pPr eaLnBrk="1" hangingPunct="1">
              <a:buClr>
                <a:schemeClr val="tx1"/>
              </a:buClr>
            </a:pPr>
            <a:endParaRPr lang="en-US" sz="2400" smtClean="0"/>
          </a:p>
          <a:p>
            <a:pPr eaLnBrk="1" hangingPunct="1">
              <a:buClr>
                <a:schemeClr val="tx1"/>
              </a:buClr>
            </a:pPr>
            <a:r>
              <a:rPr lang="en-US" sz="2400" smtClean="0"/>
              <a:t>These are essentially hot air ovens </a:t>
            </a:r>
          </a:p>
          <a:p>
            <a:pPr eaLnBrk="1" hangingPunct="1">
              <a:buClr>
                <a:schemeClr val="tx1"/>
              </a:buClr>
            </a:pPr>
            <a:endParaRPr lang="en-US" sz="2400" smtClean="0"/>
          </a:p>
          <a:p>
            <a:pPr eaLnBrk="1" hangingPunct="1">
              <a:buClr>
                <a:schemeClr val="tx1"/>
              </a:buClr>
            </a:pPr>
            <a:r>
              <a:rPr lang="en-US" sz="2400" smtClean="0"/>
              <a:t>Material spread in trays in thin layer</a:t>
            </a:r>
          </a:p>
          <a:p>
            <a:pPr eaLnBrk="1" hangingPunct="1">
              <a:buClr>
                <a:schemeClr val="tx1"/>
              </a:buClr>
            </a:pPr>
            <a:endParaRPr lang="en-US" sz="2400" smtClean="0"/>
          </a:p>
          <a:p>
            <a:pPr eaLnBrk="1" hangingPunct="1">
              <a:buClr>
                <a:schemeClr val="tx1"/>
              </a:buClr>
            </a:pPr>
            <a:r>
              <a:rPr lang="en-US" sz="2400" smtClean="0"/>
              <a:t>In large scale, heating is done by forced circulation</a:t>
            </a:r>
          </a:p>
        </p:txBody>
      </p:sp>
      <p:pic>
        <p:nvPicPr>
          <p:cNvPr id="6148" name="Picture 4" descr="2251023420[1]"/>
          <p:cNvPicPr>
            <a:picLocks noChangeAspect="1" noChangeArrowheads="1"/>
          </p:cNvPicPr>
          <p:nvPr/>
        </p:nvPicPr>
        <p:blipFill>
          <a:blip r:embed="rId2"/>
          <a:srcRect/>
          <a:stretch>
            <a:fillRect/>
          </a:stretch>
        </p:blipFill>
        <p:spPr bwMode="auto">
          <a:xfrm>
            <a:off x="6248400" y="2057400"/>
            <a:ext cx="2514600" cy="212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b="1" dirty="0" smtClean="0"/>
              <a:t>Convective dryers.</a:t>
            </a:r>
            <a:r>
              <a:rPr lang="ru-RU" dirty="0" smtClean="0"/>
              <a:t/>
            </a:r>
            <a:br>
              <a:rPr lang="ru-RU" dirty="0" smtClean="0"/>
            </a:br>
            <a:endParaRPr lang="ru-RU" dirty="0"/>
          </a:p>
        </p:txBody>
      </p:sp>
      <p:sp>
        <p:nvSpPr>
          <p:cNvPr id="3" name="Содержимое 2"/>
          <p:cNvSpPr>
            <a:spLocks noGrp="1"/>
          </p:cNvSpPr>
          <p:nvPr>
            <p:ph idx="1"/>
          </p:nvPr>
        </p:nvSpPr>
        <p:spPr>
          <a:xfrm>
            <a:off x="457200" y="1071546"/>
            <a:ext cx="8229600" cy="5054617"/>
          </a:xfrm>
        </p:spPr>
        <p:txBody>
          <a:bodyPr/>
          <a:lstStyle/>
          <a:p>
            <a:pPr algn="l" rtl="0">
              <a:buNone/>
            </a:pPr>
            <a:r>
              <a:rPr lang="ru-RU" sz="2400" dirty="0" smtClean="0"/>
              <a:t>In convective dryers, a drying agent, preheated in a heater, moves in the dryer and comes into contact with the material to be dried. In this case, the dryer can operate according to the basic scheme, i.e. with single heating of the drying agent or with partial heating of air in the drying chamber</a:t>
            </a:r>
            <a:r>
              <a:rPr lang="ru-RU" sz="2400" i="1" dirty="0" smtClean="0"/>
              <a:t> </a:t>
            </a:r>
            <a:r>
              <a:rPr lang="ru-RU" sz="2400" dirty="0" smtClean="0"/>
              <a:t>or other options, in which the drying temperature will be lower than in the dryer according to the basic scheme, with the same total heat consumption.</a:t>
            </a:r>
          </a:p>
          <a:p>
            <a:pPr algn="l" rtl="0"/>
            <a:r>
              <a:rPr lang="ru-RU" sz="2400" dirty="0" smtClean="0"/>
              <a:t>Depending on the purpose, chamber, tunnel, belt and drum dryers are used.</a:t>
            </a:r>
          </a:p>
          <a:p>
            <a:pPr algn="l" rtl="0"/>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73</a:t>
            </a:fld>
            <a:endParaRPr lang="ru-RU"/>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pPr algn="l" rtl="0"/>
            <a:r>
              <a:rPr lang="ru-RU" sz="2400" b="1" dirty="0" smtClean="0"/>
              <a:t>Chamber dryers</a:t>
            </a:r>
            <a:endParaRPr lang="ru-RU" sz="2400" dirty="0"/>
          </a:p>
        </p:txBody>
      </p:sp>
      <p:sp>
        <p:nvSpPr>
          <p:cNvPr id="3" name="Содержимое 2"/>
          <p:cNvSpPr>
            <a:spLocks noGrp="1"/>
          </p:cNvSpPr>
          <p:nvPr>
            <p:ph idx="1"/>
          </p:nvPr>
        </p:nvSpPr>
        <p:spPr>
          <a:xfrm>
            <a:off x="457200" y="785794"/>
            <a:ext cx="8229600" cy="5340369"/>
          </a:xfrm>
        </p:spPr>
        <p:txBody>
          <a:bodyPr/>
          <a:lstStyle/>
          <a:p>
            <a:pPr algn="l" rtl="0">
              <a:buNone/>
            </a:pPr>
            <a:r>
              <a:rPr lang="ru-RU" sz="1600" dirty="0" smtClean="0"/>
              <a:t>are batch apparatus operating at atmospheric pressure. They are used in low-tonnage industries at a low drying temperature, for example, when drying a tablet mass. The material in these dryers is dried on trays (trays) installed on racks or trolleys located inside the drying chamber. On the frame of the chamber, between the trolleys, visors are installed, which divide the chamber space into three zones located one above the other, along which hot air moves successively. Fresh air, heated in the air heater, is supplied by a fan down the drying chamber. Here it moves (the air path is shown in the figure with arrows), changing direction twice and heating up twice in intermediate heaters. A part of the exhaust air is directed to mixing with fresh air by means of a gate. As a result, the dryer operates with partial air recirculation and reheating, i.e. according to the option providing a lower temperature and milder drying conditions.</a:t>
            </a:r>
          </a:p>
          <a:p>
            <a:pPr algn="l" rtl="0"/>
            <a:r>
              <a:rPr lang="ru-RU" sz="1600" dirty="0" smtClean="0"/>
              <a:t>However, due to drying in a fixed thick layer, dryers of this type have low productivity, and the duration of the process in them is long. In addition, in these dryers there is a large loss of heat during the unloading of material and a large amount of manual labor.</a:t>
            </a:r>
          </a:p>
          <a:p>
            <a:pPr algn="l" rtl="0"/>
            <a:r>
              <a:rPr lang="ru-RU" sz="1600" dirty="0" smtClean="0"/>
              <a:t>In such devices, drying is carried out periodically at atmospheric pressure. Dryers have one or more rectangular chambers in which the material on the trolleys or shelves is dried in a stationary state. The chambers are loaded and unloaded through the door, with the trolleys being moved manually or using winches.</a:t>
            </a:r>
          </a:p>
          <a:p>
            <a:pPr algn="l" rtl="0"/>
            <a:endParaRPr lang="ru-RU" sz="16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74</a:t>
            </a:fld>
            <a:endParaRPr lang="ru-RU"/>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lstStyle/>
          <a:p>
            <a:pPr algn="l" rtl="0"/>
            <a:r>
              <a:rPr lang="ru-RU" sz="2800" b="1" dirty="0" smtClean="0"/>
              <a:t>Disadvantages of chamber dryers</a:t>
            </a:r>
            <a:endParaRPr lang="ru-RU" sz="2800" b="1" dirty="0"/>
          </a:p>
        </p:txBody>
      </p:sp>
      <p:sp>
        <p:nvSpPr>
          <p:cNvPr id="3" name="Содержимое 2"/>
          <p:cNvSpPr>
            <a:spLocks noGrp="1"/>
          </p:cNvSpPr>
          <p:nvPr>
            <p:ph idx="1"/>
          </p:nvPr>
        </p:nvSpPr>
        <p:spPr>
          <a:xfrm>
            <a:off x="457200" y="785794"/>
            <a:ext cx="8229600" cy="5340369"/>
          </a:xfrm>
        </p:spPr>
        <p:txBody>
          <a:bodyPr/>
          <a:lstStyle/>
          <a:p>
            <a:pPr lvl="0" algn="l" rtl="0"/>
            <a:r>
              <a:rPr lang="ru-RU" sz="2800" dirty="0" smtClean="0"/>
              <a:t>long drying time, because the layer of the material to be dried is motionless;</a:t>
            </a:r>
          </a:p>
          <a:p>
            <a:pPr lvl="0" algn="l" rtl="0"/>
            <a:r>
              <a:rPr lang="ru-RU" sz="2800" dirty="0" smtClean="0"/>
              <a:t>uneven drying;</a:t>
            </a:r>
          </a:p>
          <a:p>
            <a:pPr lvl="0" algn="l" rtl="0"/>
            <a:r>
              <a:rPr lang="ru-RU" sz="2800" dirty="0" smtClean="0"/>
              <a:t>heat loss during loading and unloading of chambers;</a:t>
            </a:r>
          </a:p>
          <a:p>
            <a:pPr lvl="0" algn="l" rtl="0"/>
            <a:r>
              <a:rPr lang="ru-RU" sz="2800" dirty="0" smtClean="0"/>
              <a:t>difficult and unhygienic conditions of service and process control;</a:t>
            </a:r>
          </a:p>
          <a:p>
            <a:pPr lvl="0" algn="l" rtl="0"/>
            <a:r>
              <a:rPr lang="ru-RU" sz="2800" dirty="0" smtClean="0"/>
              <a:t>comparatively high energy consumption due to insufficient utilization of the heat of the drying agent (especially in the final period of drying).</a:t>
            </a:r>
          </a:p>
          <a:p>
            <a:pPr algn="l" rtl="0"/>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75</a:t>
            </a:fld>
            <a:endParaRPr lang="ru-RU"/>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pPr algn="l" rtl="0"/>
            <a:r>
              <a:rPr lang="ru-RU" sz="2400" b="1" dirty="0" smtClean="0"/>
              <a:t>Tunnel dryers</a:t>
            </a:r>
            <a:endParaRPr lang="ru-RU" sz="2400" dirty="0"/>
          </a:p>
        </p:txBody>
      </p:sp>
      <p:sp>
        <p:nvSpPr>
          <p:cNvPr id="3" name="Содержимое 2"/>
          <p:cNvSpPr>
            <a:spLocks noGrp="1"/>
          </p:cNvSpPr>
          <p:nvPr>
            <p:ph idx="1"/>
          </p:nvPr>
        </p:nvSpPr>
        <p:spPr>
          <a:xfrm>
            <a:off x="457200" y="857232"/>
            <a:ext cx="8229600" cy="5268931"/>
          </a:xfrm>
        </p:spPr>
        <p:txBody>
          <a:bodyPr/>
          <a:lstStyle/>
          <a:p>
            <a:pPr algn="l" rtl="0"/>
            <a:r>
              <a:rPr lang="ru-RU" sz="1800" dirty="0" smtClean="0"/>
              <a:t>They differ from chambers in that trolleys connected to each other slowly move on rails along a very long rectangular chamber (corridor). At the entrance and exit of the dryer there are sealed doors that open for loading and unloading material. The trolley with dried material is removed from the chamber, and a new trolley with wet material enters it from the opposite end. The movement of trolleys is mechanized. The desiccant can be fed in cocurrent or countercurrent.</a:t>
            </a:r>
          </a:p>
          <a:p>
            <a:pPr algn="l" rtl="0"/>
            <a:r>
              <a:rPr lang="ru-RU" sz="1800" dirty="0" smtClean="0"/>
              <a:t>Such dryers usually operate with partial recirculation of the drying agent and are used to dry large quantities of bulk material. In terms of drying intensity, tunnel dryers are close to chamber dryers. Tunnel dryers have the main disadvantages of chamber dryers. A significant disadvantage of tunnel dryers is the unevenness of drying due to stratification of heated and cold air. For more uniform drying, the speed of the drying agent is increased, but as a result, the length of the corridor must be increased in order for the residence time of the material in the dryer to be sufficient.</a:t>
            </a:r>
          </a:p>
          <a:p>
            <a:pPr algn="l" rtl="0"/>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76</a:t>
            </a:fld>
            <a:endParaRPr lang="ru-RU"/>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pPr algn="l" rtl="0"/>
            <a:r>
              <a:rPr lang="ru-RU" dirty="0" smtClean="0"/>
              <a:t>Belt dryers</a:t>
            </a:r>
            <a:endParaRPr lang="ru-RU" dirty="0"/>
          </a:p>
        </p:txBody>
      </p:sp>
      <p:sp>
        <p:nvSpPr>
          <p:cNvPr id="3" name="Содержимое 2"/>
          <p:cNvSpPr>
            <a:spLocks noGrp="1"/>
          </p:cNvSpPr>
          <p:nvPr>
            <p:ph idx="1"/>
          </p:nvPr>
        </p:nvSpPr>
        <p:spPr>
          <a:xfrm>
            <a:off x="457200" y="928670"/>
            <a:ext cx="8229600" cy="5197493"/>
          </a:xfrm>
        </p:spPr>
        <p:txBody>
          <a:bodyPr/>
          <a:lstStyle/>
          <a:p>
            <a:pPr algn="l" rtl="0">
              <a:buNone/>
            </a:pPr>
            <a:r>
              <a:rPr lang="ru-RU" sz="2400" dirty="0" smtClean="0"/>
              <a:t>In dryers of this type, materials are dried continuously at atmospheric pressure. In the chamber of the dryer, the layer of the material to be dried moves on an endless belt stretched between the driving and driven drums. The wet material from the hopper is fed by the feeder 6 to one end of the belt, from the other end the material is poured onto the lower belt and so on until the last belt, from which the dried material is poured into the receiver of the dried material. Drying is carried out with a hot coolant, which moves counter-current or cross-flow to the direction of movement of the material. Such a multi-belt dryer successfully works in the production of</a:t>
            </a:r>
            <a:r>
              <a:rPr lang="ru-RU" sz="2400" dirty="0" err="1" smtClean="0"/>
              <a:t>holosasa</a:t>
            </a:r>
            <a:r>
              <a:rPr lang="ru-RU" sz="2400" dirty="0" smtClean="0"/>
              <a:t> at the stage of drying rosehip seed meal.</a:t>
            </a:r>
          </a:p>
          <a:p>
            <a:pPr algn="l" rtl="0"/>
            <a:endParaRPr lang="ru-RU" sz="18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77</a:t>
            </a:fld>
            <a:endParaRPr lang="ru-RU"/>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lstStyle/>
          <a:p>
            <a:pPr algn="l" rtl="0"/>
            <a:r>
              <a:rPr lang="ru-RU" sz="2400" dirty="0" smtClean="0"/>
              <a:t>Drum dryers</a:t>
            </a:r>
            <a:endParaRPr lang="ru-RU" sz="2400" dirty="0"/>
          </a:p>
        </p:txBody>
      </p:sp>
      <p:sp>
        <p:nvSpPr>
          <p:cNvPr id="3" name="Содержимое 2"/>
          <p:cNvSpPr>
            <a:spLocks noGrp="1"/>
          </p:cNvSpPr>
          <p:nvPr>
            <p:ph idx="1"/>
          </p:nvPr>
        </p:nvSpPr>
        <p:spPr>
          <a:xfrm>
            <a:off x="457200" y="642918"/>
            <a:ext cx="8229600" cy="6000792"/>
          </a:xfrm>
        </p:spPr>
        <p:txBody>
          <a:bodyPr/>
          <a:lstStyle/>
          <a:p>
            <a:pPr algn="l" rtl="0">
              <a:buNone/>
            </a:pPr>
            <a:r>
              <a:rPr lang="ru-RU" sz="1600" b="1" dirty="0" smtClean="0"/>
              <a:t>Drum dryers</a:t>
            </a:r>
            <a:r>
              <a:rPr lang="ru-RU" sz="1600" dirty="0" smtClean="0"/>
              <a:t>widely used for continuous drying at atmospheric pressure of granular and loose materials with a moisture content of 5 ÷ 60%. The drum dryer has a cylindrical drum installed at a slight angle to the horizon (1 / 15-1 / 50) and supported by bandages on support rollers. The drum is rotated by an electric motor through a gear train and reducer. The number of revolutions of the drum is usually 5 ÷ 8 min</a:t>
            </a:r>
            <a:r>
              <a:rPr lang="ru-RU" sz="1600" baseline="30000" dirty="0" smtClean="0"/>
              <a:t>1</a:t>
            </a:r>
            <a:r>
              <a:rPr lang="ru-RU" sz="1600" dirty="0" smtClean="0"/>
              <a:t>... The position of the drum in the axial direction is fixed by thrust rollers. The material for drying is fed through the hopper to the feeder, where it is pre-dried by mixing with the blades of the receiving-screw nozzle, and then enters the inner nozzle located along almost the entire length of the drum. The nozzle ensures good mixing and distribution of the material over the entire section of the drum, as well as close contact with the drying agent - flue gases or hot air - during pouring. Desiccant and material are often fed cocurrently, which helps to avoid overheating of the material, since in this case the hottest drying agent is in contact with the material with the highest moisture content. The drying agent is sucked through the drum with a fan at an average speed not exceeding 2 ÷ 3 m / s. This ensures the minimum entrainment of material particles. Before being released into the atmosphere, the exhaust gases are cleaned from dust in a cyclone. At the ends of the drum, sealing devices (for example, labyrinths) are installed to impede the leakage of the drying agent.</a:t>
            </a:r>
            <a:endParaRPr lang="ru-RU" sz="16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78</a:t>
            </a:fld>
            <a:endParaRPr lang="ru-RU"/>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p>
            <a:r>
              <a:rPr lang="en-US" smtClean="0"/>
              <a:t>PH 101.58</a:t>
            </a:r>
          </a:p>
        </p:txBody>
      </p:sp>
      <p:sp>
        <p:nvSpPr>
          <p:cNvPr id="12291" name="Slide Number Placeholder 5"/>
          <p:cNvSpPr>
            <a:spLocks noGrp="1"/>
          </p:cNvSpPr>
          <p:nvPr>
            <p:ph type="sldNum" sz="quarter" idx="12"/>
          </p:nvPr>
        </p:nvSpPr>
        <p:spPr>
          <a:noFill/>
        </p:spPr>
        <p:txBody>
          <a:bodyPr/>
          <a:lstStyle/>
          <a:p>
            <a:fld id="{B1EA0B2D-CD90-41B7-B614-4A75A4E5B86C}" type="slidenum">
              <a:rPr lang="en-US" smtClean="0"/>
              <a:pPr/>
              <a:t>79</a:t>
            </a:fld>
            <a:endParaRPr lang="en-US" smtClean="0"/>
          </a:p>
        </p:txBody>
      </p:sp>
      <p:sp>
        <p:nvSpPr>
          <p:cNvPr id="12292" name="Rectangle 2"/>
          <p:cNvSpPr>
            <a:spLocks noGrp="1" noChangeArrowheads="1"/>
          </p:cNvSpPr>
          <p:nvPr>
            <p:ph type="title"/>
          </p:nvPr>
        </p:nvSpPr>
        <p:spPr>
          <a:xfrm>
            <a:off x="381000" y="152400"/>
            <a:ext cx="8229600" cy="792163"/>
          </a:xfrm>
        </p:spPr>
        <p:txBody>
          <a:bodyPr/>
          <a:lstStyle/>
          <a:p>
            <a:pPr eaLnBrk="1" hangingPunct="1"/>
            <a:r>
              <a:rPr lang="en-US" sz="3200" smtClean="0">
                <a:solidFill>
                  <a:schemeClr val="tx1"/>
                </a:solidFill>
              </a:rPr>
              <a:t>Vacuum dryer</a:t>
            </a:r>
          </a:p>
        </p:txBody>
      </p:sp>
      <p:sp>
        <p:nvSpPr>
          <p:cNvPr id="9219" name="Rectangle 3"/>
          <p:cNvSpPr>
            <a:spLocks noGrp="1" noChangeArrowheads="1"/>
          </p:cNvSpPr>
          <p:nvPr>
            <p:ph type="body" idx="1"/>
          </p:nvPr>
        </p:nvSpPr>
        <p:spPr/>
        <p:txBody>
          <a:bodyPr/>
          <a:lstStyle/>
          <a:p>
            <a:pPr eaLnBrk="1" hangingPunct="1">
              <a:lnSpc>
                <a:spcPct val="120000"/>
              </a:lnSpc>
              <a:buClr>
                <a:schemeClr val="tx1"/>
              </a:buClr>
            </a:pPr>
            <a:r>
              <a:rPr lang="en-US" sz="2400" dirty="0" smtClean="0"/>
              <a:t>Also known as vacuum oven</a:t>
            </a:r>
          </a:p>
          <a:p>
            <a:pPr eaLnBrk="1" hangingPunct="1">
              <a:lnSpc>
                <a:spcPct val="120000"/>
              </a:lnSpc>
              <a:buClr>
                <a:schemeClr val="tx1"/>
              </a:buClr>
            </a:pPr>
            <a:r>
              <a:rPr lang="en-US" sz="2400" dirty="0" smtClean="0"/>
              <a:t>Consists of jacketed vessel</a:t>
            </a:r>
          </a:p>
          <a:p>
            <a:pPr eaLnBrk="1" hangingPunct="1">
              <a:lnSpc>
                <a:spcPct val="120000"/>
              </a:lnSpc>
              <a:buClr>
                <a:schemeClr val="tx1"/>
              </a:buClr>
            </a:pPr>
            <a:r>
              <a:rPr lang="en-US" sz="2400" dirty="0" smtClean="0"/>
              <a:t>Has to withstand vacuum in the </a:t>
            </a:r>
          </a:p>
          <a:p>
            <a:pPr eaLnBrk="1" hangingPunct="1">
              <a:lnSpc>
                <a:spcPct val="120000"/>
              </a:lnSpc>
              <a:buFontTx/>
              <a:buNone/>
            </a:pPr>
            <a:r>
              <a:rPr lang="en-US" sz="2400" dirty="0" smtClean="0"/>
              <a:t>    oven and steam present in the jacket</a:t>
            </a:r>
          </a:p>
          <a:p>
            <a:pPr eaLnBrk="1" hangingPunct="1">
              <a:lnSpc>
                <a:spcPct val="120000"/>
              </a:lnSpc>
              <a:buClr>
                <a:schemeClr val="tx1"/>
              </a:buClr>
            </a:pPr>
            <a:r>
              <a:rPr lang="en-US" sz="2400" dirty="0" smtClean="0"/>
              <a:t>Oven and dryer can be loaded with air tight seal</a:t>
            </a:r>
          </a:p>
          <a:p>
            <a:pPr eaLnBrk="1" hangingPunct="1">
              <a:lnSpc>
                <a:spcPct val="120000"/>
              </a:lnSpc>
              <a:buClr>
                <a:schemeClr val="tx1"/>
              </a:buClr>
            </a:pPr>
            <a:r>
              <a:rPr lang="en-US" sz="2400" dirty="0" smtClean="0"/>
              <a:t>Connected to a vacuum pump through a condenser and receiver </a:t>
            </a:r>
          </a:p>
          <a:p>
            <a:pPr eaLnBrk="1" hangingPunct="1">
              <a:lnSpc>
                <a:spcPct val="120000"/>
              </a:lnSpc>
              <a:buClr>
                <a:schemeClr val="tx1"/>
              </a:buClr>
            </a:pPr>
            <a:r>
              <a:rPr lang="en-US" sz="2400" dirty="0" smtClean="0"/>
              <a:t>At a </a:t>
            </a:r>
            <a:r>
              <a:rPr lang="en-US" sz="2400" dirty="0" err="1" smtClean="0"/>
              <a:t>vaccum</a:t>
            </a:r>
            <a:r>
              <a:rPr lang="en-US" sz="2400" dirty="0" smtClean="0"/>
              <a:t> of 0.03 to 0.06 bar  water boils at 35</a:t>
            </a:r>
            <a:r>
              <a:rPr lang="en-US" sz="2400" baseline="30000" dirty="0" smtClean="0"/>
              <a:t>0</a:t>
            </a:r>
            <a:r>
              <a:rPr lang="en-US" sz="2400" dirty="0" smtClean="0"/>
              <a:t>  C</a:t>
            </a:r>
          </a:p>
        </p:txBody>
      </p:sp>
      <p:pic>
        <p:nvPicPr>
          <p:cNvPr id="9221" name="Picture 5" descr="w---Vacuum-Oven[1]"/>
          <p:cNvPicPr>
            <a:picLocks noChangeAspect="1" noChangeArrowheads="1"/>
          </p:cNvPicPr>
          <p:nvPr/>
        </p:nvPicPr>
        <p:blipFill>
          <a:blip r:embed="rId2"/>
          <a:srcRect/>
          <a:stretch>
            <a:fillRect/>
          </a:stretch>
        </p:blipFill>
        <p:spPr bwMode="auto">
          <a:xfrm>
            <a:off x="5867400" y="914400"/>
            <a:ext cx="3276600" cy="2516188"/>
          </a:xfrm>
          <a:prstGeom prst="rect">
            <a:avLst/>
          </a:prstGeom>
          <a:noFill/>
          <a:ln w="9525">
            <a:noFill/>
            <a:miter lim="800000"/>
            <a:headEnd/>
            <a:tailEnd/>
          </a:ln>
        </p:spPr>
      </p:pic>
      <p:sp>
        <p:nvSpPr>
          <p:cNvPr id="9222" name="Text Box 6"/>
          <p:cNvSpPr txBox="1">
            <a:spLocks noChangeArrowheads="1"/>
          </p:cNvSpPr>
          <p:nvPr/>
        </p:nvSpPr>
        <p:spPr bwMode="auto">
          <a:xfrm>
            <a:off x="7467600" y="3352800"/>
            <a:ext cx="1371600" cy="396875"/>
          </a:xfrm>
          <a:prstGeom prst="rect">
            <a:avLst/>
          </a:prstGeom>
          <a:noFill/>
          <a:ln w="9525">
            <a:noFill/>
            <a:miter lim="800000"/>
            <a:headEnd/>
            <a:tailEnd/>
          </a:ln>
        </p:spPr>
        <p:txBody>
          <a:bodyPr>
            <a:spAutoFit/>
          </a:bodyPr>
          <a:lstStyle/>
          <a:p>
            <a:pPr>
              <a:spcBef>
                <a:spcPct val="50000"/>
              </a:spcBef>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92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b="1" dirty="0" err="1" smtClean="0"/>
              <a:t>Water</a:t>
            </a:r>
            <a:r>
              <a:rPr lang="ru-RU" b="1" dirty="0" smtClean="0"/>
              <a:t> </a:t>
            </a:r>
            <a:r>
              <a:rPr lang="ru-RU" b="1" dirty="0" err="1" smtClean="0"/>
              <a:t>extracts</a:t>
            </a:r>
            <a:r>
              <a:rPr lang="ru-RU" dirty="0" smtClean="0"/>
              <a:t/>
            </a:r>
            <a:br>
              <a:rPr lang="ru-RU" dirty="0" smtClean="0"/>
            </a:br>
            <a:endParaRPr lang="ru-RU" dirty="0"/>
          </a:p>
        </p:txBody>
      </p:sp>
      <p:sp>
        <p:nvSpPr>
          <p:cNvPr id="3" name="Содержимое 2"/>
          <p:cNvSpPr>
            <a:spLocks noGrp="1"/>
          </p:cNvSpPr>
          <p:nvPr>
            <p:ph idx="1"/>
          </p:nvPr>
        </p:nvSpPr>
        <p:spPr>
          <a:xfrm>
            <a:off x="457200" y="428604"/>
            <a:ext cx="8229600" cy="6215106"/>
          </a:xfrm>
        </p:spPr>
        <p:txBody>
          <a:bodyPr>
            <a:normAutofit fontScale="92500" lnSpcReduction="10000"/>
          </a:bodyPr>
          <a:lstStyle/>
          <a:p>
            <a:pPr algn="l" rtl="0"/>
            <a:r>
              <a:rPr lang="ru-RU" dirty="0" smtClean="0"/>
              <a:t>The consistency of the water extracts can be thick or dry. Their nomenclature is very limited.</a:t>
            </a:r>
          </a:p>
          <a:p>
            <a:r>
              <a:rPr lang="ru-RU" dirty="0" smtClean="0"/>
              <a:t>Water extracts are purified from accompanying substances, </a:t>
            </a:r>
            <a:r>
              <a:rPr lang="ru-RU" dirty="0" err="1" smtClean="0"/>
              <a:t>various</a:t>
            </a:r>
            <a:r>
              <a:rPr lang="ru-RU" dirty="0" smtClean="0"/>
              <a:t> </a:t>
            </a:r>
            <a:r>
              <a:rPr lang="la-Latn" dirty="0" smtClean="0"/>
              <a:t>h</a:t>
            </a:r>
            <a:r>
              <a:rPr lang="en-US" dirty="0" err="1" smtClean="0"/>
              <a:t>igh</a:t>
            </a:r>
            <a:r>
              <a:rPr lang="la-Latn" dirty="0" smtClean="0"/>
              <a:t> </a:t>
            </a:r>
            <a:r>
              <a:rPr lang="la-Latn" dirty="0" smtClean="0"/>
              <a:t>molecular weigh </a:t>
            </a:r>
            <a:r>
              <a:rPr lang="la-Latn" dirty="0" smtClean="0"/>
              <a:t>substances</a:t>
            </a:r>
            <a:r>
              <a:rPr lang="en-US" dirty="0" smtClean="0"/>
              <a:t> </a:t>
            </a:r>
            <a:r>
              <a:rPr lang="ru-RU" dirty="0" smtClean="0"/>
              <a:t>(</a:t>
            </a:r>
            <a:r>
              <a:rPr lang="ru-RU" dirty="0" err="1" smtClean="0"/>
              <a:t>mucus</a:t>
            </a:r>
            <a:r>
              <a:rPr lang="ru-RU" dirty="0" smtClean="0"/>
              <a:t>, pectins, starch, sugars, etc.), which contribute to the rapid reproduction of microorganisms in the extraction.</a:t>
            </a:r>
          </a:p>
          <a:p>
            <a:pPr algn="l" rtl="0"/>
            <a:r>
              <a:rPr lang="ru-RU" dirty="0" smtClean="0"/>
              <a:t>Aqueous extracts are used as fillers in the manufacture of pills, extracts of licorice root also for the manufacture of syrup and licorice elixir. An extract of the herb wormwood is used as a bitterness to stimulate appetite and enhance the activity of the digestive organs.</a:t>
            </a:r>
          </a:p>
          <a:p>
            <a:pPr algn="l" rtl="0">
              <a:buNone/>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p>
            <a:r>
              <a:rPr lang="en-US" smtClean="0"/>
              <a:t>PH 101.58</a:t>
            </a:r>
          </a:p>
        </p:txBody>
      </p:sp>
      <p:sp>
        <p:nvSpPr>
          <p:cNvPr id="13315" name="Slide Number Placeholder 5"/>
          <p:cNvSpPr>
            <a:spLocks noGrp="1"/>
          </p:cNvSpPr>
          <p:nvPr>
            <p:ph type="sldNum" sz="quarter" idx="12"/>
          </p:nvPr>
        </p:nvSpPr>
        <p:spPr>
          <a:noFill/>
        </p:spPr>
        <p:txBody>
          <a:bodyPr/>
          <a:lstStyle/>
          <a:p>
            <a:fld id="{164683A5-068B-4682-BA71-BF7F044C935A}" type="slidenum">
              <a:rPr lang="en-US" smtClean="0"/>
              <a:pPr/>
              <a:t>80</a:t>
            </a:fld>
            <a:endParaRPr lang="en-US" smtClean="0"/>
          </a:p>
        </p:txBody>
      </p:sp>
      <p:sp>
        <p:nvSpPr>
          <p:cNvPr id="13316" name="Rectangle 2"/>
          <p:cNvSpPr>
            <a:spLocks noGrp="1" noChangeArrowheads="1"/>
          </p:cNvSpPr>
          <p:nvPr>
            <p:ph type="title"/>
          </p:nvPr>
        </p:nvSpPr>
        <p:spPr>
          <a:xfrm>
            <a:off x="457200" y="427038"/>
            <a:ext cx="8229600" cy="715962"/>
          </a:xfrm>
        </p:spPr>
        <p:txBody>
          <a:bodyPr/>
          <a:lstStyle/>
          <a:p>
            <a:pPr eaLnBrk="1" hangingPunct="1"/>
            <a:r>
              <a:rPr lang="en-US" sz="3200" smtClean="0">
                <a:solidFill>
                  <a:schemeClr val="tx1"/>
                </a:solidFill>
              </a:rPr>
              <a:t>Advantages</a:t>
            </a:r>
          </a:p>
        </p:txBody>
      </p:sp>
      <p:sp>
        <p:nvSpPr>
          <p:cNvPr id="10243" name="Rectangle 3"/>
          <p:cNvSpPr>
            <a:spLocks noGrp="1" noChangeArrowheads="1"/>
          </p:cNvSpPr>
          <p:nvPr>
            <p:ph type="body" idx="1"/>
          </p:nvPr>
        </p:nvSpPr>
        <p:spPr/>
        <p:txBody>
          <a:bodyPr/>
          <a:lstStyle/>
          <a:p>
            <a:pPr eaLnBrk="1" hangingPunct="1">
              <a:lnSpc>
                <a:spcPct val="200000"/>
              </a:lnSpc>
            </a:pPr>
            <a:r>
              <a:rPr lang="en-US" sz="2400" smtClean="0"/>
              <a:t>Very suitable for heat sensitive products</a:t>
            </a:r>
          </a:p>
          <a:p>
            <a:pPr eaLnBrk="1" hangingPunct="1">
              <a:lnSpc>
                <a:spcPct val="200000"/>
              </a:lnSpc>
              <a:buClr>
                <a:schemeClr val="tx1"/>
              </a:buClr>
            </a:pPr>
            <a:r>
              <a:rPr lang="en-US" sz="2400" smtClean="0"/>
              <a:t>Porous and friable product is obtained</a:t>
            </a:r>
          </a:p>
          <a:p>
            <a:pPr eaLnBrk="1" hangingPunct="1">
              <a:lnSpc>
                <a:spcPct val="200000"/>
              </a:lnSpc>
              <a:buClr>
                <a:schemeClr val="tx1"/>
              </a:buClr>
            </a:pPr>
            <a:r>
              <a:rPr lang="en-US" sz="2400" smtClean="0"/>
              <a:t>Valuable solvents can be recovered</a:t>
            </a:r>
          </a:p>
          <a:p>
            <a:pPr eaLnBrk="1" hangingPunct="1">
              <a:lnSpc>
                <a:spcPct val="200000"/>
              </a:lnSpc>
              <a:buClr>
                <a:schemeClr val="tx1"/>
              </a:buClr>
              <a:buFont typeface="Wingdings" pitchFamily="2" charset="2"/>
              <a:buChar char="§"/>
            </a:pPr>
            <a:endParaRPr lang="en-US" sz="2400" smtClean="0"/>
          </a:p>
        </p:txBody>
      </p:sp>
      <p:pic>
        <p:nvPicPr>
          <p:cNvPr id="10244" name="Picture 4" descr="Vacuum[1]"/>
          <p:cNvPicPr>
            <a:picLocks noChangeAspect="1" noChangeArrowheads="1"/>
          </p:cNvPicPr>
          <p:nvPr/>
        </p:nvPicPr>
        <p:blipFill>
          <a:blip r:embed="rId2">
            <a:lum bright="6000"/>
          </a:blip>
          <a:srcRect/>
          <a:stretch>
            <a:fillRect/>
          </a:stretch>
        </p:blipFill>
        <p:spPr bwMode="auto">
          <a:xfrm>
            <a:off x="6324600" y="1219200"/>
            <a:ext cx="2667000" cy="3048000"/>
          </a:xfrm>
          <a:prstGeom prst="rect">
            <a:avLst/>
          </a:prstGeom>
          <a:noFill/>
          <a:ln w="9525">
            <a:noFill/>
            <a:miter lim="800000"/>
            <a:headEnd/>
            <a:tailEnd/>
          </a:ln>
        </p:spPr>
      </p:pic>
      <p:sp>
        <p:nvSpPr>
          <p:cNvPr id="10245" name="Text Box 5"/>
          <p:cNvSpPr txBox="1">
            <a:spLocks noChangeArrowheads="1"/>
          </p:cNvSpPr>
          <p:nvPr/>
        </p:nvSpPr>
        <p:spPr bwMode="auto">
          <a:xfrm>
            <a:off x="7086600" y="4343400"/>
            <a:ext cx="1371600" cy="396875"/>
          </a:xfrm>
          <a:prstGeom prst="rect">
            <a:avLst/>
          </a:prstGeom>
          <a:noFill/>
          <a:ln w="9525">
            <a:noFill/>
            <a:miter lim="800000"/>
            <a:headEnd/>
            <a:tailEnd/>
          </a:ln>
        </p:spPr>
        <p:txBody>
          <a:bodyPr>
            <a:spAutoFit/>
          </a:bodyPr>
          <a:lstStyle/>
          <a:p>
            <a:pPr>
              <a:spcBef>
                <a:spcPct val="50000"/>
              </a:spcBef>
            </a:pPr>
            <a:r>
              <a:rPr lang="en-US" sz="2000"/>
              <a:t>Fig:  58.5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US" smtClean="0"/>
              <a:t>PH 101.58</a:t>
            </a:r>
          </a:p>
        </p:txBody>
      </p:sp>
      <p:sp>
        <p:nvSpPr>
          <p:cNvPr id="14339" name="Slide Number Placeholder 5"/>
          <p:cNvSpPr>
            <a:spLocks noGrp="1"/>
          </p:cNvSpPr>
          <p:nvPr>
            <p:ph type="sldNum" sz="quarter" idx="12"/>
          </p:nvPr>
        </p:nvSpPr>
        <p:spPr>
          <a:noFill/>
        </p:spPr>
        <p:txBody>
          <a:bodyPr/>
          <a:lstStyle/>
          <a:p>
            <a:fld id="{60C5B766-3822-44DF-BC67-6EDE237F8699}" type="slidenum">
              <a:rPr lang="en-US" smtClean="0"/>
              <a:pPr/>
              <a:t>81</a:t>
            </a:fld>
            <a:endParaRPr lang="en-US" smtClean="0"/>
          </a:p>
        </p:txBody>
      </p:sp>
      <p:sp>
        <p:nvSpPr>
          <p:cNvPr id="14340" name="Rectangle 2"/>
          <p:cNvSpPr>
            <a:spLocks noGrp="1" noChangeArrowheads="1"/>
          </p:cNvSpPr>
          <p:nvPr>
            <p:ph type="title"/>
          </p:nvPr>
        </p:nvSpPr>
        <p:spPr/>
        <p:txBody>
          <a:bodyPr/>
          <a:lstStyle/>
          <a:p>
            <a:pPr eaLnBrk="1" hangingPunct="1"/>
            <a:r>
              <a:rPr lang="en-US" sz="3200" smtClean="0">
                <a:solidFill>
                  <a:schemeClr val="tx1"/>
                </a:solidFill>
              </a:rPr>
              <a:t>Disadvantages</a:t>
            </a:r>
          </a:p>
        </p:txBody>
      </p:sp>
      <p:sp>
        <p:nvSpPr>
          <p:cNvPr id="11267" name="Rectangle 3"/>
          <p:cNvSpPr>
            <a:spLocks noGrp="1" noChangeArrowheads="1"/>
          </p:cNvSpPr>
          <p:nvPr>
            <p:ph type="body" idx="1"/>
          </p:nvPr>
        </p:nvSpPr>
        <p:spPr/>
        <p:txBody>
          <a:bodyPr/>
          <a:lstStyle/>
          <a:p>
            <a:pPr eaLnBrk="1" hangingPunct="1"/>
            <a:r>
              <a:rPr lang="en-US" sz="2400" smtClean="0"/>
              <a:t>Heat transfer may be low and non uniform </a:t>
            </a:r>
          </a:p>
          <a:p>
            <a:pPr eaLnBrk="1" hangingPunct="1">
              <a:buClr>
                <a:schemeClr val="tx1"/>
              </a:buClr>
            </a:pPr>
            <a:endParaRPr lang="en-US" sz="2400" smtClean="0"/>
          </a:p>
          <a:p>
            <a:pPr eaLnBrk="1" hangingPunct="1">
              <a:buClr>
                <a:schemeClr val="tx1"/>
              </a:buClr>
            </a:pPr>
            <a:r>
              <a:rPr lang="en-US" sz="2400" smtClean="0"/>
              <a:t>Limited capacity</a:t>
            </a:r>
          </a:p>
          <a:p>
            <a:pPr eaLnBrk="1" hangingPunct="1">
              <a:buClr>
                <a:schemeClr val="tx1"/>
              </a:buClr>
            </a:pPr>
            <a:endParaRPr lang="en-US" sz="2400" smtClean="0"/>
          </a:p>
          <a:p>
            <a:pPr eaLnBrk="1" hangingPunct="1">
              <a:buClr>
                <a:schemeClr val="tx1"/>
              </a:buClr>
            </a:pPr>
            <a:r>
              <a:rPr lang="en-US" sz="2400" smtClean="0"/>
              <a:t>Labour and running costs are high</a:t>
            </a:r>
          </a:p>
          <a:p>
            <a:pPr eaLnBrk="1" hangingPunct="1">
              <a:buClr>
                <a:schemeClr val="tx1"/>
              </a:buClr>
            </a:pPr>
            <a:endParaRPr lang="en-US" sz="2400" smtClean="0"/>
          </a:p>
          <a:p>
            <a:pPr eaLnBrk="1" hangingPunct="1">
              <a:buClr>
                <a:schemeClr val="tx1"/>
              </a:buClr>
            </a:pPr>
            <a:r>
              <a:rPr lang="en-US" sz="2400" smtClean="0"/>
              <a:t>Finely divided powder may be drawn into the vacuum pump</a:t>
            </a:r>
          </a:p>
        </p:txBody>
      </p:sp>
      <p:pic>
        <p:nvPicPr>
          <p:cNvPr id="11268" name="Picture 4" descr="2251026943[1]"/>
          <p:cNvPicPr>
            <a:picLocks noChangeAspect="1" noChangeArrowheads="1"/>
          </p:cNvPicPr>
          <p:nvPr/>
        </p:nvPicPr>
        <p:blipFill>
          <a:blip r:embed="rId2">
            <a:lum bright="6000"/>
          </a:blip>
          <a:srcRect/>
          <a:stretch>
            <a:fillRect/>
          </a:stretch>
        </p:blipFill>
        <p:spPr bwMode="auto">
          <a:xfrm>
            <a:off x="6096000" y="2039938"/>
            <a:ext cx="2362200" cy="1998662"/>
          </a:xfrm>
          <a:prstGeom prst="rect">
            <a:avLst/>
          </a:prstGeom>
          <a:noFill/>
          <a:ln w="9525">
            <a:noFill/>
            <a:miter lim="800000"/>
            <a:headEnd/>
            <a:tailEnd/>
          </a:ln>
        </p:spPr>
      </p:pic>
      <p:sp>
        <p:nvSpPr>
          <p:cNvPr id="11269" name="Text Box 5"/>
          <p:cNvSpPr txBox="1">
            <a:spLocks noChangeArrowheads="1"/>
          </p:cNvSpPr>
          <p:nvPr/>
        </p:nvSpPr>
        <p:spPr bwMode="auto">
          <a:xfrm>
            <a:off x="7391400" y="3886200"/>
            <a:ext cx="1447800" cy="396875"/>
          </a:xfrm>
          <a:prstGeom prst="rect">
            <a:avLst/>
          </a:prstGeom>
          <a:noFill/>
          <a:ln w="9525">
            <a:noFill/>
            <a:miter lim="800000"/>
            <a:headEnd/>
            <a:tailEnd/>
          </a:ln>
        </p:spPr>
        <p:txBody>
          <a:bodyPr>
            <a:spAutoFit/>
          </a:bodyPr>
          <a:lstStyle/>
          <a:p>
            <a:pPr>
              <a:spcBef>
                <a:spcPct val="50000"/>
              </a:spcBef>
            </a:pPr>
            <a:r>
              <a:rPr lang="en-US" sz="2000"/>
              <a:t>Fig: 58.6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lstStyle/>
          <a:p>
            <a:pPr algn="l" rtl="0"/>
            <a:r>
              <a:rPr lang="ru-RU" sz="2000" b="1" dirty="0" err="1" smtClean="0"/>
              <a:t>Aerial</a:t>
            </a:r>
            <a:r>
              <a:rPr lang="ru-RU" sz="2000" b="1" dirty="0" smtClean="0"/>
              <a:t> dryers</a:t>
            </a:r>
            <a:endParaRPr lang="ru-RU" sz="2000" b="1" dirty="0"/>
          </a:p>
        </p:txBody>
      </p:sp>
      <p:sp>
        <p:nvSpPr>
          <p:cNvPr id="3" name="Содержимое 2"/>
          <p:cNvSpPr>
            <a:spLocks noGrp="1"/>
          </p:cNvSpPr>
          <p:nvPr>
            <p:ph idx="1"/>
          </p:nvPr>
        </p:nvSpPr>
        <p:spPr>
          <a:xfrm>
            <a:off x="457200" y="785794"/>
            <a:ext cx="8229600" cy="5786478"/>
          </a:xfrm>
        </p:spPr>
        <p:txBody>
          <a:bodyPr/>
          <a:lstStyle/>
          <a:p>
            <a:pPr algn="l" rtl="0"/>
            <a:r>
              <a:rPr lang="ru-RU" sz="1600" b="1" dirty="0" err="1" smtClean="0"/>
              <a:t>Aerial</a:t>
            </a:r>
            <a:r>
              <a:rPr lang="ru-RU" sz="1600" b="1" dirty="0" smtClean="0"/>
              <a:t> dryers</a:t>
            </a:r>
            <a:r>
              <a:rPr lang="ru-RU" sz="1600" dirty="0" smtClean="0"/>
              <a:t>... For drying granular</a:t>
            </a:r>
            <a:r>
              <a:rPr lang="ru-RU" sz="1600" dirty="0" err="1" smtClean="0"/>
              <a:t>non-sticking</a:t>
            </a:r>
            <a:r>
              <a:rPr lang="ru-RU" sz="1600" dirty="0" smtClean="0"/>
              <a:t>, wet and sufficiently large materials in suspension are used </a:t>
            </a:r>
            <a:r>
              <a:rPr lang="ru-RU" sz="1600" dirty="0" err="1" smtClean="0"/>
              <a:t>aerial</a:t>
            </a:r>
            <a:r>
              <a:rPr lang="ru-RU" sz="1600" dirty="0" smtClean="0"/>
              <a:t>dryers. These are vortex dryers, in which the swirling circulation of the material to be dried takes place. Wet material is fed into the feed hopper, which is captured by the air flow or a mixture of air with flue gases, and enters the drying chamber in the form of an expanding cone. With this shape of the chamber, the gas velocity at the bottom of the chamber exceeds the deposition rate of the largest particles, and at the top it is less than the deposition rate of the smallest particles. In this case, a more organized circulation of solid particles is achieved, which rise in the center and descend at the periphery of the apparatus. By reducing the velocity of gases as they rise, the particle size distribution is improved and dust entrainment is reduced. This, in turn, increases the uniformity of heating (smaller particles rising higher, are in the area of ​​lower temperatures) and allows you to reduce the height of the chamber. In the drying chamber, intensive mixing of the material takes place, since it is in suspension. From the chamber, the material to be dried is carried by the gas flow into the cyclone, where the material is separated from the gas.</a:t>
            </a:r>
          </a:p>
          <a:p>
            <a:pPr algn="l" rtl="0"/>
            <a:r>
              <a:rPr lang="ru-RU" sz="1600" dirty="0" smtClean="0"/>
              <a:t>The main disadvantage </a:t>
            </a:r>
            <a:r>
              <a:rPr lang="ru-RU" sz="1600" dirty="0" err="1" smtClean="0"/>
              <a:t>aerial</a:t>
            </a:r>
            <a:r>
              <a:rPr lang="ru-RU" sz="1600" dirty="0" smtClean="0"/>
              <a:t>dryers - uneven drying. More even drying is achieved in fluidized bed dryers.</a:t>
            </a:r>
            <a:endParaRPr lang="ru-RU" sz="16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82</a:t>
            </a:fld>
            <a:endParaRPr lang="ru-RU"/>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b="1" dirty="0" smtClean="0"/>
              <a:t>Boiling dryers (</a:t>
            </a:r>
            <a:r>
              <a:rPr lang="ru-RU" b="1" dirty="0" err="1" smtClean="0"/>
              <a:t>fluidized</a:t>
            </a:r>
            <a:r>
              <a:rPr lang="ru-RU" b="1" dirty="0" smtClean="0"/>
              <a:t>) layer.</a:t>
            </a:r>
            <a:endParaRPr lang="ru-RU" dirty="0"/>
          </a:p>
        </p:txBody>
      </p:sp>
      <p:sp>
        <p:nvSpPr>
          <p:cNvPr id="3" name="Содержимое 2"/>
          <p:cNvSpPr>
            <a:spLocks noGrp="1"/>
          </p:cNvSpPr>
          <p:nvPr>
            <p:ph idx="1"/>
          </p:nvPr>
        </p:nvSpPr>
        <p:spPr/>
        <p:txBody>
          <a:bodyPr/>
          <a:lstStyle/>
          <a:p>
            <a:pPr algn="l" rtl="0"/>
            <a:r>
              <a:rPr lang="ru-RU" sz="1800" dirty="0" smtClean="0"/>
              <a:t>In a fluidized bed dryer, the material is deposited on a grate through which a drying agent is blown at a rate required to create a fluidized bed.</a:t>
            </a:r>
          </a:p>
          <a:p>
            <a:pPr algn="l" rtl="0"/>
            <a:r>
              <a:rPr lang="ru-RU" sz="1800" dirty="0" smtClean="0"/>
              <a:t>This dryer uses directional movement of the material along the grate holding it to eliminate uneven drying. For this purpose, the raw material is fed into the upper part from one side of the dryer, and the dry material is removed from the lower part on the opposite side of the unit. The most common are single-chamber</a:t>
            </a:r>
            <a:r>
              <a:rPr lang="ru-RU" sz="1800" i="1" dirty="0" smtClean="0"/>
              <a:t> </a:t>
            </a:r>
            <a:r>
              <a:rPr lang="ru-RU" sz="1800" dirty="0" smtClean="0"/>
              <a:t>dryers of continuous action. Multi-chamber dryers are also used. They consist of two or more chambers through which the material to be dried moves sequentially. For materials that are not sensitive to heat, two - and</a:t>
            </a:r>
            <a:r>
              <a:rPr lang="ru-RU" sz="1800" dirty="0" err="1" smtClean="0"/>
              <a:t>three-section</a:t>
            </a:r>
            <a:r>
              <a:rPr lang="ru-RU" sz="1800" i="1" dirty="0" smtClean="0"/>
              <a:t> </a:t>
            </a:r>
            <a:r>
              <a:rPr lang="ru-RU" sz="1800" dirty="0" smtClean="0"/>
              <a:t>step-counterflow fluidized bed dryers. Advantages of fluidized bed dryers: drying intensity; the possibility of drying at high temperatures, a high degree of heat utilization of the drying agent, the possibility of automatic regulation of process parameters.</a:t>
            </a:r>
            <a:endParaRPr lang="ru-RU" sz="18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83</a:t>
            </a:fld>
            <a:endParaRPr lang="ru-RU"/>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pPr algn="l" rtl="0"/>
            <a:r>
              <a:rPr lang="ru-RU" b="1" dirty="0" smtClean="0"/>
              <a:t>Spray dryers.</a:t>
            </a:r>
            <a:endParaRPr lang="ru-RU" dirty="0"/>
          </a:p>
        </p:txBody>
      </p:sp>
      <p:sp>
        <p:nvSpPr>
          <p:cNvPr id="3" name="Содержимое 2"/>
          <p:cNvSpPr>
            <a:spLocks noGrp="1"/>
          </p:cNvSpPr>
          <p:nvPr>
            <p:ph idx="1"/>
          </p:nvPr>
        </p:nvSpPr>
        <p:spPr>
          <a:xfrm>
            <a:off x="457200" y="1071546"/>
            <a:ext cx="8229600" cy="5054617"/>
          </a:xfrm>
        </p:spPr>
        <p:txBody>
          <a:bodyPr/>
          <a:lstStyle/>
          <a:p>
            <a:pPr algn="l" rtl="0"/>
            <a:r>
              <a:rPr lang="ru-RU" sz="1600" dirty="0" smtClean="0"/>
              <a:t>Over the past decade, the development of new methods for the administration of drugs and devices for inhalation of dry powdery substances and their </a:t>
            </a:r>
            <a:r>
              <a:rPr lang="ru-RU" sz="1600" dirty="0" err="1" smtClean="0"/>
              <a:t>needleless</a:t>
            </a:r>
            <a:r>
              <a:rPr lang="ru-RU" sz="1600" dirty="0" smtClean="0"/>
              <a:t> intradermal injection or prolonged parenteral administration of drugs has led to an increase in the need for a powder dosage form containing active pharmaceutical ingredients (API).</a:t>
            </a:r>
          </a:p>
          <a:p>
            <a:pPr algn="l" rtl="0"/>
            <a:r>
              <a:rPr lang="ru-RU" sz="1600" dirty="0" smtClean="0"/>
              <a:t>These dryers achieve a high rate of moisture evaporation due to fine atomization of the material to be dried in the drying chamber through which the drying agent moves. When drying in a spray state, the specific evaporation surface reaches such a large value that the drying process is completed extremely quickly (approximately 15-30 s). Under conditions of almost instant drying, the surface temperature of the material particles, despite the high temperature of the drying</a:t>
            </a:r>
            <a:r>
              <a:rPr lang="ru-RU" sz="1600" i="1" dirty="0" smtClean="0"/>
              <a:t> </a:t>
            </a:r>
            <a:r>
              <a:rPr lang="ru-RU" sz="1600" dirty="0" smtClean="0"/>
              <a:t>agent (about 150 ° C), only slightly exceeds the temperature of adiabatic evaporation of a pure liquid. As a result, fast drying is achieved under mild temperature conditions, which makes it possible to obtain a high-quality powdery product that is highly soluble and does not require further grinding.</a:t>
            </a:r>
            <a:endParaRPr lang="ru-RU" sz="1600"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84</a:t>
            </a:fld>
            <a:endParaRPr lang="ru-RU"/>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lstStyle/>
          <a:p>
            <a:pPr algn="l" rtl="0"/>
            <a:r>
              <a:rPr lang="ru-RU" sz="1800" b="1" dirty="0" smtClean="0"/>
              <a:t/>
            </a:r>
            <a:br>
              <a:rPr lang="ru-RU" sz="1800" b="1" dirty="0" smtClean="0"/>
            </a:br>
            <a:r>
              <a:rPr lang="ru-RU" sz="1800" b="1" dirty="0" smtClean="0"/>
              <a:t/>
            </a:r>
            <a:br>
              <a:rPr lang="ru-RU" sz="1800" b="1" dirty="0" smtClean="0"/>
            </a:br>
            <a:r>
              <a:rPr lang="ru-RU" sz="1800" b="1" dirty="0" smtClean="0"/>
              <a:t>Drying with a cold heat carrier is also possible when </a:t>
            </a:r>
            <a:r>
              <a:rPr lang="ru-RU" sz="1800" b="1" dirty="0" err="1" smtClean="0"/>
              <a:t>sprayable</a:t>
            </a:r>
            <a:r>
              <a:rPr lang="ru-RU" sz="1800" b="1" dirty="0" smtClean="0"/>
              <a:t>material is preheated. Spray freeze drying typically includes:</a:t>
            </a:r>
            <a:r>
              <a:rPr lang="ru-RU" dirty="0" smtClean="0"/>
              <a:t/>
            </a:r>
            <a:br>
              <a:rPr lang="ru-RU" dirty="0" smtClean="0"/>
            </a:br>
            <a:endParaRPr lang="ru-RU" dirty="0"/>
          </a:p>
        </p:txBody>
      </p:sp>
      <p:sp>
        <p:nvSpPr>
          <p:cNvPr id="3" name="Содержимое 2"/>
          <p:cNvSpPr>
            <a:spLocks noGrp="1"/>
          </p:cNvSpPr>
          <p:nvPr>
            <p:ph idx="1"/>
          </p:nvPr>
        </p:nvSpPr>
        <p:spPr>
          <a:xfrm>
            <a:off x="457200" y="1142984"/>
            <a:ext cx="8229600" cy="4983179"/>
          </a:xfrm>
        </p:spPr>
        <p:txBody>
          <a:bodyPr/>
          <a:lstStyle/>
          <a:p>
            <a:pPr algn="l" rtl="0">
              <a:buNone/>
            </a:pPr>
            <a:r>
              <a:rPr lang="ru-RU" dirty="0" smtClean="0"/>
              <a:t>1) spraying liquid solution or suspension using </a:t>
            </a:r>
            <a:r>
              <a:rPr lang="ru-RU" dirty="0" err="1" smtClean="0"/>
              <a:t>single-liquid</a:t>
            </a:r>
            <a:r>
              <a:rPr lang="ru-RU" dirty="0" smtClean="0"/>
              <a:t>, </a:t>
            </a:r>
            <a:r>
              <a:rPr lang="ru-RU" dirty="0" err="1" smtClean="0"/>
              <a:t>pneumo</a:t>
            </a:r>
            <a:r>
              <a:rPr lang="ru-RU" dirty="0" smtClean="0"/>
              <a:t>- or ultrasonic nebulizers to form droplets</a:t>
            </a:r>
          </a:p>
          <a:p>
            <a:pPr algn="l" rtl="0">
              <a:buNone/>
            </a:pPr>
            <a:r>
              <a:rPr lang="ru-RU" dirty="0" smtClean="0"/>
              <a:t>2) rapid freezing of these droplets in a cryogenic gas or liquid</a:t>
            </a:r>
          </a:p>
          <a:p>
            <a:pPr algn="l" rtl="0">
              <a:buNone/>
            </a:pPr>
            <a:r>
              <a:rPr lang="ru-RU" dirty="0" smtClean="0"/>
              <a:t>3) sublimation of frozen water, followed by obtaining the final dry particles.</a:t>
            </a:r>
          </a:p>
          <a:p>
            <a:pPr algn="l" rtl="0">
              <a:buNone/>
            </a:pPr>
            <a:endParaRPr lang="ru-RU" dirty="0"/>
          </a:p>
        </p:txBody>
      </p:sp>
      <p:sp>
        <p:nvSpPr>
          <p:cNvPr id="5" name="Номер слайда 4"/>
          <p:cNvSpPr>
            <a:spLocks noGrp="1"/>
          </p:cNvSpPr>
          <p:nvPr>
            <p:ph type="sldNum" sz="quarter" idx="12"/>
          </p:nvPr>
        </p:nvSpPr>
        <p:spPr/>
        <p:txBody>
          <a:bodyPr/>
          <a:lstStyle/>
          <a:p>
            <a:pPr algn="l" rtl="0">
              <a:defRPr/>
            </a:pPr>
            <a:fld id="{ACDD203E-BDBA-4B25-9DEB-039493BA47AA}" type="slidenum">
              <a:rPr lang="ru-RU" smtClean="0"/>
              <a:pPr algn="l" rtl="0">
                <a:defRPr/>
              </a:pPr>
              <a:t>85</a:t>
            </a:fld>
            <a:endParaRPr lang="ru-RU"/>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Прямоугольник 1"/>
          <p:cNvSpPr>
            <a:spLocks noChangeArrowheads="1"/>
          </p:cNvSpPr>
          <p:nvPr/>
        </p:nvSpPr>
        <p:spPr bwMode="auto">
          <a:xfrm>
            <a:off x="720725" y="920750"/>
            <a:ext cx="7394575" cy="3416300"/>
          </a:xfrm>
          <a:prstGeom prst="rect">
            <a:avLst/>
          </a:prstGeom>
          <a:noFill/>
          <a:ln w="9525">
            <a:noFill/>
            <a:miter lim="800000"/>
            <a:headEnd/>
            <a:tailEnd/>
          </a:ln>
        </p:spPr>
        <p:txBody>
          <a:bodyPr>
            <a:spAutoFit/>
          </a:bodyPr>
          <a:lstStyle/>
          <a:p>
            <a:pPr algn="l" rtl="0"/>
            <a:r>
              <a:rPr lang="ru-RU" sz="2400" b="1">
                <a:latin typeface="Times New Roman" pitchFamily="18" charset="0"/>
              </a:rPr>
              <a:t>Standardization</a:t>
            </a:r>
          </a:p>
          <a:p>
            <a:pPr algn="l" rtl="0"/>
            <a:endParaRPr lang="ru-RU" sz="2400" b="1">
              <a:latin typeface="Times New Roman" pitchFamily="18" charset="0"/>
            </a:endParaRPr>
          </a:p>
          <a:p>
            <a:pPr algn="l" rtl="0"/>
            <a:r>
              <a:rPr lang="ru-RU" sz="2400">
                <a:latin typeface="Times New Roman" pitchFamily="18" charset="0"/>
              </a:rPr>
              <a:t>Standardization of thick and dry extracts is carried out according to the content of active substances or biological activity. </a:t>
            </a:r>
          </a:p>
          <a:p>
            <a:pPr algn="l" rtl="0"/>
            <a:endParaRPr lang="ru-RU" sz="2400">
              <a:latin typeface="Times New Roman" pitchFamily="18" charset="0"/>
            </a:endParaRPr>
          </a:p>
          <a:p>
            <a:pPr algn="l" rtl="0"/>
            <a:r>
              <a:rPr lang="ru-RU" sz="2400">
                <a:latin typeface="Times New Roman" pitchFamily="18" charset="0"/>
              </a:rPr>
              <a:t>The moisture content is also determined. (In thick extracts, the moisture content is not more than 25%, in dry extracts - not more than 5%.)</a:t>
            </a:r>
            <a:endParaRPr lang="ru-RU" sz="2400">
              <a:latin typeface="Calibri" pitchFamily="34" charset="0"/>
            </a:endParaRP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86</a:t>
            </a:fld>
            <a:endParaRPr lang="ru-RU"/>
          </a:p>
        </p:txBody>
      </p:sp>
    </p:spTree>
  </p:cSld>
  <p:clrMapOvr>
    <a:masterClrMapping/>
  </p:clrMapOvr>
  <p:transition spd="slow">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Прямоугольник 1"/>
          <p:cNvSpPr>
            <a:spLocks noChangeArrowheads="1"/>
          </p:cNvSpPr>
          <p:nvPr/>
        </p:nvSpPr>
        <p:spPr bwMode="auto">
          <a:xfrm>
            <a:off x="157163" y="296863"/>
            <a:ext cx="8609012" cy="6555641"/>
          </a:xfrm>
          <a:prstGeom prst="rect">
            <a:avLst/>
          </a:prstGeom>
          <a:noFill/>
          <a:ln w="9525">
            <a:noFill/>
            <a:miter lim="800000"/>
            <a:headEnd/>
            <a:tailEnd/>
          </a:ln>
        </p:spPr>
        <p:txBody>
          <a:bodyPr wrap="square">
            <a:spAutoFit/>
          </a:bodyPr>
          <a:lstStyle/>
          <a:p>
            <a:pPr algn="l" rtl="0"/>
            <a:r>
              <a:rPr lang="ru-RU" sz="2800" b="1" dirty="0" smtClean="0">
                <a:latin typeface="Times New Roman" pitchFamily="18" charset="0"/>
                <a:cs typeface="Times New Roman" pitchFamily="18" charset="0"/>
              </a:rPr>
              <a:t>Nomenclature of thick extracts</a:t>
            </a:r>
            <a:endParaRPr lang="ru-RU" sz="2800" b="1" dirty="0">
              <a:latin typeface="Times New Roman" pitchFamily="18" charset="0"/>
              <a:cs typeface="Times New Roman" pitchFamily="18" charset="0"/>
            </a:endParaRPr>
          </a:p>
          <a:p>
            <a:pPr algn="l" rtl="0"/>
            <a:endParaRPr lang="ru-RU" sz="2800" b="1" dirty="0">
              <a:latin typeface="Times New Roman" pitchFamily="18" charset="0"/>
              <a:cs typeface="Times New Roman" pitchFamily="18" charset="0"/>
            </a:endParaRPr>
          </a:p>
          <a:p>
            <a:pPr algn="l" rtl="0"/>
            <a:r>
              <a:rPr lang="ru-RU" sz="2800" dirty="0">
                <a:latin typeface="Times New Roman" pitchFamily="18" charset="0"/>
                <a:cs typeface="Times New Roman" pitchFamily="18" charset="0"/>
              </a:rPr>
              <a:t>1. </a:t>
            </a:r>
            <a:r>
              <a:rPr lang="ru-RU" sz="2800" b="1" i="1" dirty="0">
                <a:latin typeface="Times New Roman" pitchFamily="18" charset="0"/>
                <a:cs typeface="Times New Roman" pitchFamily="18" charset="0"/>
              </a:rPr>
              <a:t>Belladonna extract </a:t>
            </a:r>
            <a:r>
              <a:rPr lang="ru-RU" sz="2800" b="1" i="1" dirty="0" err="1">
                <a:latin typeface="Times New Roman" pitchFamily="18" charset="0"/>
                <a:cs typeface="Times New Roman" pitchFamily="18" charset="0"/>
              </a:rPr>
              <a:t>thick</a:t>
            </a:r>
            <a:r>
              <a:rPr lang="ru-RU" sz="2800" b="1"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Antispasmodic and pain reliever.</a:t>
            </a:r>
          </a:p>
          <a:p>
            <a:pPr algn="l" rtl="0"/>
            <a:r>
              <a:rPr lang="ru-RU" sz="2800" i="1" dirty="0">
                <a:latin typeface="Times New Roman" pitchFamily="18" charset="0"/>
                <a:cs typeface="Times New Roman" pitchFamily="18" charset="0"/>
              </a:rPr>
              <a:t>2. </a:t>
            </a:r>
            <a:r>
              <a:rPr lang="ru-RU" sz="2800" b="1" i="1" dirty="0">
                <a:latin typeface="Times New Roman" pitchFamily="18" charset="0"/>
                <a:cs typeface="Times New Roman" pitchFamily="18" charset="0"/>
              </a:rPr>
              <a:t>Valerian extract </a:t>
            </a:r>
            <a:r>
              <a:rPr lang="ru-RU" sz="2800" b="1" i="1" dirty="0" err="1">
                <a:latin typeface="Times New Roman" pitchFamily="18" charset="0"/>
                <a:cs typeface="Times New Roman" pitchFamily="18" charset="0"/>
              </a:rPr>
              <a:t>thick</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Sedative.</a:t>
            </a:r>
          </a:p>
          <a:p>
            <a:pPr algn="l" rtl="0"/>
            <a:r>
              <a:rPr lang="ru-RU" sz="2800" dirty="0">
                <a:latin typeface="Times New Roman" pitchFamily="18" charset="0"/>
                <a:cs typeface="Times New Roman" pitchFamily="18" charset="0"/>
              </a:rPr>
              <a:t>3</a:t>
            </a:r>
            <a:r>
              <a:rPr lang="ru-RU" sz="2800" b="1" dirty="0">
                <a:latin typeface="Times New Roman" pitchFamily="18" charset="0"/>
                <a:cs typeface="Times New Roman" pitchFamily="18" charset="0"/>
              </a:rPr>
              <a:t>. </a:t>
            </a:r>
            <a:r>
              <a:rPr lang="ru-RU" sz="2800" b="1" i="1" dirty="0">
                <a:latin typeface="Times New Roman" pitchFamily="18" charset="0"/>
                <a:cs typeface="Times New Roman" pitchFamily="18" charset="0"/>
              </a:rPr>
              <a:t>Watch extract three-leaf </a:t>
            </a:r>
            <a:r>
              <a:rPr lang="ru-RU" sz="2800" b="1" i="1" dirty="0" err="1">
                <a:latin typeface="Times New Roman" pitchFamily="18" charset="0"/>
                <a:cs typeface="Times New Roman" pitchFamily="18" charset="0"/>
              </a:rPr>
              <a:t>thick</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Appetite stimulant, choleretic, antiseptic.</a:t>
            </a:r>
          </a:p>
          <a:p>
            <a:pPr algn="l" rtl="0"/>
            <a:r>
              <a:rPr lang="ru-RU" sz="2800" dirty="0">
                <a:latin typeface="Times New Roman" pitchFamily="18" charset="0"/>
                <a:cs typeface="Times New Roman" pitchFamily="18" charset="0"/>
              </a:rPr>
              <a:t>4. </a:t>
            </a:r>
            <a:r>
              <a:rPr lang="ru-RU" sz="2800" b="1" i="1" dirty="0">
                <a:latin typeface="Times New Roman" pitchFamily="18" charset="0"/>
                <a:cs typeface="Times New Roman" pitchFamily="18" charset="0"/>
              </a:rPr>
              <a:t>Male fern extract </a:t>
            </a:r>
            <a:r>
              <a:rPr lang="ru-RU" sz="2800" b="1" i="1" dirty="0" err="1">
                <a:latin typeface="Times New Roman" pitchFamily="18" charset="0"/>
                <a:cs typeface="Times New Roman" pitchFamily="18" charset="0"/>
              </a:rPr>
              <a:t>thick</a:t>
            </a:r>
            <a:r>
              <a:rPr lang="ru-RU" sz="2800" b="1"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Used in the treatment of teniidosis (invasion by bovine and pork tapeworms), </a:t>
            </a:r>
            <a:r>
              <a:rPr lang="ru-RU" sz="2800" dirty="0" err="1">
                <a:latin typeface="Times New Roman" pitchFamily="18" charset="0"/>
                <a:cs typeface="Times New Roman" pitchFamily="18" charset="0"/>
              </a:rPr>
              <a:t>diphyllobothriasis,hymenoleptic</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dose</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5.</a:t>
            </a:r>
            <a:r>
              <a:rPr lang="ru-RU" sz="2800" b="1" i="1" dirty="0" err="1" smtClean="0">
                <a:latin typeface="Times New Roman" pitchFamily="18" charset="0"/>
                <a:cs typeface="Times New Roman" pitchFamily="18" charset="0"/>
              </a:rPr>
              <a:t>Capsicum</a:t>
            </a:r>
            <a:r>
              <a:rPr lang="ru-RU" sz="2800" b="1" i="1" dirty="0" smtClean="0">
                <a:latin typeface="Times New Roman" pitchFamily="18" charset="0"/>
                <a:cs typeface="Times New Roman" pitchFamily="18" charset="0"/>
              </a:rPr>
              <a:t> </a:t>
            </a:r>
            <a:r>
              <a:rPr lang="ru-RU" sz="2800" b="1" i="1" dirty="0">
                <a:latin typeface="Times New Roman" pitchFamily="18" charset="0"/>
                <a:cs typeface="Times New Roman" pitchFamily="18" charset="0"/>
              </a:rPr>
              <a:t>extract </a:t>
            </a:r>
            <a:r>
              <a:rPr lang="ru-RU" sz="2800" b="1" i="1" dirty="0" err="1">
                <a:latin typeface="Times New Roman" pitchFamily="18" charset="0"/>
                <a:cs typeface="Times New Roman" pitchFamily="18" charset="0"/>
              </a:rPr>
              <a:t>thick</a:t>
            </a:r>
            <a:r>
              <a:rPr lang="ru-RU" sz="2800" b="1"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Annoying and distracting.</a:t>
            </a:r>
          </a:p>
          <a:p>
            <a:pPr algn="l" rtl="0"/>
            <a:r>
              <a:rPr lang="ru-RU" sz="2800" dirty="0">
                <a:latin typeface="Times New Roman" pitchFamily="18" charset="0"/>
                <a:cs typeface="Times New Roman" pitchFamily="18" charset="0"/>
              </a:rPr>
              <a:t>6. </a:t>
            </a:r>
            <a:r>
              <a:rPr lang="ru-RU" sz="2800" b="1" i="1" dirty="0" err="1">
                <a:latin typeface="Times New Roman" pitchFamily="18" charset="0"/>
                <a:cs typeface="Times New Roman" pitchFamily="18" charset="0"/>
              </a:rPr>
              <a:t>Wormwood</a:t>
            </a:r>
            <a:r>
              <a:rPr lang="ru-RU" sz="2800" b="1" i="1" dirty="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extract</a:t>
            </a:r>
            <a:r>
              <a:rPr lang="ru-RU" sz="2800" b="1"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It is used as bitterness as well as</a:t>
            </a:r>
            <a:r>
              <a:rPr lang="ru-RU" sz="2800" dirty="0" err="1">
                <a:latin typeface="Times New Roman" pitchFamily="18" charset="0"/>
                <a:cs typeface="Times New Roman" pitchFamily="18" charset="0"/>
              </a:rPr>
              <a:t>constituens</a:t>
            </a:r>
            <a:r>
              <a:rPr lang="ru-RU" sz="2800" dirty="0">
                <a:latin typeface="Times New Roman" pitchFamily="18" charset="0"/>
                <a:cs typeface="Times New Roman" pitchFamily="18" charset="0"/>
              </a:rPr>
              <a:t> in pills.</a:t>
            </a:r>
          </a:p>
          <a:p>
            <a:pPr algn="l" rtl="0"/>
            <a:r>
              <a:rPr lang="ru-RU" sz="2800" dirty="0">
                <a:latin typeface="Times New Roman" pitchFamily="18" charset="0"/>
                <a:cs typeface="Times New Roman" pitchFamily="18" charset="0"/>
              </a:rPr>
              <a:t>7. </a:t>
            </a:r>
            <a:r>
              <a:rPr lang="ru-RU" sz="2800" b="1" i="1" dirty="0">
                <a:latin typeface="Times New Roman" pitchFamily="18" charset="0"/>
                <a:cs typeface="Times New Roman" pitchFamily="18" charset="0"/>
              </a:rPr>
              <a:t>Licorice root </a:t>
            </a:r>
            <a:r>
              <a:rPr lang="ru-RU" sz="2800" b="1" i="1" dirty="0" err="1">
                <a:latin typeface="Times New Roman" pitchFamily="18" charset="0"/>
                <a:cs typeface="Times New Roman" pitchFamily="18" charset="0"/>
              </a:rPr>
              <a:t>extract</a:t>
            </a:r>
            <a:r>
              <a:rPr lang="ru-RU" sz="2800" b="1" i="1" dirty="0">
                <a:latin typeface="Times New Roman" pitchFamily="18" charset="0"/>
                <a:cs typeface="Times New Roman" pitchFamily="18" charset="0"/>
              </a:rPr>
              <a:t> </a:t>
            </a:r>
            <a:r>
              <a:rPr lang="ru-RU" sz="2800" b="1" i="1" dirty="0" err="1" smtClean="0">
                <a:latin typeface="Times New Roman" pitchFamily="18" charset="0"/>
                <a:cs typeface="Times New Roman" pitchFamily="18" charset="0"/>
              </a:rPr>
              <a:t>thick</a:t>
            </a:r>
            <a:r>
              <a:rPr lang="ru-RU" sz="2800" b="1"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Expectorant, anti-inflammatory,</a:t>
            </a:r>
            <a:r>
              <a:rPr lang="ru-RU" sz="2800" dirty="0" err="1">
                <a:latin typeface="Times New Roman" pitchFamily="18" charset="0"/>
                <a:cs typeface="Times New Roman" pitchFamily="18" charset="0"/>
              </a:rPr>
              <a:t>antiulcer</a:t>
            </a:r>
            <a:r>
              <a:rPr lang="ru-RU" sz="2800" dirty="0">
                <a:latin typeface="Times New Roman" pitchFamily="18" charset="0"/>
                <a:cs typeface="Times New Roman" pitchFamily="18" charset="0"/>
              </a:rPr>
              <a:t> means used as -</a:t>
            </a:r>
            <a:r>
              <a:rPr lang="ru-RU" sz="2800" dirty="0" err="1">
                <a:latin typeface="Times New Roman" pitchFamily="18" charset="0"/>
                <a:cs typeface="Times New Roman" pitchFamily="18" charset="0"/>
              </a:rPr>
              <a:t>constituens</a:t>
            </a:r>
            <a:r>
              <a:rPr lang="ru-RU" sz="2800" dirty="0">
                <a:latin typeface="Times New Roman" pitchFamily="18" charset="0"/>
                <a:cs typeface="Times New Roman" pitchFamily="18" charset="0"/>
              </a:rPr>
              <a:t> in pills.</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87</a:t>
            </a:fld>
            <a:endParaRPr lang="ru-RU"/>
          </a:p>
        </p:txBody>
      </p:sp>
    </p:spTree>
  </p:cSld>
  <p:clrMapOvr>
    <a:masterClrMapping/>
  </p:clrMapOvr>
  <p:transition spd="slow">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Прямоугольник 1"/>
          <p:cNvSpPr>
            <a:spLocks noChangeArrowheads="1"/>
          </p:cNvSpPr>
          <p:nvPr/>
        </p:nvSpPr>
        <p:spPr bwMode="auto">
          <a:xfrm>
            <a:off x="157163" y="277813"/>
            <a:ext cx="8783637" cy="5632311"/>
          </a:xfrm>
          <a:prstGeom prst="rect">
            <a:avLst/>
          </a:prstGeom>
          <a:solidFill>
            <a:schemeClr val="bg1"/>
          </a:solidFill>
          <a:ln w="9525">
            <a:noFill/>
            <a:miter lim="800000"/>
            <a:headEnd/>
            <a:tailEnd/>
          </a:ln>
        </p:spPr>
        <p:txBody>
          <a:bodyPr>
            <a:spAutoFit/>
          </a:bodyPr>
          <a:lstStyle/>
          <a:p>
            <a:pPr algn="l" rtl="0"/>
            <a:r>
              <a:rPr lang="ru-RU" sz="2000" b="1" dirty="0" err="1" smtClean="0">
                <a:latin typeface="Times New Roman" pitchFamily="18" charset="0"/>
                <a:cs typeface="Times New Roman" pitchFamily="18" charset="0"/>
              </a:rPr>
              <a:t>Nomenclature</a:t>
            </a:r>
            <a:r>
              <a:rPr lang="en-US" sz="2000" b="1" dirty="0" smtClean="0">
                <a:latin typeface="Times New Roman" pitchFamily="18" charset="0"/>
                <a:cs typeface="Times New Roman" pitchFamily="18" charset="0"/>
              </a:rPr>
              <a:t> of</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dry</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extracts</a:t>
            </a:r>
            <a:endParaRPr lang="ru-RU" sz="2000" b="1" dirty="0">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A. </a:t>
            </a:r>
            <a:r>
              <a:rPr lang="en-US" sz="2000" b="1" dirty="0" smtClean="0">
                <a:solidFill>
                  <a:schemeClr val="accent1"/>
                </a:solidFill>
                <a:latin typeface="Times New Roman" pitchFamily="18" charset="0"/>
                <a:cs typeface="Times New Roman" pitchFamily="18" charset="0"/>
              </a:rPr>
              <a:t>with</a:t>
            </a:r>
            <a:r>
              <a:rPr lang="ru-RU" sz="2000" b="1" dirty="0" smtClean="0">
                <a:solidFill>
                  <a:schemeClr val="accent1"/>
                </a:solidFill>
                <a:latin typeface="Times New Roman" pitchFamily="18" charset="0"/>
                <a:cs typeface="Times New Roman" pitchFamily="18" charset="0"/>
              </a:rPr>
              <a:t> </a:t>
            </a:r>
            <a:r>
              <a:rPr lang="ru-RU" sz="2000" b="1" i="1" dirty="0" err="1">
                <a:solidFill>
                  <a:schemeClr val="accent1"/>
                </a:solidFill>
                <a:latin typeface="Times New Roman" pitchFamily="18" charset="0"/>
                <a:cs typeface="Times New Roman" pitchFamily="18" charset="0"/>
              </a:rPr>
              <a:t>unlimited</a:t>
            </a:r>
            <a:r>
              <a:rPr lang="ru-RU" sz="2000" b="1" i="1" dirty="0">
                <a:solidFill>
                  <a:schemeClr val="accent1"/>
                </a:solidFill>
                <a:latin typeface="Times New Roman" pitchFamily="18" charset="0"/>
                <a:cs typeface="Times New Roman" pitchFamily="18" charset="0"/>
              </a:rPr>
              <a:t> the upper limit of active ingredients.</a:t>
            </a:r>
            <a:endParaRPr lang="ru-RU" sz="2000" b="1"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1. </a:t>
            </a:r>
            <a:r>
              <a:rPr lang="ru-RU" sz="2000" i="1" dirty="0">
                <a:solidFill>
                  <a:schemeClr val="accent1"/>
                </a:solidFill>
                <a:latin typeface="Times New Roman" pitchFamily="18" charset="0"/>
                <a:cs typeface="Times New Roman" pitchFamily="18" charset="0"/>
              </a:rPr>
              <a:t>Extract of marshmallow root dry. </a:t>
            </a:r>
            <a:endParaRPr lang="ru-RU" sz="2000"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2. </a:t>
            </a:r>
            <a:r>
              <a:rPr lang="ru-RU" sz="2000" i="1" dirty="0">
                <a:solidFill>
                  <a:schemeClr val="accent1"/>
                </a:solidFill>
                <a:latin typeface="Times New Roman" pitchFamily="18" charset="0"/>
                <a:cs typeface="Times New Roman" pitchFamily="18" charset="0"/>
              </a:rPr>
              <a:t>Helichrysum extract dry. </a:t>
            </a:r>
          </a:p>
          <a:p>
            <a:pPr algn="l" rtl="0"/>
            <a:r>
              <a:rPr lang="ru-RU" sz="2000" dirty="0">
                <a:solidFill>
                  <a:schemeClr val="accent1"/>
                </a:solidFill>
                <a:latin typeface="Times New Roman" pitchFamily="18" charset="0"/>
                <a:cs typeface="Times New Roman" pitchFamily="18" charset="0"/>
              </a:rPr>
              <a:t>3. </a:t>
            </a:r>
            <a:r>
              <a:rPr lang="ru-RU" sz="2000" i="1" dirty="0">
                <a:solidFill>
                  <a:schemeClr val="accent1"/>
                </a:solidFill>
                <a:latin typeface="Times New Roman" pitchFamily="18" charset="0"/>
                <a:cs typeface="Times New Roman" pitchFamily="18" charset="0"/>
              </a:rPr>
              <a:t>Adonis extract dry. </a:t>
            </a:r>
            <a:endParaRPr lang="ru-RU" sz="2000"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4. </a:t>
            </a:r>
            <a:r>
              <a:rPr lang="ru-RU" sz="2000" i="1" dirty="0">
                <a:solidFill>
                  <a:schemeClr val="accent1"/>
                </a:solidFill>
                <a:latin typeface="Times New Roman" pitchFamily="18" charset="0"/>
                <a:cs typeface="Times New Roman" pitchFamily="18" charset="0"/>
              </a:rPr>
              <a:t>Buckthorn extract dry. </a:t>
            </a:r>
            <a:endParaRPr lang="ru-RU" sz="2000"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five. </a:t>
            </a:r>
            <a:r>
              <a:rPr lang="ru-RU" sz="2000" i="1" dirty="0">
                <a:solidFill>
                  <a:schemeClr val="accent1"/>
                </a:solidFill>
                <a:latin typeface="Times New Roman" pitchFamily="18" charset="0"/>
                <a:cs typeface="Times New Roman" pitchFamily="18" charset="0"/>
              </a:rPr>
              <a:t>Extract </a:t>
            </a:r>
            <a:r>
              <a:rPr lang="ru-RU" sz="2000" i="1" dirty="0" err="1">
                <a:solidFill>
                  <a:schemeClr val="accent1"/>
                </a:solidFill>
                <a:latin typeface="Times New Roman" pitchFamily="18" charset="0"/>
                <a:cs typeface="Times New Roman" pitchFamily="18" charset="0"/>
              </a:rPr>
              <a:t>lyagochilus</a:t>
            </a:r>
            <a:r>
              <a:rPr lang="ru-RU" sz="2000" i="1" dirty="0">
                <a:solidFill>
                  <a:schemeClr val="accent1"/>
                </a:solidFill>
                <a:latin typeface="Times New Roman" pitchFamily="18" charset="0"/>
                <a:cs typeface="Times New Roman" pitchFamily="18" charset="0"/>
              </a:rPr>
              <a:t> dry. </a:t>
            </a:r>
            <a:endParaRPr lang="ru-RU" sz="2000"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6. </a:t>
            </a:r>
            <a:r>
              <a:rPr lang="ru-RU" sz="2000" i="1" dirty="0">
                <a:solidFill>
                  <a:schemeClr val="accent1"/>
                </a:solidFill>
                <a:latin typeface="Times New Roman" pitchFamily="18" charset="0"/>
                <a:cs typeface="Times New Roman" pitchFamily="18" charset="0"/>
              </a:rPr>
              <a:t>Madder extract, dye dry. </a:t>
            </a:r>
            <a:endParaRPr lang="ru-RU" sz="2000"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7. </a:t>
            </a:r>
            <a:r>
              <a:rPr lang="ru-RU" sz="2000" i="1" dirty="0">
                <a:solidFill>
                  <a:schemeClr val="accent1"/>
                </a:solidFill>
                <a:latin typeface="Times New Roman" pitchFamily="18" charset="0"/>
                <a:cs typeface="Times New Roman" pitchFamily="18" charset="0"/>
              </a:rPr>
              <a:t>Dry rhubarb extract. </a:t>
            </a:r>
            <a:endParaRPr lang="ru-RU" sz="2000" dirty="0">
              <a:solidFill>
                <a:schemeClr val="accent1"/>
              </a:solidFill>
              <a:latin typeface="Times New Roman" pitchFamily="18" charset="0"/>
              <a:cs typeface="Times New Roman" pitchFamily="18" charset="0"/>
            </a:endParaRPr>
          </a:p>
          <a:p>
            <a:pPr algn="l" rtl="0"/>
            <a:r>
              <a:rPr lang="ru-RU" sz="2000" dirty="0">
                <a:solidFill>
                  <a:schemeClr val="accent1"/>
                </a:solidFill>
                <a:latin typeface="Times New Roman" pitchFamily="18" charset="0"/>
                <a:cs typeface="Times New Roman" pitchFamily="18" charset="0"/>
              </a:rPr>
              <a:t>8. </a:t>
            </a:r>
            <a:r>
              <a:rPr lang="ru-RU" sz="2000" i="1" dirty="0">
                <a:solidFill>
                  <a:schemeClr val="accent1"/>
                </a:solidFill>
                <a:latin typeface="Times New Roman" pitchFamily="18" charset="0"/>
                <a:cs typeface="Times New Roman" pitchFamily="18" charset="0"/>
              </a:rPr>
              <a:t>Extract </a:t>
            </a:r>
            <a:r>
              <a:rPr lang="ru-RU" sz="2000" i="1" dirty="0" err="1">
                <a:solidFill>
                  <a:schemeClr val="accent1"/>
                </a:solidFill>
                <a:latin typeface="Times New Roman" pitchFamily="18" charset="0"/>
                <a:cs typeface="Times New Roman" pitchFamily="18" charset="0"/>
              </a:rPr>
              <a:t>senna</a:t>
            </a:r>
            <a:r>
              <a:rPr lang="ru-RU" sz="2000" i="1" dirty="0">
                <a:solidFill>
                  <a:schemeClr val="accent1"/>
                </a:solidFill>
                <a:latin typeface="Times New Roman" pitchFamily="18" charset="0"/>
                <a:cs typeface="Times New Roman" pitchFamily="18" charset="0"/>
              </a:rPr>
              <a:t> dry. </a:t>
            </a:r>
            <a:endParaRPr lang="ru-RU" sz="2000" dirty="0">
              <a:solidFill>
                <a:schemeClr val="accent1"/>
              </a:solidFill>
              <a:latin typeface="Times New Roman" pitchFamily="18" charset="0"/>
              <a:cs typeface="Times New Roman" pitchFamily="18" charset="0"/>
            </a:endParaRPr>
          </a:p>
          <a:p>
            <a:pPr algn="l" rtl="0"/>
            <a:r>
              <a:rPr lang="en-US" sz="2000" dirty="0" smtClean="0">
                <a:solidFill>
                  <a:schemeClr val="accent1"/>
                </a:solidFill>
                <a:latin typeface="Times New Roman" pitchFamily="18" charset="0"/>
                <a:cs typeface="Times New Roman" pitchFamily="18" charset="0"/>
              </a:rPr>
              <a:t>9</a:t>
            </a:r>
            <a:r>
              <a:rPr lang="ru-RU" sz="2000" dirty="0" smtClean="0">
                <a:solidFill>
                  <a:schemeClr val="accent1"/>
                </a:solidFill>
                <a:latin typeface="Times New Roman" pitchFamily="18" charset="0"/>
                <a:cs typeface="Times New Roman" pitchFamily="18" charset="0"/>
              </a:rPr>
              <a:t>. </a:t>
            </a:r>
            <a:r>
              <a:rPr lang="ru-RU" sz="2000" i="1" dirty="0">
                <a:solidFill>
                  <a:schemeClr val="accent1"/>
                </a:solidFill>
                <a:latin typeface="Times New Roman" pitchFamily="18" charset="0"/>
                <a:cs typeface="Times New Roman" pitchFamily="18" charset="0"/>
              </a:rPr>
              <a:t>Dry licorice extract. </a:t>
            </a:r>
            <a:endParaRPr lang="ru-RU" sz="2000" dirty="0">
              <a:solidFill>
                <a:schemeClr val="accent1"/>
              </a:solidFill>
              <a:latin typeface="Times New Roman" pitchFamily="18" charset="0"/>
              <a:cs typeface="Times New Roman" pitchFamily="18" charset="0"/>
            </a:endParaRPr>
          </a:p>
          <a:p>
            <a:pPr algn="l" rtl="0"/>
            <a:r>
              <a:rPr lang="en-US" sz="2000" dirty="0" smtClean="0">
                <a:solidFill>
                  <a:schemeClr val="accent1"/>
                </a:solidFill>
                <a:latin typeface="Times New Roman" pitchFamily="18" charset="0"/>
                <a:cs typeface="Times New Roman" pitchFamily="18" charset="0"/>
              </a:rPr>
              <a:t>10</a:t>
            </a:r>
            <a:r>
              <a:rPr lang="ru-RU" sz="2000" dirty="0" smtClean="0">
                <a:solidFill>
                  <a:schemeClr val="accent1"/>
                </a:solidFill>
                <a:latin typeface="Times New Roman" pitchFamily="18" charset="0"/>
                <a:cs typeface="Times New Roman" pitchFamily="18" charset="0"/>
              </a:rPr>
              <a:t>. </a:t>
            </a:r>
            <a:r>
              <a:rPr lang="ru-RU" sz="2000" i="1" dirty="0">
                <a:solidFill>
                  <a:schemeClr val="accent1"/>
                </a:solidFill>
                <a:latin typeface="Times New Roman" pitchFamily="18" charset="0"/>
                <a:cs typeface="Times New Roman" pitchFamily="18" charset="0"/>
              </a:rPr>
              <a:t>Dry thermopsis extract </a:t>
            </a:r>
          </a:p>
          <a:p>
            <a:pPr algn="l" rtl="0"/>
            <a:r>
              <a:rPr lang="ru-RU" sz="2000" dirty="0">
                <a:solidFill>
                  <a:srgbClr val="FF0000"/>
                </a:solidFill>
                <a:latin typeface="Times New Roman" pitchFamily="18" charset="0"/>
                <a:cs typeface="Times New Roman" pitchFamily="18" charset="0"/>
              </a:rPr>
              <a:t>B. </a:t>
            </a:r>
            <a:r>
              <a:rPr lang="en-US" sz="2000" b="1" dirty="0" smtClean="0">
                <a:solidFill>
                  <a:srgbClr val="FF0000"/>
                </a:solidFill>
                <a:latin typeface="Times New Roman" pitchFamily="18" charset="0"/>
                <a:cs typeface="Times New Roman" pitchFamily="18" charset="0"/>
              </a:rPr>
              <a:t>with</a:t>
            </a:r>
            <a:r>
              <a:rPr lang="ru-RU" sz="2000" b="1" dirty="0" smtClean="0">
                <a:solidFill>
                  <a:srgbClr val="FF0000"/>
                </a:solidFill>
                <a:latin typeface="Times New Roman" pitchFamily="18" charset="0"/>
                <a:cs typeface="Times New Roman" pitchFamily="18" charset="0"/>
              </a:rPr>
              <a:t> </a:t>
            </a:r>
            <a:r>
              <a:rPr lang="ru-RU" sz="2000" b="1" i="1" dirty="0">
                <a:solidFill>
                  <a:srgbClr val="FF0000"/>
                </a:solidFill>
                <a:latin typeface="Times New Roman" pitchFamily="18" charset="0"/>
                <a:cs typeface="Times New Roman" pitchFamily="18" charset="0"/>
              </a:rPr>
              <a:t>limited upper limit of active ingredients</a:t>
            </a:r>
            <a:endParaRPr lang="ru-RU" sz="2000" b="1" dirty="0">
              <a:solidFill>
                <a:srgbClr val="FF0000"/>
              </a:solidFill>
              <a:latin typeface="Times New Roman" pitchFamily="18" charset="0"/>
              <a:cs typeface="Times New Roman" pitchFamily="18" charset="0"/>
            </a:endParaRPr>
          </a:p>
          <a:p>
            <a:pPr algn="l" rtl="0"/>
            <a:r>
              <a:rPr lang="en-US" sz="2000" dirty="0" smtClean="0">
                <a:solidFill>
                  <a:srgbClr val="FF0000"/>
                </a:solidFill>
                <a:latin typeface="Times New Roman" pitchFamily="18" charset="0"/>
                <a:cs typeface="Times New Roman" pitchFamily="18" charset="0"/>
              </a:rPr>
              <a:t>11</a:t>
            </a:r>
            <a:r>
              <a:rPr lang="ru-RU" sz="2000" dirty="0" smtClean="0">
                <a:solidFill>
                  <a:srgbClr val="FF0000"/>
                </a:solidFill>
                <a:latin typeface="Times New Roman" pitchFamily="18" charset="0"/>
                <a:cs typeface="Times New Roman" pitchFamily="18" charset="0"/>
              </a:rPr>
              <a:t>. </a:t>
            </a:r>
            <a:r>
              <a:rPr lang="ru-RU" sz="2000" i="1" dirty="0">
                <a:solidFill>
                  <a:srgbClr val="FF0000"/>
                </a:solidFill>
                <a:latin typeface="Times New Roman" pitchFamily="18" charset="0"/>
                <a:cs typeface="Times New Roman" pitchFamily="18" charset="0"/>
              </a:rPr>
              <a:t>Belladonna extract dry </a:t>
            </a:r>
          </a:p>
          <a:p>
            <a:pPr algn="l" rtl="0"/>
            <a:r>
              <a:rPr lang="ru-RU" sz="2000" dirty="0">
                <a:solidFill>
                  <a:srgbClr val="FF0000"/>
                </a:solidFill>
                <a:latin typeface="Times New Roman" pitchFamily="18" charset="0"/>
                <a:cs typeface="Times New Roman" pitchFamily="18" charset="0"/>
              </a:rPr>
              <a:t>List B.</a:t>
            </a:r>
          </a:p>
          <a:p>
            <a:pPr algn="l" rtl="0"/>
            <a:r>
              <a:rPr lang="ru-RU" sz="2000" dirty="0">
                <a:solidFill>
                  <a:srgbClr val="FF0000"/>
                </a:solidFill>
                <a:latin typeface="Times New Roman" pitchFamily="18" charset="0"/>
                <a:cs typeface="Times New Roman" pitchFamily="18" charset="0"/>
              </a:rPr>
              <a:t>12. </a:t>
            </a:r>
            <a:r>
              <a:rPr lang="ru-RU" sz="2000" i="1" dirty="0">
                <a:solidFill>
                  <a:srgbClr val="FF0000"/>
                </a:solidFill>
                <a:latin typeface="Times New Roman" pitchFamily="18" charset="0"/>
                <a:cs typeface="Times New Roman" pitchFamily="18" charset="0"/>
              </a:rPr>
              <a:t>Adonis </a:t>
            </a:r>
            <a:r>
              <a:rPr lang="ru-RU" sz="2000" i="1" dirty="0" err="1">
                <a:solidFill>
                  <a:srgbClr val="FF0000"/>
                </a:solidFill>
                <a:latin typeface="Times New Roman" pitchFamily="18" charset="0"/>
                <a:cs typeface="Times New Roman" pitchFamily="18" charset="0"/>
              </a:rPr>
              <a:t>extract</a:t>
            </a:r>
            <a:r>
              <a:rPr lang="ru-RU" sz="2000" i="1" dirty="0">
                <a:solidFill>
                  <a:srgbClr val="FF0000"/>
                </a:solidFill>
                <a:latin typeface="Times New Roman" pitchFamily="18" charset="0"/>
                <a:cs typeface="Times New Roman" pitchFamily="18" charset="0"/>
              </a:rPr>
              <a:t> </a:t>
            </a:r>
            <a:r>
              <a:rPr lang="ru-RU" sz="2000" i="1" dirty="0" err="1" smtClean="0">
                <a:solidFill>
                  <a:srgbClr val="FF0000"/>
                </a:solidFill>
                <a:latin typeface="Times New Roman" pitchFamily="18" charset="0"/>
                <a:cs typeface="Times New Roman" pitchFamily="18" charset="0"/>
              </a:rPr>
              <a:t>dry</a:t>
            </a:r>
            <a:r>
              <a:rPr lang="ru-RU" sz="2000" dirty="0" smtClean="0">
                <a:solidFill>
                  <a:srgbClr val="FF0000"/>
                </a:solidFill>
                <a:latin typeface="Times New Roman" pitchFamily="18" charset="0"/>
                <a:cs typeface="Times New Roman" pitchFamily="18" charset="0"/>
              </a:rPr>
              <a:t>. </a:t>
            </a:r>
            <a:r>
              <a:rPr lang="ru-RU" sz="2000" dirty="0">
                <a:solidFill>
                  <a:srgbClr val="FF0000"/>
                </a:solidFill>
                <a:latin typeface="Times New Roman" pitchFamily="18" charset="0"/>
                <a:cs typeface="Times New Roman" pitchFamily="18" charset="0"/>
              </a:rPr>
              <a:t>It is used for milder forms of chronic circulatory failure, soothing the central nervous system, with neuroses.</a:t>
            </a:r>
          </a:p>
          <a:p>
            <a:pPr algn="l" rtl="0"/>
            <a:r>
              <a:rPr lang="ru-RU" sz="2000" dirty="0">
                <a:solidFill>
                  <a:srgbClr val="FF0000"/>
                </a:solidFill>
                <a:latin typeface="Times New Roman" pitchFamily="18" charset="0"/>
                <a:cs typeface="Times New Roman" pitchFamily="18" charset="0"/>
              </a:rPr>
              <a:t>13. </a:t>
            </a:r>
            <a:r>
              <a:rPr lang="ru-RU" sz="2000" i="1" dirty="0">
                <a:solidFill>
                  <a:srgbClr val="FF0000"/>
                </a:solidFill>
                <a:latin typeface="Times New Roman" pitchFamily="18" charset="0"/>
                <a:cs typeface="Times New Roman" pitchFamily="18" charset="0"/>
              </a:rPr>
              <a:t>Dry extract </a:t>
            </a:r>
            <a:r>
              <a:rPr lang="ru-RU" sz="2000" i="1" dirty="0" err="1">
                <a:solidFill>
                  <a:srgbClr val="FF0000"/>
                </a:solidFill>
                <a:latin typeface="Times New Roman" pitchFamily="18" charset="0"/>
                <a:cs typeface="Times New Roman" pitchFamily="18" charset="0"/>
              </a:rPr>
              <a:t>of</a:t>
            </a:r>
            <a:r>
              <a:rPr lang="ru-RU" sz="2000" i="1" dirty="0">
                <a:solidFill>
                  <a:srgbClr val="FF0000"/>
                </a:solidFill>
                <a:latin typeface="Times New Roman" pitchFamily="18" charset="0"/>
                <a:cs typeface="Times New Roman" pitchFamily="18" charset="0"/>
              </a:rPr>
              <a:t> </a:t>
            </a:r>
            <a:r>
              <a:rPr lang="ru-RU" sz="2000" i="1" dirty="0" err="1" smtClean="0">
                <a:solidFill>
                  <a:srgbClr val="FF0000"/>
                </a:solidFill>
                <a:latin typeface="Times New Roman" pitchFamily="18" charset="0"/>
                <a:cs typeface="Times New Roman" pitchFamily="18" charset="0"/>
              </a:rPr>
              <a:t>Eleutherococcus</a:t>
            </a:r>
            <a:r>
              <a:rPr lang="ru-RU" sz="2000" dirty="0" smtClean="0">
                <a:solidFill>
                  <a:srgbClr val="FF0000"/>
                </a:solidFill>
                <a:latin typeface="Times New Roman" pitchFamily="18" charset="0"/>
                <a:cs typeface="Times New Roman" pitchFamily="18" charset="0"/>
              </a:rPr>
              <a:t>. </a:t>
            </a:r>
            <a:r>
              <a:rPr lang="ru-RU" sz="2000" dirty="0">
                <a:solidFill>
                  <a:srgbClr val="FF0000"/>
                </a:solidFill>
                <a:latin typeface="Times New Roman" pitchFamily="18" charset="0"/>
                <a:cs typeface="Times New Roman" pitchFamily="18" charset="0"/>
              </a:rPr>
              <a:t>Toning, tonic, central nervous system stimulant.</a:t>
            </a:r>
          </a:p>
        </p:txBody>
      </p:sp>
      <p:sp>
        <p:nvSpPr>
          <p:cNvPr id="4" name="Номер слайда 3"/>
          <p:cNvSpPr>
            <a:spLocks noGrp="1"/>
          </p:cNvSpPr>
          <p:nvPr>
            <p:ph type="sldNum" sz="quarter" idx="12"/>
          </p:nvPr>
        </p:nvSpPr>
        <p:spPr/>
        <p:txBody>
          <a:bodyPr/>
          <a:lstStyle/>
          <a:p>
            <a:pPr algn="l" rtl="0">
              <a:defRPr/>
            </a:pPr>
            <a:fld id="{A63992CC-7F74-414E-978A-E37685773242}" type="slidenum">
              <a:rPr lang="ru-RU" smtClean="0"/>
              <a:pPr algn="l" rtl="0">
                <a:defRPr/>
              </a:pPr>
              <a:t>88</a:t>
            </a:fld>
            <a:endParaRPr lang="ru-RU"/>
          </a:p>
        </p:txBody>
      </p:sp>
    </p:spTree>
  </p:cSld>
  <p:clrMapOvr>
    <a:masterClrMapping/>
  </p:clrMapOvr>
  <p:transition spd="slow">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b="1" dirty="0" smtClean="0"/>
              <a:t>Oil </a:t>
            </a:r>
            <a:r>
              <a:rPr lang="ru-RU" b="1" dirty="0" err="1" smtClean="0"/>
              <a:t>extracts</a:t>
            </a:r>
            <a:r>
              <a:rPr lang="ru-RU" i="1" dirty="0" smtClean="0"/>
              <a:t>.</a:t>
            </a:r>
            <a:r>
              <a:rPr lang="ru-RU" dirty="0" smtClean="0"/>
              <a:t/>
            </a:r>
            <a:br>
              <a:rPr lang="ru-RU" dirty="0" smtClean="0"/>
            </a:br>
            <a:endParaRPr lang="ru-RU" dirty="0"/>
          </a:p>
        </p:txBody>
      </p:sp>
      <p:sp>
        <p:nvSpPr>
          <p:cNvPr id="3" name="Содержимое 2"/>
          <p:cNvSpPr>
            <a:spLocks noGrp="1"/>
          </p:cNvSpPr>
          <p:nvPr>
            <p:ph idx="1"/>
          </p:nvPr>
        </p:nvSpPr>
        <p:spPr>
          <a:xfrm>
            <a:off x="457200" y="571480"/>
            <a:ext cx="8229600" cy="6072230"/>
          </a:xfrm>
        </p:spPr>
        <p:txBody>
          <a:bodyPr>
            <a:normAutofit lnSpcReduction="10000"/>
          </a:bodyPr>
          <a:lstStyle/>
          <a:p>
            <a:pPr algn="l" rtl="0"/>
            <a:r>
              <a:rPr lang="ru-RU" dirty="0" smtClean="0"/>
              <a:t>Oil extracts (medical oils) are extracts from medicinal plant materials prepared using vegetable or mineral oils.</a:t>
            </a:r>
          </a:p>
          <a:p>
            <a:pPr algn="l" rtl="0"/>
            <a:r>
              <a:rPr lang="ru-RU" dirty="0" smtClean="0"/>
              <a:t>Currently, oil extracts from henbane leaves (bleached oil), St. John's wort, rose hips (rosehip oil) and sea buckthorn (sea buckthorn oil) are used in medical practice.</a:t>
            </a:r>
          </a:p>
          <a:p>
            <a:pPr algn="l" rtl="0"/>
            <a:r>
              <a:rPr lang="ru-RU" dirty="0" smtClean="0"/>
              <a:t>Extraction of plant material is carried out by maceration with oils heated to a temperature of 60-70 °, as well as by countercurrent extraction with 70% ethanol or other organic solvents.</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89</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pPr algn="l" rtl="0"/>
            <a:r>
              <a:rPr lang="ru-RU" b="1" dirty="0" err="1" smtClean="0"/>
              <a:t>Alcohol</a:t>
            </a:r>
            <a:r>
              <a:rPr lang="ru-RU" b="1" dirty="0" smtClean="0"/>
              <a:t> </a:t>
            </a:r>
            <a:r>
              <a:rPr lang="ru-RU" b="1" dirty="0" err="1" smtClean="0"/>
              <a:t>extracts</a:t>
            </a:r>
            <a:r>
              <a:rPr lang="ru-RU" dirty="0" smtClean="0"/>
              <a:t/>
            </a:r>
            <a:br>
              <a:rPr lang="ru-RU" dirty="0" smtClean="0"/>
            </a:br>
            <a:endParaRPr lang="ru-RU" dirty="0"/>
          </a:p>
        </p:txBody>
      </p:sp>
      <p:sp>
        <p:nvSpPr>
          <p:cNvPr id="3" name="Содержимое 2"/>
          <p:cNvSpPr>
            <a:spLocks noGrp="1"/>
          </p:cNvSpPr>
          <p:nvPr>
            <p:ph idx="1"/>
          </p:nvPr>
        </p:nvSpPr>
        <p:spPr>
          <a:xfrm>
            <a:off x="457200" y="571480"/>
            <a:ext cx="8229600" cy="5554683"/>
          </a:xfrm>
        </p:spPr>
        <p:txBody>
          <a:bodyPr>
            <a:normAutofit fontScale="85000" lnSpcReduction="20000"/>
          </a:bodyPr>
          <a:lstStyle/>
          <a:p>
            <a:pPr algn="l" rtl="0">
              <a:buNone/>
            </a:pPr>
            <a:r>
              <a:rPr lang="ru-RU" dirty="0" smtClean="0"/>
              <a:t>Alcohol extracts in consistency can be liquid, thick and dry </a:t>
            </a:r>
          </a:p>
          <a:p>
            <a:pPr algn="l" rtl="0">
              <a:buNone/>
            </a:pPr>
            <a:r>
              <a:rPr lang="ru-RU" dirty="0" smtClean="0"/>
              <a:t>Methods are used to obtain alcoholic extracts </a:t>
            </a:r>
            <a:r>
              <a:rPr lang="ru-RU" dirty="0" err="1" smtClean="0"/>
              <a:t>percolation</a:t>
            </a:r>
            <a:r>
              <a:rPr lang="ru-RU" dirty="0" smtClean="0"/>
              <a:t>, </a:t>
            </a:r>
            <a:r>
              <a:rPr lang="ru-RU" dirty="0" err="1" smtClean="0"/>
              <a:t>repercolation</a:t>
            </a:r>
            <a:r>
              <a:rPr lang="ru-RU" dirty="0" smtClean="0"/>
              <a:t>, fractional maceration according to the principle of countercurrent and countercurrent extraction. </a:t>
            </a:r>
            <a:r>
              <a:rPr lang="ru-RU" dirty="0" err="1" smtClean="0"/>
              <a:t>As</a:t>
            </a:r>
            <a:r>
              <a:rPr lang="en-US" dirty="0" smtClean="0"/>
              <a:t> </a:t>
            </a:r>
            <a:r>
              <a:rPr lang="ru-RU" dirty="0" err="1" smtClean="0"/>
              <a:t>extractant</a:t>
            </a:r>
            <a:r>
              <a:rPr lang="ru-RU" dirty="0" smtClean="0"/>
              <a:t> when obtaining liquid extracts, ethanol is used in a concentration of 30 to 90%, more often 70%, in the production of thick and dry extracts - also amyl alcohols, </a:t>
            </a:r>
            <a:r>
              <a:rPr lang="ru-RU" dirty="0" err="1" smtClean="0"/>
              <a:t>propyl</a:t>
            </a:r>
            <a:r>
              <a:rPr lang="ru-RU" dirty="0" smtClean="0"/>
              <a:t>, sometimes methyl, which are completely removed during the production of the finished product. </a:t>
            </a:r>
          </a:p>
          <a:p>
            <a:pPr>
              <a:buNone/>
            </a:pPr>
            <a:r>
              <a:rPr lang="ru-RU" dirty="0" smtClean="0"/>
              <a:t>Ethanol is used to produce thick extracts. For complete depletion of plant </a:t>
            </a:r>
            <a:r>
              <a:rPr lang="ru-RU" dirty="0" err="1" smtClean="0"/>
              <a:t>material</a:t>
            </a:r>
            <a:r>
              <a:rPr lang="ru-RU" dirty="0" smtClean="0"/>
              <a:t> </a:t>
            </a:r>
            <a:r>
              <a:rPr lang="ru-RU" dirty="0" err="1" smtClean="0"/>
              <a:t>when</a:t>
            </a:r>
            <a:r>
              <a:rPr lang="en-US" dirty="0" smtClean="0"/>
              <a:t> </a:t>
            </a:r>
            <a:r>
              <a:rPr lang="ru-RU" dirty="0" err="1" smtClean="0"/>
              <a:t>percolating</a:t>
            </a:r>
            <a:r>
              <a:rPr lang="ru-RU" dirty="0" smtClean="0"/>
              <a:t> </a:t>
            </a:r>
            <a:r>
              <a:rPr lang="ru-RU" dirty="0" err="1" smtClean="0"/>
              <a:t>required</a:t>
            </a:r>
            <a:r>
              <a:rPr lang="ru-RU" dirty="0" smtClean="0"/>
              <a:t> 7-9 </a:t>
            </a:r>
            <a:r>
              <a:rPr lang="ru-RU" dirty="0" err="1" smtClean="0"/>
              <a:t>multiples</a:t>
            </a:r>
            <a:r>
              <a:rPr lang="en-US" dirty="0" smtClean="0"/>
              <a:t> volumes of </a:t>
            </a:r>
            <a:r>
              <a:rPr lang="ru-RU" dirty="0" smtClean="0"/>
              <a:t> </a:t>
            </a:r>
            <a:r>
              <a:rPr lang="ru-RU" dirty="0" err="1" smtClean="0"/>
              <a:t>extractant</a:t>
            </a:r>
            <a:r>
              <a:rPr lang="ru-RU" dirty="0" smtClean="0"/>
              <a:t>.</a:t>
            </a:r>
          </a:p>
          <a:p>
            <a:pPr algn="l" rtl="0">
              <a:buNone/>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9</a:t>
            </a:fld>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9645</Words>
  <PresentationFormat>Экран (4:3)</PresentationFormat>
  <Paragraphs>606</Paragraphs>
  <Slides>89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89</vt:i4>
      </vt:variant>
    </vt:vector>
  </HeadingPairs>
  <TitlesOfParts>
    <vt:vector size="90" baseType="lpstr">
      <vt:lpstr>Тема Office</vt:lpstr>
      <vt:lpstr>Слайд 1</vt:lpstr>
      <vt:lpstr>Extracts</vt:lpstr>
      <vt:lpstr>Classification of extracts</vt:lpstr>
      <vt:lpstr>Liquid extracts</vt:lpstr>
      <vt:lpstr>Слайд 5</vt:lpstr>
      <vt:lpstr>Advantages and Disadvantages of Liquid Extracts</vt:lpstr>
      <vt:lpstr>Classification of liquid extracts:</vt:lpstr>
      <vt:lpstr>Water extracts </vt:lpstr>
      <vt:lpstr>Alcohol extracts </vt:lpstr>
      <vt:lpstr>Слайд 10</vt:lpstr>
      <vt:lpstr>Preparation of medicinal plant raw materials for extraction </vt:lpstr>
      <vt:lpstr>Methods of obtaining </vt:lpstr>
      <vt:lpstr>Percolation</vt:lpstr>
      <vt:lpstr>Repercolation</vt:lpstr>
      <vt:lpstr>Repercolation with the division of raw materials into equal parts with an unfinished cycle</vt:lpstr>
      <vt:lpstr>Repercolation by method Bosina </vt:lpstr>
      <vt:lpstr>Слайд 17</vt:lpstr>
      <vt:lpstr>Method repercolation according to Chulkov </vt:lpstr>
      <vt:lpstr>Repercolation according to Chulkov</vt:lpstr>
      <vt:lpstr>Purification </vt:lpstr>
      <vt:lpstr>Standardization </vt:lpstr>
      <vt:lpstr>Слайд 22</vt:lpstr>
      <vt:lpstr>Слайд 23</vt:lpstr>
      <vt:lpstr>Characteristics of soft extracts</vt:lpstr>
      <vt:lpstr>Слайд 25</vt:lpstr>
      <vt:lpstr>Слайд 26</vt:lpstr>
      <vt:lpstr>Слайд 27</vt:lpstr>
      <vt:lpstr>Stages  1 (Sanitary preparation of production) and  2 (Preparation of raw materials and extractant) is carried out similarly to tinctures and liquid extracts. </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TS - 4. Purification of extracts. The choice of a method for purifying extracts depends on the extractant used. </vt:lpstr>
      <vt:lpstr>Слайд 42</vt:lpstr>
      <vt:lpstr>Methods of extracts purification </vt:lpstr>
      <vt:lpstr>TS - 5. Extraction thickening. Evaporation of extractant to soft extracts production </vt:lpstr>
      <vt:lpstr>Слайд 45</vt:lpstr>
      <vt:lpstr>Evaporation</vt:lpstr>
      <vt:lpstr>Evaporation of solutions at atmospheric pressure</vt:lpstr>
      <vt:lpstr>Evaporation under vacuum</vt:lpstr>
      <vt:lpstr> Equipment for evaporation of the extractant</vt:lpstr>
      <vt:lpstr>The rotary directly flow apparatus</vt:lpstr>
      <vt:lpstr>Foam evaporator</vt:lpstr>
      <vt:lpstr>Circulating vacuum evaporator by firm Simax</vt:lpstr>
      <vt:lpstr>Equipment for evaporation</vt:lpstr>
      <vt:lpstr>Evaporation side effects </vt:lpstr>
      <vt:lpstr>Foaming and spray-nose.</vt:lpstr>
      <vt:lpstr>Слайд 56</vt:lpstr>
      <vt:lpstr>UMO - 7. Packing and packaging.</vt:lpstr>
      <vt:lpstr>Слайд 58</vt:lpstr>
      <vt:lpstr>Слайд 59</vt:lpstr>
      <vt:lpstr>Слайд 60</vt:lpstr>
      <vt:lpstr>Слайд 61</vt:lpstr>
      <vt:lpstr>The schemes of fulfilling of the dry extracts production:</vt:lpstr>
      <vt:lpstr> Drying of the extracts in the dry extracts production is  the process of moisture removal to obtain solid or powdered product with a moisture content less than 5%.</vt:lpstr>
      <vt:lpstr>Drying</vt:lpstr>
      <vt:lpstr>Слайд 65</vt:lpstr>
      <vt:lpstr>Слайд 66</vt:lpstr>
      <vt:lpstr>Drying goals</vt:lpstr>
      <vt:lpstr> Drying basics </vt:lpstr>
      <vt:lpstr>Differences </vt:lpstr>
      <vt:lpstr>Dryers</vt:lpstr>
      <vt:lpstr>Types of dryers</vt:lpstr>
      <vt:lpstr>Tray dryer</vt:lpstr>
      <vt:lpstr>Convective dryers. </vt:lpstr>
      <vt:lpstr>Chamber dryers</vt:lpstr>
      <vt:lpstr>Disadvantages of chamber dryers</vt:lpstr>
      <vt:lpstr>Tunnel dryers</vt:lpstr>
      <vt:lpstr>Belt dryers</vt:lpstr>
      <vt:lpstr>Drum dryers</vt:lpstr>
      <vt:lpstr>Vacuum dryer</vt:lpstr>
      <vt:lpstr>Advantages</vt:lpstr>
      <vt:lpstr>Disadvantages</vt:lpstr>
      <vt:lpstr>Aerial dryers</vt:lpstr>
      <vt:lpstr>Boiling dryers (fluidized) layer.</vt:lpstr>
      <vt:lpstr>Spray dryers.</vt:lpstr>
      <vt:lpstr>  Drying with a cold heat carrier is also possible when sprayablematerial is preheated. Spray freeze drying typically includes: </vt:lpstr>
      <vt:lpstr>Слайд 86</vt:lpstr>
      <vt:lpstr>Слайд 87</vt:lpstr>
      <vt:lpstr>Слайд 88</vt:lpstr>
      <vt:lpstr>Oil extracts.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85</cp:revision>
  <dcterms:created xsi:type="dcterms:W3CDTF">2016-10-10T02:50:57Z</dcterms:created>
  <dcterms:modified xsi:type="dcterms:W3CDTF">2021-11-07T19:39:25Z</dcterms:modified>
</cp:coreProperties>
</file>