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4000" y="124936"/>
            <a:ext cx="117221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</a:rPr>
              <a:t>Укропа пахучего плоды         </a:t>
            </a:r>
            <a:r>
              <a:rPr lang="ru-RU" sz="3600" b="1" dirty="0" smtClean="0">
                <a:latin typeface="Times New Roman" panose="02020603050405020304" pitchFamily="18" charset="0"/>
              </a:rPr>
              <a:t>  </a:t>
            </a:r>
            <a:r>
              <a:rPr lang="en-US" sz="3600" b="1" dirty="0" err="1">
                <a:latin typeface="Times New Roman" panose="02020603050405020304" pitchFamily="18" charset="0"/>
              </a:rPr>
              <a:t>Anethi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graveolentis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fructus</a:t>
            </a:r>
            <a:endParaRPr lang="ru-RU" sz="3600" dirty="0"/>
          </a:p>
          <a:p>
            <a:pPr algn="just"/>
            <a:r>
              <a:rPr lang="ru-RU" sz="4000" dirty="0">
                <a:latin typeface="Times New Roman" panose="02020603050405020304" pitchFamily="18" charset="0"/>
              </a:rPr>
              <a:t>Укроп пахучий </a:t>
            </a:r>
            <a:r>
              <a:rPr lang="en-US" sz="4000" dirty="0">
                <a:latin typeface="Times New Roman" panose="02020603050405020304" pitchFamily="18" charset="0"/>
              </a:rPr>
              <a:t>(</a:t>
            </a:r>
            <a:r>
              <a:rPr lang="en-US" sz="4000" dirty="0" err="1">
                <a:latin typeface="Times New Roman" panose="02020603050405020304" pitchFamily="18" charset="0"/>
              </a:rPr>
              <a:t>огородный</a:t>
            </a:r>
            <a:r>
              <a:rPr lang="en-US" sz="4000" dirty="0">
                <a:latin typeface="Times New Roman" panose="02020603050405020304" pitchFamily="18" charset="0"/>
              </a:rPr>
              <a:t>) </a:t>
            </a:r>
            <a:r>
              <a:rPr lang="en-US" sz="4000" i="1" dirty="0" err="1" smtClean="0">
                <a:latin typeface="Times New Roman" panose="02020603050405020304" pitchFamily="18" charset="0"/>
              </a:rPr>
              <a:t>Anethum</a:t>
            </a:r>
            <a:r>
              <a:rPr lang="en-US" sz="4000" i="1" dirty="0" smtClean="0">
                <a:latin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</a:rPr>
              <a:t>graveolens</a:t>
            </a:r>
            <a:r>
              <a:rPr lang="en-US" sz="4000" i="1" dirty="0">
                <a:latin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</a:rPr>
              <a:t>L.</a:t>
            </a:r>
            <a:endParaRPr lang="ru-RU" sz="4000" dirty="0"/>
          </a:p>
          <a:p>
            <a:pPr algn="just"/>
            <a:r>
              <a:rPr lang="ru-RU" sz="4000" dirty="0">
                <a:latin typeface="Times New Roman" panose="02020603050405020304" pitchFamily="18" charset="0"/>
              </a:rPr>
              <a:t>сем. Сельдерейные                </a:t>
            </a:r>
            <a:r>
              <a:rPr lang="en-US" sz="4000" i="1" dirty="0" err="1" smtClean="0">
                <a:latin typeface="Times New Roman" panose="02020603050405020304" pitchFamily="18" charset="0"/>
              </a:rPr>
              <a:t>Apiaceae</a:t>
            </a:r>
            <a:endParaRPr lang="ru-RU" sz="4000" dirty="0"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300" y="1978096"/>
            <a:ext cx="6431504" cy="487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938" y="482600"/>
            <a:ext cx="8113044" cy="6070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600"/>
            <a:ext cx="6070600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58934" y="4185835"/>
            <a:ext cx="11385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   </a:t>
            </a:r>
            <a:r>
              <a:rPr lang="ru-RU" sz="2800" dirty="0" smtClean="0"/>
              <a:t>    (+)-</a:t>
            </a:r>
            <a:r>
              <a:rPr lang="ru-RU" sz="2800" dirty="0" err="1"/>
              <a:t>карвон</a:t>
            </a:r>
            <a:r>
              <a:rPr lang="ru-RU" sz="2800" dirty="0"/>
              <a:t>      </a:t>
            </a:r>
            <a:r>
              <a:rPr lang="ru-RU" sz="2800" dirty="0" smtClean="0"/>
              <a:t>    </a:t>
            </a:r>
            <a:r>
              <a:rPr lang="ru-RU" sz="2800" dirty="0"/>
              <a:t>(+)-</a:t>
            </a:r>
            <a:r>
              <a:rPr lang="ru-RU" sz="2800" dirty="0" err="1"/>
              <a:t>лимонен</a:t>
            </a:r>
            <a:r>
              <a:rPr lang="ru-RU" sz="2800" dirty="0"/>
              <a:t>    </a:t>
            </a:r>
            <a:r>
              <a:rPr lang="ru-RU" sz="2800" dirty="0" smtClean="0"/>
              <a:t>      </a:t>
            </a:r>
            <a:r>
              <a:rPr lang="ru-RU" sz="2800" dirty="0"/>
              <a:t>α-</a:t>
            </a:r>
            <a:r>
              <a:rPr lang="ru-RU" sz="2800" dirty="0" err="1"/>
              <a:t>фелландрен</a:t>
            </a:r>
            <a:r>
              <a:rPr lang="ru-RU" sz="2800" dirty="0"/>
              <a:t>  </a:t>
            </a:r>
            <a:r>
              <a:rPr lang="ru-RU" sz="2800" dirty="0" smtClean="0"/>
              <a:t>       β-</a:t>
            </a:r>
            <a:r>
              <a:rPr lang="ru-RU" sz="2800" dirty="0" err="1" smtClean="0"/>
              <a:t>фелландрен</a:t>
            </a:r>
            <a:r>
              <a:rPr lang="ru-RU" sz="2800" dirty="0" smtClean="0"/>
              <a:t>    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" name="Rectangle 90"/>
          <p:cNvSpPr>
            <a:spLocks noChangeArrowheads="1"/>
          </p:cNvSpPr>
          <p:nvPr/>
        </p:nvSpPr>
        <p:spPr bwMode="auto">
          <a:xfrm>
            <a:off x="2201166" y="1192337"/>
            <a:ext cx="13948462" cy="4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92"/>
          <p:cNvSpPr>
            <a:spLocks noChangeArrowheads="1"/>
          </p:cNvSpPr>
          <p:nvPr/>
        </p:nvSpPr>
        <p:spPr bwMode="auto">
          <a:xfrm>
            <a:off x="592667" y="4216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94"/>
          <p:cNvSpPr>
            <a:spLocks noChangeArrowheads="1"/>
          </p:cNvSpPr>
          <p:nvPr/>
        </p:nvSpPr>
        <p:spPr bwMode="auto">
          <a:xfrm>
            <a:off x="5998088" y="411435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112"/>
          <p:cNvSpPr>
            <a:spLocks noChangeArrowheads="1"/>
          </p:cNvSpPr>
          <p:nvPr/>
        </p:nvSpPr>
        <p:spPr bwMode="auto">
          <a:xfrm>
            <a:off x="3924476" y="15201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14"/>
          <p:cNvSpPr>
            <a:spLocks noChangeArrowheads="1"/>
          </p:cNvSpPr>
          <p:nvPr/>
        </p:nvSpPr>
        <p:spPr bwMode="auto">
          <a:xfrm>
            <a:off x="1295400" y="4042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116"/>
          <p:cNvSpPr>
            <a:spLocks noChangeArrowheads="1"/>
          </p:cNvSpPr>
          <p:nvPr/>
        </p:nvSpPr>
        <p:spPr bwMode="auto">
          <a:xfrm>
            <a:off x="5867400" y="399348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157"/>
          <p:cNvSpPr>
            <a:spLocks noChangeArrowheads="1"/>
          </p:cNvSpPr>
          <p:nvPr/>
        </p:nvSpPr>
        <p:spPr bwMode="auto">
          <a:xfrm>
            <a:off x="3022600" y="11927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256088"/>
              </p:ext>
            </p:extLst>
          </p:nvPr>
        </p:nvGraphicFramePr>
        <p:xfrm>
          <a:off x="1350367" y="1169903"/>
          <a:ext cx="9295442" cy="2650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" name="CS ChemDraw Drawing" r:id="rId3" imgW="6327194" imgH="1797773" progId="ChemDraw.Document.6.0">
                  <p:embed/>
                </p:oleObj>
              </mc:Choice>
              <mc:Fallback>
                <p:oleObj name="CS ChemDraw Drawing" r:id="rId3" imgW="6327194" imgH="1797773" progId="ChemDraw.Document.6.0">
                  <p:embed/>
                  <p:pic>
                    <p:nvPicPr>
                      <p:cNvPr id="0" name="Object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367" y="1169903"/>
                        <a:ext cx="9295442" cy="2650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60"/>
          <p:cNvSpPr>
            <a:spLocks noChangeArrowheads="1"/>
          </p:cNvSpPr>
          <p:nvPr/>
        </p:nvSpPr>
        <p:spPr bwMode="auto">
          <a:xfrm>
            <a:off x="2755900" y="4163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577569"/>
              </p:ext>
            </p:extLst>
          </p:nvPr>
        </p:nvGraphicFramePr>
        <p:xfrm>
          <a:off x="1964268" y="190622"/>
          <a:ext cx="6838664" cy="3055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CS ChemDraw Drawing" r:id="rId3" imgW="5370317" imgH="2395303" progId="ChemDraw.Document.6.0">
                  <p:embed/>
                </p:oleObj>
              </mc:Choice>
              <mc:Fallback>
                <p:oleObj name="CS ChemDraw Drawing" r:id="rId3" imgW="5370317" imgH="2395303" progId="ChemDraw.Document.6.0">
                  <p:embed/>
                  <p:pic>
                    <p:nvPicPr>
                      <p:cNvPr id="17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4268" y="190622"/>
                        <a:ext cx="6838664" cy="30552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607733" y="40301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247690"/>
              </p:ext>
            </p:extLst>
          </p:nvPr>
        </p:nvGraphicFramePr>
        <p:xfrm>
          <a:off x="2348492" y="4197220"/>
          <a:ext cx="6789744" cy="2137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CS ChemDraw Drawing" r:id="rId5" imgW="5414415" imgH="1701857" progId="ChemDraw.Document.6.0">
                  <p:embed/>
                </p:oleObj>
              </mc:Choice>
              <mc:Fallback>
                <p:oleObj name="CS ChemDraw Drawing" r:id="rId5" imgW="5414415" imgH="1701857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8492" y="4197220"/>
                        <a:ext cx="6789744" cy="21375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68803" y="3459954"/>
            <a:ext cx="11041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</a:t>
            </a:r>
            <a:r>
              <a:rPr lang="ru-RU" sz="2800" dirty="0" err="1" smtClean="0"/>
              <a:t>виснадин</a:t>
            </a:r>
            <a:r>
              <a:rPr lang="ru-RU" sz="2800" dirty="0" smtClean="0"/>
              <a:t>                         </a:t>
            </a:r>
            <a:r>
              <a:rPr lang="ru-RU" sz="2800" dirty="0" err="1" smtClean="0"/>
              <a:t>дигидросамидин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68803" y="6334780"/>
            <a:ext cx="11041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                           </a:t>
            </a:r>
            <a:r>
              <a:rPr lang="ru-RU" sz="2800" dirty="0" err="1" smtClean="0"/>
              <a:t>келлин</a:t>
            </a:r>
            <a:r>
              <a:rPr lang="ru-RU" sz="2800" dirty="0" smtClean="0"/>
              <a:t>                                  </a:t>
            </a:r>
            <a:r>
              <a:rPr lang="ru-RU" sz="2800" dirty="0" err="1" smtClean="0"/>
              <a:t>виснагин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02815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476" y="19522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0634" y="903106"/>
            <a:ext cx="1130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</a:rPr>
              <a:t>Плоды укропа пахучего включены в ГФ </a:t>
            </a:r>
            <a:r>
              <a:rPr lang="en-US" sz="3200" smtClean="0">
                <a:latin typeface="Times New Roman" panose="02020603050405020304" pitchFamily="18" charset="0"/>
              </a:rPr>
              <a:t>XIV</a:t>
            </a:r>
            <a:r>
              <a:rPr lang="ru-RU" sz="3200" smtClean="0">
                <a:latin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</a:rPr>
              <a:t>– ФС.2.5.0043.15. Стандартизуются по содержанию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эфирного масла</a:t>
            </a:r>
            <a:r>
              <a:rPr lang="ru-RU" sz="3200" dirty="0">
                <a:latin typeface="Times New Roman" panose="02020603050405020304" pitchFamily="18" charset="0"/>
              </a:rPr>
              <a:t>: в цельном сырье – не менее 2%, в порошке – не менее 1%.</a:t>
            </a:r>
            <a:endParaRPr lang="ru-RU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90733" y="279886"/>
            <a:ext cx="62526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укропа пахучего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57" y="987772"/>
            <a:ext cx="3698243" cy="58702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719" y="987772"/>
            <a:ext cx="3697481" cy="58702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0" y="987772"/>
            <a:ext cx="3916944" cy="587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69</Words>
  <Application>Microsoft Office PowerPoint</Application>
  <PresentationFormat>Широкоэкранный</PresentationFormat>
  <Paragraphs>10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CS ChemDraw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82</cp:revision>
  <dcterms:created xsi:type="dcterms:W3CDTF">2017-09-02T10:15:39Z</dcterms:created>
  <dcterms:modified xsi:type="dcterms:W3CDTF">2019-09-05T10:53:37Z</dcterms:modified>
</cp:coreProperties>
</file>