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79738"/>
            <a:ext cx="1168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Лапчатки прямостоячей корневища</a:t>
            </a:r>
            <a:r>
              <a:rPr lang="en-US" sz="3600" b="1" dirty="0">
                <a:latin typeface="Times New Roman" panose="02020603050405020304" pitchFamily="18" charset="0"/>
              </a:rPr>
              <a:t>      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Potentillae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erectae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</a:rPr>
              <a:t>                                  </a:t>
            </a:r>
            <a:endParaRPr lang="ru-RU" sz="36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Лапчатка прямостоячая</a:t>
            </a:r>
            <a:r>
              <a:rPr lang="en-US" sz="4000" dirty="0" smtClean="0">
                <a:latin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Potentilla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erecta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(L.) Rausch.</a:t>
            </a:r>
            <a:endParaRPr lang="ru-RU" sz="4000" dirty="0"/>
          </a:p>
          <a:p>
            <a:pPr algn="just"/>
            <a:r>
              <a:rPr lang="en-US" sz="4000" dirty="0">
                <a:latin typeface="Times New Roman" panose="02020603050405020304" pitchFamily="18" charset="0"/>
              </a:rPr>
              <a:t>                      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(</a:t>
            </a:r>
            <a:r>
              <a:rPr lang="en-US" sz="4000" i="1" dirty="0">
                <a:latin typeface="Times New Roman" panose="02020603050405020304" pitchFamily="18" charset="0"/>
              </a:rPr>
              <a:t>P</a:t>
            </a:r>
            <a:r>
              <a:rPr lang="ru-RU" sz="4000" i="1" dirty="0">
                <a:latin typeface="Times New Roman" panose="02020603050405020304" pitchFamily="18" charset="0"/>
              </a:rPr>
              <a:t>. </a:t>
            </a:r>
            <a:r>
              <a:rPr lang="en-US" sz="4000" i="1" dirty="0" err="1">
                <a:latin typeface="Times New Roman" panose="02020603050405020304" pitchFamily="18" charset="0"/>
              </a:rPr>
              <a:t>tormentilla</a:t>
            </a:r>
            <a:r>
              <a:rPr lang="en-US" sz="4000" dirty="0">
                <a:latin typeface="Times New Roman" panose="02020603050405020304" pitchFamily="18" charset="0"/>
              </a:rPr>
              <a:t> Stokes</a:t>
            </a:r>
            <a:r>
              <a:rPr lang="ru-RU" sz="4000" dirty="0">
                <a:latin typeface="Times New Roman" panose="02020603050405020304" pitchFamily="18" charset="0"/>
              </a:rPr>
              <a:t>) </a:t>
            </a:r>
            <a:endParaRPr lang="ru-RU" sz="4000" dirty="0"/>
          </a:p>
          <a:p>
            <a:pPr algn="just"/>
            <a:r>
              <a:rPr lang="ru-RU" sz="4000" dirty="0" err="1" smtClean="0">
                <a:latin typeface="Times New Roman" panose="02020603050405020304" pitchFamily="18" charset="0"/>
              </a:rPr>
              <a:t>сем.Розоцветные</a:t>
            </a:r>
            <a:r>
              <a:rPr lang="ru-RU" sz="4000" dirty="0" smtClean="0">
                <a:latin typeface="Times New Roman" panose="02020603050405020304" pitchFamily="18" charset="0"/>
              </a:rPr>
              <a:t>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Rosaceae</a:t>
            </a:r>
            <a:endParaRPr lang="ru-RU" sz="4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950" y="3408680"/>
            <a:ext cx="4311650" cy="34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700" y="903106"/>
            <a:ext cx="11811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Корневища </a:t>
            </a:r>
            <a:r>
              <a:rPr lang="ru-RU" sz="3200" dirty="0">
                <a:latin typeface="Times New Roman" panose="02020603050405020304" pitchFamily="18" charset="0"/>
              </a:rPr>
              <a:t>лапчатки содержат преимущественно </a:t>
            </a:r>
            <a:r>
              <a:rPr lang="ru-RU" sz="3200" dirty="0" err="1" smtClean="0">
                <a:latin typeface="Times New Roman" panose="02020603050405020304" pitchFamily="18" charset="0"/>
              </a:rPr>
              <a:t>конден-сированные</a:t>
            </a:r>
            <a:r>
              <a:rPr lang="ru-RU" sz="3200" dirty="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дубильные вещества (до 30%). Наряду с дубильными веществами в свободном виде содержатся галловая кислота, катехин, </a:t>
            </a:r>
            <a:r>
              <a:rPr lang="ru-RU" sz="3200" dirty="0" err="1">
                <a:latin typeface="Times New Roman" panose="02020603050405020304" pitchFamily="18" charset="0"/>
              </a:rPr>
              <a:t>галлокатехингаллат</a:t>
            </a:r>
            <a:r>
              <a:rPr lang="ru-RU" sz="3200" dirty="0">
                <a:latin typeface="Times New Roman" panose="02020603050405020304" pitchFamily="18" charset="0"/>
              </a:rPr>
              <a:t>. </a:t>
            </a:r>
            <a:endParaRPr lang="ru-RU" sz="3200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4141" y="2965209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700" y="3510256"/>
            <a:ext cx="11811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Корневища </a:t>
            </a:r>
            <a:r>
              <a:rPr lang="ru-RU" sz="3200" dirty="0">
                <a:latin typeface="Times New Roman" panose="02020603050405020304" pitchFamily="18" charset="0"/>
              </a:rPr>
              <a:t>лапчатки прямостоячей стандартизуются ГФ </a:t>
            </a:r>
            <a:r>
              <a:rPr lang="en-US" sz="3200" dirty="0" smtClean="0">
                <a:latin typeface="Times New Roman" panose="02020603050405020304" pitchFamily="18" charset="0"/>
              </a:rPr>
              <a:t>XIV</a:t>
            </a:r>
            <a:r>
              <a:rPr lang="ru-RU" sz="3200" dirty="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– ФС.2.5.0023.15.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дубильных веществ </a:t>
            </a:r>
            <a:r>
              <a:rPr lang="ru-RU" sz="3200" dirty="0">
                <a:latin typeface="Times New Roman" panose="02020603050405020304" pitchFamily="18" charset="0"/>
              </a:rPr>
              <a:t>в пересчете на танин (не менее 20%).</a:t>
            </a:r>
            <a:endParaRPr lang="ru-RU" sz="3200" dirty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en-US" sz="3200" smtClean="0">
                <a:latin typeface="Times New Roman" panose="02020603050405020304" pitchFamily="18" charset="0"/>
              </a:rPr>
              <a:t>8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корневища лапчатки </a:t>
            </a:r>
            <a:r>
              <a:rPr lang="ru-RU" sz="3200" dirty="0" smtClean="0">
                <a:latin typeface="Times New Roman" panose="02020603050405020304" pitchFamily="18" charset="0"/>
              </a:rPr>
              <a:t>стандартизуются </a:t>
            </a:r>
            <a:r>
              <a:rPr lang="ru-RU" sz="3200" dirty="0">
                <a:latin typeface="Times New Roman" panose="02020603050405020304" pitchFamily="18" charset="0"/>
              </a:rPr>
              <a:t>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танинов</a:t>
            </a:r>
            <a:r>
              <a:rPr lang="ru-RU" sz="3200" dirty="0">
                <a:latin typeface="Times New Roman" panose="02020603050405020304" pitchFamily="18" charset="0"/>
              </a:rPr>
              <a:t> в пересчете на пирогаллол (не менее 7%).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3732" y="208267"/>
            <a:ext cx="78911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лапчатки прямостоячей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766" y="923582"/>
            <a:ext cx="5934418" cy="59344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153"/>
            <a:ext cx="3714750" cy="594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923582"/>
            <a:ext cx="5130800" cy="593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100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138</cp:revision>
  <dcterms:created xsi:type="dcterms:W3CDTF">2017-09-02T10:15:39Z</dcterms:created>
  <dcterms:modified xsi:type="dcterms:W3CDTF">2021-11-23T16:54:17Z</dcterms:modified>
</cp:coreProperties>
</file>