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7" r:id="rId2"/>
    <p:sldId id="258" r:id="rId3"/>
    <p:sldId id="259" r:id="rId4"/>
    <p:sldId id="261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405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467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614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259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675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132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509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503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909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490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218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E6D94-A02E-48CB-9021-7403DD38B537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769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279738"/>
            <a:ext cx="11684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</a:rPr>
              <a:t>Лапчатки прямостоячей корневища</a:t>
            </a:r>
            <a:r>
              <a:rPr lang="en-US" sz="3600" b="1" dirty="0">
                <a:latin typeface="Times New Roman" panose="02020603050405020304" pitchFamily="18" charset="0"/>
              </a:rPr>
              <a:t>        </a:t>
            </a:r>
            <a:endParaRPr lang="ru-RU" sz="3600" b="1" dirty="0" smtClean="0">
              <a:latin typeface="Times New Roman" panose="02020603050405020304" pitchFamily="18" charset="0"/>
            </a:endParaRPr>
          </a:p>
          <a:p>
            <a:r>
              <a:rPr lang="ru-RU" sz="3600" b="1" dirty="0">
                <a:latin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</a:rPr>
              <a:t>                                             </a:t>
            </a:r>
            <a:r>
              <a:rPr lang="en-US" sz="3600" b="1" dirty="0" smtClean="0"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</a:rPr>
              <a:t>Potentillae</a:t>
            </a:r>
            <a:r>
              <a:rPr lang="en-US" sz="3600" b="1" dirty="0"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</a:rPr>
              <a:t>erectae</a:t>
            </a:r>
            <a:r>
              <a:rPr lang="en-US" sz="3600" b="1" dirty="0"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</a:rPr>
              <a:t>rhizomata</a:t>
            </a:r>
            <a:r>
              <a:rPr lang="en-US" sz="3600" b="1" dirty="0">
                <a:latin typeface="Times New Roman" panose="02020603050405020304" pitchFamily="18" charset="0"/>
              </a:rPr>
              <a:t>                                  </a:t>
            </a:r>
            <a:endParaRPr lang="ru-RU" sz="3600" dirty="0"/>
          </a:p>
          <a:p>
            <a:pPr algn="just"/>
            <a:r>
              <a:rPr lang="ru-RU" sz="4000" dirty="0" smtClean="0">
                <a:latin typeface="Times New Roman" panose="02020603050405020304" pitchFamily="18" charset="0"/>
              </a:rPr>
              <a:t>Лапчатка прямостоячая</a:t>
            </a:r>
            <a:r>
              <a:rPr lang="en-US" sz="4000" dirty="0" smtClean="0">
                <a:latin typeface="Times New Roman" panose="02020603050405020304" pitchFamily="18" charset="0"/>
              </a:rPr>
              <a:t> </a:t>
            </a:r>
            <a:r>
              <a:rPr lang="ru-RU" sz="4000" dirty="0" smtClean="0">
                <a:latin typeface="Times New Roman" panose="02020603050405020304" pitchFamily="18" charset="0"/>
              </a:rPr>
              <a:t> </a:t>
            </a:r>
            <a:r>
              <a:rPr lang="en-US" sz="4000" i="1" dirty="0" err="1" smtClean="0">
                <a:latin typeface="Times New Roman" panose="02020603050405020304" pitchFamily="18" charset="0"/>
              </a:rPr>
              <a:t>Potentilla</a:t>
            </a:r>
            <a:r>
              <a:rPr lang="en-US" sz="4000" i="1" dirty="0" smtClean="0">
                <a:latin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</a:rPr>
              <a:t>erecta</a:t>
            </a:r>
            <a:r>
              <a:rPr lang="en-US" sz="4000" i="1" dirty="0">
                <a:latin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</a:rPr>
              <a:t>(L.) Rausch.</a:t>
            </a:r>
            <a:endParaRPr lang="ru-RU" sz="4000" dirty="0"/>
          </a:p>
          <a:p>
            <a:pPr algn="just"/>
            <a:r>
              <a:rPr lang="en-US" sz="4000" dirty="0">
                <a:latin typeface="Times New Roman" panose="02020603050405020304" pitchFamily="18" charset="0"/>
              </a:rPr>
              <a:t>                                          </a:t>
            </a:r>
            <a:r>
              <a:rPr lang="ru-RU" sz="4000" dirty="0" smtClean="0">
                <a:latin typeface="Times New Roman" panose="02020603050405020304" pitchFamily="18" charset="0"/>
              </a:rPr>
              <a:t>(</a:t>
            </a:r>
            <a:r>
              <a:rPr lang="en-US" sz="4000" i="1" dirty="0">
                <a:latin typeface="Times New Roman" panose="02020603050405020304" pitchFamily="18" charset="0"/>
              </a:rPr>
              <a:t>P</a:t>
            </a:r>
            <a:r>
              <a:rPr lang="ru-RU" sz="4000" i="1" dirty="0">
                <a:latin typeface="Times New Roman" panose="02020603050405020304" pitchFamily="18" charset="0"/>
              </a:rPr>
              <a:t>. </a:t>
            </a:r>
            <a:r>
              <a:rPr lang="en-US" sz="4000" i="1" dirty="0" err="1">
                <a:latin typeface="Times New Roman" panose="02020603050405020304" pitchFamily="18" charset="0"/>
              </a:rPr>
              <a:t>tormentilla</a:t>
            </a:r>
            <a:r>
              <a:rPr lang="en-US" sz="4000" dirty="0">
                <a:latin typeface="Times New Roman" panose="02020603050405020304" pitchFamily="18" charset="0"/>
              </a:rPr>
              <a:t> Stokes</a:t>
            </a:r>
            <a:r>
              <a:rPr lang="ru-RU" sz="4000" dirty="0">
                <a:latin typeface="Times New Roman" panose="02020603050405020304" pitchFamily="18" charset="0"/>
              </a:rPr>
              <a:t>) </a:t>
            </a:r>
            <a:endParaRPr lang="ru-RU" sz="4000" dirty="0"/>
          </a:p>
          <a:p>
            <a:pPr algn="just"/>
            <a:r>
              <a:rPr lang="ru-RU" sz="4000" dirty="0" err="1" smtClean="0">
                <a:latin typeface="Times New Roman" panose="02020603050405020304" pitchFamily="18" charset="0"/>
              </a:rPr>
              <a:t>сем.Розоцветные</a:t>
            </a:r>
            <a:r>
              <a:rPr lang="ru-RU" sz="4000" dirty="0" smtClean="0">
                <a:latin typeface="Times New Roman" panose="02020603050405020304" pitchFamily="18" charset="0"/>
              </a:rPr>
              <a:t>             </a:t>
            </a:r>
            <a:r>
              <a:rPr lang="en-US" sz="4000" i="1" dirty="0" err="1" smtClean="0">
                <a:latin typeface="Times New Roman" panose="02020603050405020304" pitchFamily="18" charset="0"/>
              </a:rPr>
              <a:t>Rosaceae</a:t>
            </a:r>
            <a:endParaRPr lang="ru-RU" sz="4000" dirty="0">
              <a:effectLst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950" y="3408680"/>
            <a:ext cx="4311650" cy="344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87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0"/>
            <a:ext cx="51435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49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987221" y="358059"/>
            <a:ext cx="43636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Химический состав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66700" y="903106"/>
            <a:ext cx="11811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latin typeface="Times New Roman" panose="02020603050405020304" pitchFamily="18" charset="0"/>
              </a:rPr>
              <a:t>      Корневища </a:t>
            </a:r>
            <a:r>
              <a:rPr lang="ru-RU" sz="3200" dirty="0">
                <a:latin typeface="Times New Roman" panose="02020603050405020304" pitchFamily="18" charset="0"/>
              </a:rPr>
              <a:t>лапчатки содержат преимущественно </a:t>
            </a:r>
            <a:r>
              <a:rPr lang="ru-RU" sz="3200" dirty="0" err="1" smtClean="0">
                <a:latin typeface="Times New Roman" panose="02020603050405020304" pitchFamily="18" charset="0"/>
              </a:rPr>
              <a:t>конден-сированные</a:t>
            </a:r>
            <a:r>
              <a:rPr lang="ru-RU" sz="3200" dirty="0" smtClean="0">
                <a:latin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</a:rPr>
              <a:t>дубильные вещества (до 30%). Наряду с дубильными веществами в свободном виде содержатся галловая кислота, катехин, </a:t>
            </a:r>
            <a:r>
              <a:rPr lang="ru-RU" sz="3200" dirty="0" err="1">
                <a:latin typeface="Times New Roman" panose="02020603050405020304" pitchFamily="18" charset="0"/>
              </a:rPr>
              <a:t>галлокатехингаллат</a:t>
            </a:r>
            <a:r>
              <a:rPr lang="ru-RU" sz="3200" dirty="0">
                <a:latin typeface="Times New Roman" panose="02020603050405020304" pitchFamily="18" charset="0"/>
              </a:rPr>
              <a:t>. </a:t>
            </a:r>
            <a:endParaRPr lang="ru-RU" sz="3200" dirty="0"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14141" y="2965209"/>
            <a:ext cx="37144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Стандартизация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6700" y="3510256"/>
            <a:ext cx="11811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latin typeface="Times New Roman" panose="02020603050405020304" pitchFamily="18" charset="0"/>
              </a:rPr>
              <a:t>      Корневища </a:t>
            </a:r>
            <a:r>
              <a:rPr lang="ru-RU" sz="3200" dirty="0">
                <a:latin typeface="Times New Roman" panose="02020603050405020304" pitchFamily="18" charset="0"/>
              </a:rPr>
              <a:t>лапчатки прямостоячей стандартизуются ГФ </a:t>
            </a:r>
            <a:r>
              <a:rPr lang="en-US" sz="3200" dirty="0" smtClean="0">
                <a:latin typeface="Times New Roman" panose="02020603050405020304" pitchFamily="18" charset="0"/>
              </a:rPr>
              <a:t>XIV</a:t>
            </a:r>
            <a:r>
              <a:rPr lang="ru-RU" sz="3200" dirty="0" smtClean="0">
                <a:latin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</a:rPr>
              <a:t>– ФС.2.5.0023.15. по содержанию </a:t>
            </a: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</a:rPr>
              <a:t>дубильных веществ </a:t>
            </a:r>
            <a:r>
              <a:rPr lang="ru-RU" sz="3200" dirty="0">
                <a:latin typeface="Times New Roman" panose="02020603050405020304" pitchFamily="18" charset="0"/>
              </a:rPr>
              <a:t>в пересчете на танин (не менее 20%).</a:t>
            </a:r>
            <a:endParaRPr lang="ru-RU" sz="3200" dirty="0"/>
          </a:p>
          <a:p>
            <a:pPr algn="just"/>
            <a:r>
              <a:rPr lang="ru-RU" sz="3200" dirty="0" smtClean="0">
                <a:latin typeface="Times New Roman" panose="02020603050405020304" pitchFamily="18" charset="0"/>
              </a:rPr>
              <a:t>      В </a:t>
            </a:r>
            <a:r>
              <a:rPr lang="en-US" sz="3200" dirty="0" err="1">
                <a:latin typeface="Times New Roman" panose="02020603050405020304" pitchFamily="18" charset="0"/>
              </a:rPr>
              <a:t>EuPh</a:t>
            </a:r>
            <a:r>
              <a:rPr lang="ru-RU" sz="3200" dirty="0">
                <a:latin typeface="Times New Roman" panose="02020603050405020304" pitchFamily="18" charset="0"/>
              </a:rPr>
              <a:t> </a:t>
            </a:r>
            <a:r>
              <a:rPr lang="en-US" sz="3200" smtClean="0">
                <a:latin typeface="Times New Roman" panose="02020603050405020304" pitchFamily="18" charset="0"/>
              </a:rPr>
              <a:t>8</a:t>
            </a:r>
            <a:r>
              <a:rPr lang="ru-RU" sz="3200" smtClean="0">
                <a:latin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</a:rPr>
              <a:t>корневища лапчатки </a:t>
            </a:r>
            <a:r>
              <a:rPr lang="ru-RU" sz="3200" dirty="0" smtClean="0">
                <a:latin typeface="Times New Roman" panose="02020603050405020304" pitchFamily="18" charset="0"/>
              </a:rPr>
              <a:t>стандартизуются </a:t>
            </a:r>
            <a:r>
              <a:rPr lang="ru-RU" sz="3200" dirty="0">
                <a:latin typeface="Times New Roman" panose="02020603050405020304" pitchFamily="18" charset="0"/>
              </a:rPr>
              <a:t>по содержанию </a:t>
            </a: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</a:rPr>
              <a:t>танинов</a:t>
            </a:r>
            <a:r>
              <a:rPr lang="ru-RU" sz="3200" dirty="0">
                <a:latin typeface="Times New Roman" panose="02020603050405020304" pitchFamily="18" charset="0"/>
              </a:rPr>
              <a:t> в пересчете на пирогаллол (не менее 7%).</a:t>
            </a:r>
            <a:endParaRPr lang="ru-RU" sz="3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6469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273732" y="208267"/>
            <a:ext cx="78911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Препараты лапчатки прямостоячей</a:t>
            </a: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766" y="923582"/>
            <a:ext cx="5934418" cy="593441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6153"/>
            <a:ext cx="3714750" cy="59436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200" y="923582"/>
            <a:ext cx="5130800" cy="5934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20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763</TotalTime>
  <Words>100</Words>
  <Application>Microsoft Office PowerPoint</Application>
  <PresentationFormat>Широкоэкранный</PresentationFormat>
  <Paragraphs>11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138</cp:revision>
  <dcterms:created xsi:type="dcterms:W3CDTF">2017-09-02T10:15:39Z</dcterms:created>
  <dcterms:modified xsi:type="dcterms:W3CDTF">2021-11-23T16:54:17Z</dcterms:modified>
</cp:coreProperties>
</file>