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326936"/>
            <a:ext cx="11595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</a:rPr>
              <a:t>Крапивы двудомной листья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Urticae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dioicae</a:t>
            </a:r>
            <a:r>
              <a:rPr lang="en-US" sz="3600" b="1" dirty="0">
                <a:latin typeface="Times New Roman" panose="02020603050405020304" pitchFamily="18" charset="0"/>
              </a:rPr>
              <a:t> folia</a:t>
            </a:r>
            <a:r>
              <a:rPr lang="ru-RU" sz="3600" b="1" dirty="0">
                <a:latin typeface="Times New Roman" panose="02020603050405020304" pitchFamily="18" charset="0"/>
              </a:rPr>
              <a:t>                                                                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Крапива двудомная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Urtica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dioica</a:t>
            </a:r>
            <a:r>
              <a:rPr lang="en-US" sz="4000" dirty="0">
                <a:latin typeface="Times New Roman" panose="02020603050405020304" pitchFamily="18" charset="0"/>
              </a:rPr>
              <a:t> 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сем. Крапивные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Urticaceae</a:t>
            </a:r>
            <a:endParaRPr lang="ru-RU" sz="40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465734"/>
            <a:ext cx="4826001" cy="43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4591050" cy="612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09" y="736600"/>
            <a:ext cx="8175492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92690" y="5939077"/>
            <a:ext cx="11699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хлорогеновая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кислота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кофеоиляблочная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кислота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41719"/>
              </p:ext>
            </p:extLst>
          </p:nvPr>
        </p:nvGraphicFramePr>
        <p:xfrm>
          <a:off x="1893464" y="1065945"/>
          <a:ext cx="8076038" cy="191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S ChemDraw Drawing" r:id="rId3" imgW="6987378" imgH="1661028" progId="ChemDraw.Document.6.0">
                  <p:embed/>
                </p:oleObj>
              </mc:Choice>
              <mc:Fallback>
                <p:oleObj name="CS ChemDraw Drawing" r:id="rId3" imgW="6987378" imgH="1661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3464" y="1065945"/>
                        <a:ext cx="8076038" cy="191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8466" y="3175243"/>
            <a:ext cx="410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витамин К</a:t>
            </a:r>
            <a:r>
              <a:rPr lang="ru-RU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филлохинон</a:t>
            </a:r>
            <a:r>
              <a:rPr lang="ru-RU" dirty="0">
                <a:latin typeface="Times New Roman" panose="02020603050405020304" pitchFamily="18" charset="0"/>
              </a:rPr>
              <a:t>)</a:t>
            </a:r>
            <a:endParaRPr lang="ru-RU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53686"/>
              </p:ext>
            </p:extLst>
          </p:nvPr>
        </p:nvGraphicFramePr>
        <p:xfrm>
          <a:off x="492690" y="4010779"/>
          <a:ext cx="4602034" cy="192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S ChemDraw Drawing" r:id="rId5" imgW="4009093" imgH="1678851" progId="ChemDraw.Document.6.0">
                  <p:embed/>
                </p:oleObj>
              </mc:Choice>
              <mc:Fallback>
                <p:oleObj name="CS ChemDraw Drawing" r:id="rId5" imgW="4009093" imgH="1678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90" y="4010779"/>
                        <a:ext cx="4602034" cy="1928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51959"/>
              </p:ext>
            </p:extLst>
          </p:nvPr>
        </p:nvGraphicFramePr>
        <p:xfrm>
          <a:off x="6199485" y="4237106"/>
          <a:ext cx="3949700" cy="157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S ChemDraw Drawing" r:id="rId7" imgW="3251957" imgH="1299400" progId="ChemDraw.Document.6.0">
                  <p:embed/>
                </p:oleObj>
              </mc:Choice>
              <mc:Fallback>
                <p:oleObj name="CS ChemDraw Drawing" r:id="rId7" imgW="3251957" imgH="1299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9485" y="4237106"/>
                        <a:ext cx="3949700" cy="1579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954947"/>
            <a:ext cx="1178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Качество </a:t>
            </a:r>
            <a:r>
              <a:rPr lang="ru-RU" sz="4000" dirty="0">
                <a:latin typeface="Times New Roman" panose="02020603050405020304" pitchFamily="18" charset="0"/>
              </a:rPr>
              <a:t>сырья регламентируется ГФ </a:t>
            </a:r>
            <a:r>
              <a:rPr lang="en-US" sz="4000" dirty="0" smtClean="0">
                <a:latin typeface="Times New Roman" panose="02020603050405020304" pitchFamily="18" charset="0"/>
              </a:rPr>
              <a:t>XIV </a:t>
            </a:r>
            <a:r>
              <a:rPr lang="ru-RU" sz="4000" dirty="0">
                <a:latin typeface="Times New Roman" panose="02020603050405020304" pitchFamily="18" charset="0"/>
              </a:rPr>
              <a:t>ФС.2.5.0019.15 по содержанию суммы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оксикоричных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кислот </a:t>
            </a:r>
            <a:r>
              <a:rPr lang="ru-RU" sz="4000" dirty="0">
                <a:latin typeface="Times New Roman" panose="02020603050405020304" pitchFamily="18" charset="0"/>
              </a:rPr>
              <a:t>в пересчете на </a:t>
            </a:r>
            <a:r>
              <a:rPr lang="ru-RU" sz="4000" dirty="0" err="1">
                <a:latin typeface="Times New Roman" panose="02020603050405020304" pitchFamily="18" charset="0"/>
              </a:rPr>
              <a:t>хлорогеновую</a:t>
            </a:r>
            <a:r>
              <a:rPr lang="ru-RU" sz="4000" dirty="0">
                <a:latin typeface="Times New Roman" panose="02020603050405020304" pitchFamily="18" charset="0"/>
              </a:rPr>
              <a:t>  кислоту (не менее 0,3%) определяемой спектрофотометрическим методом при 330 </a:t>
            </a:r>
            <a:r>
              <a:rPr lang="ru-RU" sz="4000" dirty="0" err="1">
                <a:latin typeface="Times New Roman" panose="02020603050405020304" pitchFamily="18" charset="0"/>
              </a:rPr>
              <a:t>нм</a:t>
            </a:r>
            <a:r>
              <a:rPr lang="ru-RU" sz="4000" dirty="0">
                <a:latin typeface="Times New Roman" panose="02020603050405020304" pitchFamily="18" charset="0"/>
              </a:rPr>
              <a:t>. 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</a:rPr>
              <a:t>      В </a:t>
            </a:r>
            <a:r>
              <a:rPr lang="en-US" sz="4000" dirty="0" err="1">
                <a:latin typeface="Times New Roman" panose="02020603050405020304" pitchFamily="18" charset="0"/>
              </a:rPr>
              <a:t>EuPh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</a:rPr>
              <a:t>8</a:t>
            </a:r>
            <a:r>
              <a:rPr lang="ru-RU" sz="4000" smtClean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листья крапивы стандартизуются по содержанию суммы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хлорогеновой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кофеоиляблочной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кислот</a:t>
            </a:r>
            <a:r>
              <a:rPr lang="ru-RU" sz="4000" dirty="0">
                <a:latin typeface="Times New Roman" panose="02020603050405020304" pitchFamily="18" charset="0"/>
              </a:rPr>
              <a:t> (не менее 0,3%), определяемой методом ВЭЖХ. 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2877" y="0"/>
            <a:ext cx="7172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крапивы двудомной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4" y="1089764"/>
            <a:ext cx="3858016" cy="5787024"/>
          </a:xfrm>
          <a:prstGeom prst="rect">
            <a:avLst/>
          </a:prstGeom>
        </p:spPr>
      </p:pic>
      <p:pic>
        <p:nvPicPr>
          <p:cNvPr id="8" name="Picture 4" descr="http://www.eapteka.ru/upload/offer_photo/613/53/1.jpg"/>
          <p:cNvPicPr>
            <a:picLocks noChangeAspect="1" noChangeArrowheads="1"/>
          </p:cNvPicPr>
          <p:nvPr/>
        </p:nvPicPr>
        <p:blipFill>
          <a:blip r:embed="rId3"/>
          <a:srcRect l="15574" t="3042" r="13437"/>
          <a:stretch>
            <a:fillRect/>
          </a:stretch>
        </p:blipFill>
        <p:spPr bwMode="auto">
          <a:xfrm>
            <a:off x="7652010" y="1089764"/>
            <a:ext cx="4223268" cy="5768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8" y="1082921"/>
            <a:ext cx="3388226" cy="57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5448300" cy="544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36" y="412750"/>
            <a:ext cx="6658864" cy="294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75" y="3429000"/>
            <a:ext cx="558209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ЛЕКАРСТВЕННЫЕ РАСТЕНИЯ\Фитопрепараты\Бальзам первопресто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06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84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198</cp:revision>
  <dcterms:created xsi:type="dcterms:W3CDTF">2017-09-02T10:15:39Z</dcterms:created>
  <dcterms:modified xsi:type="dcterms:W3CDTF">2021-10-11T16:12:00Z</dcterms:modified>
</cp:coreProperties>
</file>