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5"/>
  </p:notesMasterIdLst>
  <p:sldIdLst>
    <p:sldId id="262" r:id="rId2"/>
    <p:sldId id="273" r:id="rId3"/>
    <p:sldId id="291" r:id="rId4"/>
    <p:sldId id="292" r:id="rId5"/>
    <p:sldId id="265" r:id="rId6"/>
    <p:sldId id="275" r:id="rId7"/>
    <p:sldId id="276" r:id="rId8"/>
    <p:sldId id="311" r:id="rId9"/>
    <p:sldId id="277" r:id="rId10"/>
    <p:sldId id="308" r:id="rId11"/>
    <p:sldId id="309" r:id="rId12"/>
    <p:sldId id="310" r:id="rId13"/>
    <p:sldId id="278" r:id="rId14"/>
    <p:sldId id="279" r:id="rId15"/>
    <p:sldId id="264" r:id="rId16"/>
    <p:sldId id="268" r:id="rId17"/>
    <p:sldId id="269" r:id="rId18"/>
    <p:sldId id="266" r:id="rId19"/>
    <p:sldId id="256" r:id="rId20"/>
    <p:sldId id="280" r:id="rId21"/>
    <p:sldId id="270" r:id="rId22"/>
    <p:sldId id="282" r:id="rId23"/>
    <p:sldId id="257" r:id="rId24"/>
    <p:sldId id="260" r:id="rId25"/>
    <p:sldId id="263" r:id="rId26"/>
    <p:sldId id="271" r:id="rId27"/>
    <p:sldId id="281" r:id="rId28"/>
    <p:sldId id="258" r:id="rId29"/>
    <p:sldId id="272" r:id="rId30"/>
    <p:sldId id="303" r:id="rId31"/>
    <p:sldId id="304" r:id="rId32"/>
    <p:sldId id="305" r:id="rId33"/>
    <p:sldId id="306" r:id="rId34"/>
    <p:sldId id="307" r:id="rId35"/>
    <p:sldId id="283" r:id="rId36"/>
    <p:sldId id="284" r:id="rId37"/>
    <p:sldId id="285" r:id="rId38"/>
    <p:sldId id="267" r:id="rId39"/>
    <p:sldId id="286" r:id="rId40"/>
    <p:sldId id="287" r:id="rId41"/>
    <p:sldId id="288" r:id="rId42"/>
    <p:sldId id="289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290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523E4-DE4C-4170-B7A3-C6D55F47372E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75D3C-30D6-44BC-A510-A87FF2D50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5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5D3C-30D6-44BC-A510-A87FF2D508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7635-AC72-433F-B258-967379B74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536E-218F-4B20-8425-F74323355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86C72-173C-40F2-8DB3-AD2252657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E34F-3BCA-4FB0-8471-70FD3A7D1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D99E-9E48-424E-AB5E-69B807F07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17BE05-75F9-4019-AADD-153D1035A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0259-14E1-4485-8302-04535B79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DEFAA-856D-45B7-B108-E4696BCCD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57F8-5D8A-4AC2-BD0B-6C5062E37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B59C0-B457-4B83-AF90-3CEC88691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A726-D73F-4AEE-9905-4ED2C03C1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7AA5-AFBD-4AB3-8C75-8883192F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B8C4B-F25B-4AB9-B3A6-679C2B31F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7238-AD1B-469F-9C9D-1859D5DD8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1D6768A-09F0-42C7-BA68-0CE4BF94D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0" y="642938"/>
            <a:ext cx="6769100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Инвагинация кишечника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 детей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005263"/>
            <a:ext cx="64008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41A1A"/>
                </a:solidFill>
              </a:rPr>
              <a:t>В.И. Морозов</a:t>
            </a:r>
          </a:p>
        </p:txBody>
      </p:sp>
      <p:pic>
        <p:nvPicPr>
          <p:cNvPr id="50180" name="Picture 4" descr="DMC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5955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419475" y="5373688"/>
            <a:ext cx="467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г.Казань, 2019 г.</a:t>
            </a:r>
            <a:endParaRPr lang="ru-RU" sz="3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 advAuto="1000"/>
      <p:bldP spid="5018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3190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3190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3190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49291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Смещение С2 вперёд на С3 с деформацией спинномозгового канала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14366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6143668" cy="98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143248"/>
            <a:ext cx="615724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464344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</a:rPr>
              <a:t>Отмечается снижение амплитуды </a:t>
            </a:r>
            <a:r>
              <a:rPr lang="ru-RU" sz="3000" b="1" dirty="0" err="1" smtClean="0">
                <a:solidFill>
                  <a:schemeClr val="bg2">
                    <a:lumMod val="50000"/>
                  </a:schemeClr>
                </a:solidFill>
              </a:rPr>
              <a:t>вертебральных</a:t>
            </a: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</a:rPr>
              <a:t> и каротидных РЭГ</a:t>
            </a:r>
            <a:endParaRPr lang="ru-RU" sz="3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28604"/>
            <a:ext cx="6639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Реоэнцефалограмма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(РЭГ)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3"/>
          <p:cNvGraphicFramePr>
            <a:graphicFrameLocks noGrp="1"/>
          </p:cNvGraphicFramePr>
          <p:nvPr/>
        </p:nvGraphicFramePr>
        <p:xfrm>
          <a:off x="179388" y="2205038"/>
          <a:ext cx="8640762" cy="2987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98550"/>
                <a:gridCol w="1073150"/>
                <a:gridCol w="696912"/>
                <a:gridCol w="798513"/>
                <a:gridCol w="855662"/>
                <a:gridCol w="812800"/>
                <a:gridCol w="727075"/>
                <a:gridCol w="860425"/>
                <a:gridCol w="858838"/>
                <a:gridCol w="858837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Отведения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РЭГ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Стат. показатели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 (сек.)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(сек.)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 :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α/Т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 (Qm)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КА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dlx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0,078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0,413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0,181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0,106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0,786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0,657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&gt;0,05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&lt;0,01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&lt;0,001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&lt;0,01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0,076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0,412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0,180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0,106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0,686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0,621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44,9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±0,007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±0,6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&gt;0,1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&gt;0,05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&lt;0,01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&lt;0,001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&lt;0,001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285728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значение  параметров РЭГ 42 детей (в возрасте до 1 года) с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натальной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травмой шейного отдела позвоночника и вторичными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нейрогеннами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дискинезиями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ЖКТ и инвагинацией кишечника, обследованных в неврологической клинике.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Особенности постнатального развития  детей с инвагинацией кишечника.</a:t>
            </a:r>
            <a:br>
              <a:rPr lang="ru-RU" sz="2800" dirty="0">
                <a:solidFill>
                  <a:schemeClr val="bg1">
                    <a:lumMod val="50000"/>
                  </a:schemeClr>
                </a:solidFill>
              </a:rPr>
            </a:b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8013" name="Group 4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50673"/>
              </p:ext>
            </p:extLst>
          </p:nvPr>
        </p:nvGraphicFramePr>
        <p:xfrm>
          <a:off x="285720" y="1071546"/>
          <a:ext cx="8607453" cy="56289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22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2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7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39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Показатели постнатального периода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Дети с неврологи-ческими наруше-ниями (n=62)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Дети без невро-логических нару-шений (n=29)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Контрольная группа детей (n=40)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Вовремя не держали голову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18 (29,0%)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 (6,9%)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 (12,5%)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Вовремя не сидели 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16 (25,8%)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 (5,0%)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Синдром «вялого ребенка»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31 (50,0%)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 (5,0%)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Наблюдение невропатолога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 (16,1%)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Судороги в анамнезе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11 (17,7%)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 (3,4%)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Срыгивания в анамнезе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50 (80,6%)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8 (27,6%)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 (25,0%)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2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Отрыжка воздухом после кормления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45 (72,6%)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 (24,1%)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 (25,0%)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Икота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8 (12,9%)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Запоры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 (40,3%)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 (24,1%)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 (17,5%)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Поносы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15 (24,2%)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 (24,1%)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-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Реакция на прикорм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42 (67,7%)</a:t>
                      </a:r>
                      <a:r>
                        <a:rPr kumimoji="0" lang="ru-RU" sz="1500" u="none" strike="noStrike" cap="none" normalizeH="0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 (13,8%)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 (22,5%)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Нарушение диеты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19 (30,6%)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11 (37,9%)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12 (30,0%)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Грудное вскармливание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21 (33,9%)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 (24,1%)</a:t>
                      </a:r>
                      <a:endParaRPr kumimoji="0" lang="ru-RU" sz="1500" b="0" i="0" u="none" strike="noStrike" cap="none" normalizeH="0" baseline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8 (20,0%)</a:t>
                      </a:r>
                      <a:endParaRPr kumimoji="0" lang="ru-RU" sz="15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07887" name="Rectangle 367"/>
          <p:cNvSpPr>
            <a:spLocks noChangeArrowheads="1"/>
          </p:cNvSpPr>
          <p:nvPr/>
        </p:nvSpPr>
        <p:spPr bwMode="auto">
          <a:xfrm>
            <a:off x="0" y="634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Катамнез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больных с инвагинацией кишечника (основные показатели)</a:t>
            </a:r>
          </a:p>
        </p:txBody>
      </p:sp>
      <p:graphicFrame>
        <p:nvGraphicFramePr>
          <p:cNvPr id="90439" name="Group 3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53221"/>
              </p:ext>
            </p:extLst>
          </p:nvPr>
        </p:nvGraphicFramePr>
        <p:xfrm>
          <a:off x="250825" y="1412875"/>
          <a:ext cx="8642350" cy="52882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22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0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433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Признак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Количество, 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n=33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Абс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Мальчики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66,7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Девочки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1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Лечились ранее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оперативно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консервативно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27,3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72,7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Жалобы гастроэнтерологические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81,8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Гастродуоденит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51,5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ДЖВП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60,6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Жалобы неврологические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Нарушение осанки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Патанатомия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и патогенез инвагинации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Единственный вариант кишечной непроходимости у детей при котором имеются элементы 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обтурации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странгуляции.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7" name="Picture 5" descr="G:\инв\her_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66457" y="1981200"/>
            <a:ext cx="300208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Патогенез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2" descr="G:\Инвагинации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14356"/>
            <a:ext cx="9144000" cy="6215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7" name="Picture 2" descr="G:\Инвагинации\byd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Органические причины инвагинации у детей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1" name="Picture 2" descr="G:\Инвагинации\1271121401_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1785926"/>
            <a:ext cx="6477013" cy="48577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648"/>
            <a:ext cx="8353425" cy="633670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КЛАССИФИКАЦИЯ ИНВАГИНАЦИИ КИШЕЧНИКА У ДЕТЕЙ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ИНВАГИНАЦИЯ ТОНКОКИШЕЧНАЯ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– ВНЕДРЕНИЕ ТОНКОЙ КИШКИ В ТОНКУЮ;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ИНВАГИНАЦИЯ ТОЛСТОКИШЕЧНАЯ-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ВНЕДРЕНИЕ ТОЛСТОЙ КИШКИ В ТОЛСТУЮ;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ИНВАГИНАЦИЯ ПОДЗДОШНО- ОБОДОЧНАЯ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КОГДА ТОНКАЯ КИЩКА ВНЕДРЯЕТСЯ ЧЕРЕЗ БАУГИЕНИВУЮ ЗАСЛОНКУ В ВОСХОДЯЩУЮ;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 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ИНВАГИНАЦИЯ СЛЕПООБОДОЧНАЯ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КОГДА ГОЛОВКОЙ ИНВАГИНАТА ЯВЛЯЕТСЯ ДНО СЛЕПОЙ КИШКИ , А ЧЕРВЕОБРАЗНЫЙ ОТРОСТОК И ДИСТАЛЬНАЯ ЧАСТЬ В ПОДВЗДОШНОЙ КИШКИ ПАССИВНО ВТЯГИВАЕТСЯ ВМЕСТЕ СО СЛЕПОЙ , МИНУЯ БАУГИНИЕВУ ЗАСЛОНКУ.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 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ПОСЛЕДНИЕ ДВА ВИДА ВХОДЯТ В ПОНЯТИЕ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ИЛЕОЦЕКАЛЬНАЯ ИНВАГИНАЦИЯ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– НАИБОЛЕЕ ЧАСТО ВСТРЕЧАЮЩИЙСЯ КЛИНИЧЕСКИЙ ВАРИАНТ ЗАБОЛЕВАНИЯ (90% СЛУЧАЕВ).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Актуальность проблемы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Заболеваемость инвагинации кишечника у детей до 1 года составляет 0.6 / 1000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Заболеваемость у детей старше 1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годасоставляет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0.1 / 1000.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Мальчики болеют инвагинацией в 2 раза чаще, чем девочки.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90% случаев заболевания приходится на возраст 4 -12 мес.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538736" cy="352839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варианты инвагинации у детей.</a:t>
            </a:r>
            <a:endParaRPr lang="ru-RU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G:\инв\img-4Ygl2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-1"/>
            <a:ext cx="457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Клиника и диагностика.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43063"/>
            <a:ext cx="8258175" cy="4452937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1. Анамнез заболевания и оценка клинической симптоматики.</a:t>
            </a:r>
          </a:p>
          <a:p>
            <a:pPr>
              <a:defRPr/>
            </a:pP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2. Дополнительные </a:t>
            </a:r>
            <a:r>
              <a:rPr lang="ru-RU" sz="4400" dirty="0" err="1" smtClean="0">
                <a:solidFill>
                  <a:schemeClr val="bg1">
                    <a:lumMod val="50000"/>
                  </a:schemeClr>
                </a:solidFill>
              </a:rPr>
              <a:t>параклинические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 методы обследования.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Симптомы инвагинации кишечника при осмотре ребенка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Симптом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Данса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Симптом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Алапи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Симптом пальпируемой «опухоли» при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поднаркозном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 осмотре или осмотре во сне.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Симптом наличие крови в ампуле прямой кишки при ректальном осмотре (или при самостоятельном скудном стуле) в виде малинового желе.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Отсутствие отхождения газов.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218488" cy="10810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ЧАСТОТА КЛИНИЧЕСКИХ СИМПТОМОВ ИНВАГИНАЦИИ  КИШЕЧНИКА ПО СТАДИЯМ ЗАБОЛЕВАНИЯ (%)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folHlink"/>
              </a:solidFill>
            </a:endParaRPr>
          </a:p>
        </p:txBody>
      </p:sp>
      <p:graphicFrame>
        <p:nvGraphicFramePr>
          <p:cNvPr id="3397" name="Group 3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281385"/>
              </p:ext>
            </p:extLst>
          </p:nvPr>
        </p:nvGraphicFramePr>
        <p:xfrm>
          <a:off x="0" y="1357300"/>
          <a:ext cx="9143999" cy="5500696"/>
        </p:xfrm>
        <a:graphic>
          <a:graphicData uri="http://schemas.openxmlformats.org/drawingml/2006/table">
            <a:tbl>
              <a:tblPr/>
              <a:tblGrid>
                <a:gridCol w="4201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76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0296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СИМПТОМЫ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ЧАСТОТА СИМПТОМОВ ПО СТАДИЯМ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 СТ.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 СТ.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 СТ.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 СТ.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БОЛЬ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60,0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ДВИГАТЕЛЬНОЕ БЕСПОКОЙСТВО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РВОТА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48,4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88,3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0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ЗАДЕРЖКА СТУЛА И ГАЗОВ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6,5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52,4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АССИМЕТРИЯ ЖИВОТА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8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НАПРЯЖЕНИЕ ПЕРЕДНЕЙ БРЮШНОЙ СТЕНКИ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46,3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61,8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8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НАЛИЧИЕ ОПУХОЛЕВИДНОГО ОБРАЗОВАНИЯ В БРЮШНОЙ ПОЛОСТИ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72,5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92,0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48,0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20,1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СИМПТОМ КИШЕЧНОГО КРОВОТЕЧЕНИЯ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65,4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32"/>
            <a:ext cx="8229600" cy="674136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(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параклинические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МЕТОДЫ ОБСЛЕДОВАНИЯ.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ОБЗОРНАЯ  РЕНТГЕНОГРАФИЯ БРЮШНОЙ ПОЛОСТИ ВЕРТИКАЛЬНО: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ВОЗДУХА В СЛЕПОЙ КИШКЕ И ОТСУТСТВИЕ ЕГО В ТОНКОЙ – ХАРАКТЕРНЫЙ ПРИЗНАК  ИНВАГИНАЦИИ. РЕЖЕ МОЖНО УВИДЕТЬ РЕНТГЕНОЛОГИЧЕСКИЙ СИМПТОМ «КЛЕШНИ РАКА ». НАЛИЧИЕ УРОВНЕЙ НА ОБЗОРНОЙ РЕНТГЕНОГРАММЕ – ПЛОХОЙ ПРОГНОСТИЧЕСКИЙ ПРИЗНАК И СВИДЕТЕЛЬСТВУЕТ , КАК ПРАВИЛО , О НАЧАЛЕ ПЕРИТОНИТА.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ПАЛЬЦЕВОЕ ИССЛЕДОВАНИЕ ПРЯМОЙ КИШКИ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ОБНАРУЖИВАЕТ ТОПОГРАФИЮ И РАЗМЕРЫ ИНВАГИНАТА  В БРЮШНОЙ ПОЛОСТИ. ОПРЕДЕЛЯЕТСЯ СИМПТОМ «МИШЕНИ»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ПНЕВМОИРРИГОГРАФИЯ И РЕНТГЕНОКОНТРАСТНОЕ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ИССЛЕДОВАНИЕ ТОЛСТОЙ КИШКИ ПОЗВОЛЯЮТ ОПРЕДЕЛИТЬ ЗОНУ ОБТУРАЦИИ ПРИ РЕТРОГРАДНОМ ВЕДЕНИИ ВОЗДУХА ИЛИ КОНТРАСТА В ТОЛСТУЮ КИШКУ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ПОДНАРКОЗНАЯ ПАЛЬПАЦИЯ БРЮШНОЙ ПОЛОСТИ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ОСОБЕННО В СОМНИТЕЛЬНЫХ СЛУЧАЯХ , СОЧЕТАЕТСЯ , КАК ПРАВИЛО ,( ПРИ  ОБНАРУЖЕНИИ ИНВАГИНАТА ) С КОНСЕРВАТИВНЫМ ЛЕЧЕНИЕМ КИШЕЧНОЙ ИНВАГИНАЦИИ.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ДИАГНОСТИЧЕСКАЯ ЛАПАРОСКОПИЯ ПО ПОКАЗАНИЯМ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1679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УЗИ - симптом «мишени»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ÐÐ°ÑÑÐ¸Ð½ÐºÐ¸ Ð¿Ð¾ Ð·Ð°Ð¿ÑÐ¾ÑÑ ÑÐ·Ð¸ Ð¿ÑÐ¸ Ð¸Ð½Ð²Ð°Ð³Ð¸Ð½Ð°Ñ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7920880" cy="594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Ретроградная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пневмоирригография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2293" name="Picture 2" descr="G:\Инвагинации\16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G:\инв\slide-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ПОКАЗАНИЯ К ЛАПАРОСКОПИИ ПРИ ПОДОЗРЕНИИ НА КИШЕЧНУЮ ИНВАГИНАЦИЮ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НЕЭФФЕТИВНОСТЬ КОНСЕРВАТИВНОГО ЛЕЧЕНИЯ НА РАННИХ СРОКАХ ЗАБОЛЕВАНИЯ;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ПОЗДНЕЕ ПОСТУПЛЕНИЕ БОЛЬНОГО (ИСКЛЮЧАЯ ОСЛОЖНЕННЫЕ ФОРМЫ ЗАБОЛЕВАНИЯ)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ВЫЯСНЕНИЕ ПРИЧИНЫ ИНВАГИНАЦИИ У ДЕТЕЙ СТАРШЕГО ВОЗРАСТА (ПОСЛЕ ГОДА). ПРИ ОБНАРУЖЕНИИ ЖИЗНЕСПОСОБНОГО ИНВАГИНАТА ВО ВРЕМЯ ЛАПАРОСКОПИИ ВНУТРИКИШЕЧНОЕ ДАЛЕНИЕ ПРИ РАЗДУВАНИИ МОЖНО ПОВЫШАТЬ ДО 100-120 ММ.РТ.СТ. ТАКАЯ МЕТОДИКА ДАЕТ ВОЗМОЖНОСТЬ ПРОИЗВЕСТИ КОНСЕРВАТИВНУЮ ДЕЗИНВАГИНАЦИЮ И ИЗБЕЖАТЬ ЛАПАРОТОМИИ У 70 % БОЛЬНЫХ.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Лечение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1. Консервативное: срок заболевания до 24 часов, возраст до 1 года, отсутствие рецидива и отсутствие перитонита.</a:t>
            </a:r>
          </a:p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2. Метод консервативной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дезинвагинации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поднаркозно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проводятся ретроградная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инсуфляция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воздуха в толстый кишечник под давлением 70-80 мм ст.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9" name="Rectangle 435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Количество детей переболевших инвагинацией за период с 1990 года по 2003 (по данным ДРКБ МЗ. РТ)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712" name="Group 44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35867787"/>
              </p:ext>
            </p:extLst>
          </p:nvPr>
        </p:nvGraphicFramePr>
        <p:xfrm>
          <a:off x="642910" y="950018"/>
          <a:ext cx="6429420" cy="4961214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6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5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3776">
                <a:tc>
                  <a:txBody>
                    <a:bodyPr/>
                    <a:lstStyle/>
                    <a:p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КАЛЕНДАРНЫЙ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БОЛЬНЫХ ДЕТЕЙ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607220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Общее количество: 217 детей ( средний показатель 15,5)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¿Ð½ÐµÐ²Ð¼Ð¾Ð¸ÑÑÐ¸Ð³Ð¾ÑÐºÐ¾Ð¿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7715304" cy="52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786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Система </a:t>
            </a:r>
            <a:r>
              <a:rPr lang="ru-RU" sz="3400" b="1" dirty="0" err="1" smtClean="0">
                <a:solidFill>
                  <a:schemeClr val="bg2">
                    <a:lumMod val="50000"/>
                  </a:schemeClr>
                </a:solidFill>
              </a:rPr>
              <a:t>пневмодезинвагинации</a:t>
            </a:r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 кишечника </a:t>
            </a:r>
            <a:endParaRPr lang="ru-RU" sz="3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357166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Автоматизированная электронная система диагностики инвагинации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732255" cy="37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858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28572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Инвагинации нет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173386" cy="466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Инвагинат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диагностирован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детских хирургов г. Уфа, 2019 г.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:\Инвагинация пневма\WhatsApp Image 2019-11-20 at 08.44.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984075" cy="449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Клинические критерии успешной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дезинвагинации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Падение давления в системе до 0 мм ст.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Отсутствие пальпируемой «опухоли» (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инвагината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) после проведенной процедуры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дезинвагинации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Отсутствие беспокойства ребенка после пробуждения от наркоза.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Констатация отхождения газов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На обзорной рентгенограмме брюшной полости определяется газ в тонком кишечнике.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Оперативное лечение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(показания)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Срок заболевания более 24 часов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Возраст старше 1-1,5 лет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Рецидив заболевания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Наличие признаков перитонита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Безуспешность консервативной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дезинвагинации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Операция: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ляпоротомия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ревизия брюшной полости,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дезинвагинация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методом «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выдаивания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2168"/>
          </a:xfrm>
        </p:spPr>
        <p:txBody>
          <a:bodyPr/>
          <a:lstStyle/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Интраоперационная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дезинвагинация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кишечника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794" name="Picture 2" descr="G:\инв\Case05.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90" y="1459548"/>
            <a:ext cx="8153219" cy="5398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03920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Ляпороскопическая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дезинвагинация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7" name="Picture 2" descr="G:\Инвагинации\invaginaciya-kishechnika-lecheni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3932" y="1313671"/>
            <a:ext cx="7416824" cy="5544329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716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Оценка жизнеспособности </a:t>
            </a:r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</a:rPr>
              <a:t>дезинвагинированного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 сегмента кишки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Субъективные критерии: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Восстановление нормального цвета кишечной стенки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Восстановление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перестальтики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при механическом раздражении стенки кишки</a:t>
            </a:r>
            <a:endParaRPr lang="ru-RU" sz="28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endParaRPr lang="ru-RU" sz="28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Объективные методы оценки: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Измерение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интрамурального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А/Д и давления в брыжейки тонкой кишки аппаратом Сигала (в норме более 50-55 мм. ст. у грудных детей)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Игольчатая ЭМГ с мышечного слоя кишки. 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9" name="Rectangle 435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Количество детей переболевших инвагинацией за период с 2004 года по 2017 (по данным ДРКБ МЗ. РТ)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1000095"/>
          <a:ext cx="6929486" cy="5234681"/>
        </p:xfrm>
        <a:graphic>
          <a:graphicData uri="http://schemas.openxmlformats.org/drawingml/2006/table">
            <a:tbl>
              <a:tblPr/>
              <a:tblGrid>
                <a:gridCol w="681308"/>
                <a:gridCol w="3201806"/>
                <a:gridCol w="3046372"/>
              </a:tblGrid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КАЛЕНДАРНЫЙ ГОД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БОЛЬНЫХ ДЕТЕЙ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2004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24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16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2005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21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17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2006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2007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19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19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2008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21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2009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21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2010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23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22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2011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16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23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2012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34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24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2013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32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25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2014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35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26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2015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40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27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2016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30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394" marR="79394" marT="39697" marB="396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59546" marR="59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1472" y="621508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Общее количество: 361 ребенок ( средний показатель 25,7)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Осложнения инвагинации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(некроз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инвагината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Производится резекция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некротизированного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сегмента кишечника с последующим анастомозом тонкой кишки «конец в конец» - только при отсутствии перитонита</a:t>
            </a:r>
          </a:p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При наличии перитонита временно накладывается одноствольная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илеостома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и после стабилизации общего состояния ребенка восстанавливается проходимость 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кишечникка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Вопросы профилактики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Адекватное кормление грудных детей по количественному и качественному составу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Осторожное введение новых прикормов 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докормов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(возможная провокация инвагинации)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Своевременная диагностика и лечение неврологических нарушений.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Прогноз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После 1 года жизни  в результате формирования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бургиниевых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заслонок рецидив инвагинации кишечника у детей (при отсутствии других органических причин) резко снижается.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51816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-500090"/>
          <a:ext cx="8501121" cy="5699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1121"/>
              </a:tblGrid>
              <a:tr h="5357850"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Клиническое</a:t>
                      </a:r>
                      <a:r>
                        <a:rPr lang="ru-RU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наблюдение по материалам ДРКБ МЗ РТ</a:t>
                      </a:r>
                      <a:endParaRPr lang="ru-RU" sz="28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8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Больная </a:t>
                      </a:r>
                      <a:r>
                        <a:rPr lang="ru-RU" sz="24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Саитгалина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Севилия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Зуфаровна</a:t>
                      </a:r>
                      <a:endParaRPr lang="ru-RU" sz="24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Дата рождения   19.05.2000 (17 лет)</a:t>
                      </a:r>
                      <a:endParaRPr lang="ru-RU" sz="2400" b="1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2400" b="1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     Диагноз: </a:t>
                      </a:r>
                      <a:r>
                        <a:rPr lang="ru-RU" sz="24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Инвагинация,тонко-тонкокишечная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инвагинация кишечника. Белково-энергетическая недостаточность 3ст.. Катаральный </a:t>
                      </a:r>
                      <a:r>
                        <a:rPr lang="ru-RU" sz="24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рефлюкс-эзофагит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  Грыжа пищеводного отверстия диафрагмы. Носительство </a:t>
                      </a:r>
                      <a:r>
                        <a:rPr lang="ru-RU" sz="24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гастростомы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  ДЦП, спастический </a:t>
                      </a:r>
                      <a:r>
                        <a:rPr lang="ru-RU" sz="24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тетрапарез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тяжёлой степени. Симптоматическая эпилепсия.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43" marB="45743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38" y="5500688"/>
          <a:ext cx="60960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85728"/>
          <a:ext cx="7572398" cy="7498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2398"/>
              </a:tblGrid>
              <a:tr h="6143668">
                <a:tc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 Anamnesis</a:t>
                      </a:r>
                      <a:r>
                        <a:rPr lang="en-US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morbi</a:t>
                      </a:r>
                      <a:endParaRPr lang="en-US" sz="2400" b="1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Заболела утром </a:t>
                      </a:r>
                      <a:r>
                        <a:rPr lang="en-US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04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n-US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09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en-US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2017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ребёнок стал беспокойным, появилась рвота , которая в течение дня повторялась 10 раз. В последний раз рвота была по типу «кофейной гущи». Была госпитализирована  в 12 городскую больницу города </a:t>
                      </a:r>
                      <a:r>
                        <a:rPr lang="ru-RU" sz="2400" b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Казани,было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проведено ФГДС: инвагинация 12п.к. в просвет желудка. Доставлены в ДРКБ.</a:t>
                      </a:r>
                    </a:p>
                    <a:p>
                      <a:endParaRPr lang="ru-RU" sz="2400" b="1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Объективно: состояние  тяжёлое  по основному заболеванию- ДЦП, грубое отставание  в физическом и психическом развитии.</a:t>
                      </a:r>
                    </a:p>
                    <a:p>
                      <a:endParaRPr lang="en-US" sz="2400" b="1" baseline="0" dirty="0" smtClean="0"/>
                    </a:p>
                    <a:p>
                      <a:endParaRPr lang="en-US" sz="1800" b="1" baseline="0" dirty="0" smtClean="0"/>
                    </a:p>
                    <a:p>
                      <a:endParaRPr lang="en-US" sz="1800" b="1" baseline="0" dirty="0" smtClean="0"/>
                    </a:p>
                    <a:p>
                      <a:r>
                        <a:rPr lang="ru-RU" sz="1800" b="0" baseline="0" dirty="0" smtClean="0"/>
                        <a:t>   </a:t>
                      </a:r>
                    </a:p>
                    <a:p>
                      <a:endParaRPr lang="ru-RU" sz="1800" b="0" baseline="0" dirty="0" smtClean="0"/>
                    </a:p>
                    <a:p>
                      <a:r>
                        <a:rPr lang="ru-RU" sz="1800" b="0" baseline="0" dirty="0" smtClean="0"/>
                        <a:t> </a:t>
                      </a:r>
                    </a:p>
                    <a:p>
                      <a:endParaRPr lang="ru-RU" sz="1800" b="0" dirty="0"/>
                    </a:p>
                  </a:txBody>
                  <a:tcPr marL="91439" marR="91439"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/>
        </p:nvGraphicFramePr>
        <p:xfrm>
          <a:off x="0" y="928670"/>
          <a:ext cx="9144001" cy="592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078"/>
                <a:gridCol w="1670540"/>
                <a:gridCol w="1758460"/>
                <a:gridCol w="1360336"/>
                <a:gridCol w="2156587"/>
              </a:tblGrid>
              <a:tr h="805438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04.09.2017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05.09.2017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06.09.2017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  <a:tr h="543769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WBC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9*</a:t>
                      </a:r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10^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  <a:tr h="80548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RBC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4,55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4,52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3,51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3.5-4,5 *</a:t>
                      </a:r>
                      <a:r>
                        <a:rPr lang="en-US" sz="1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10^6/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  <a:tr h="8055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HGB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120-140г/л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  <a:tr h="543769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HCT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35-50%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  <a:tr h="8055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LUMPH</a:t>
                      </a:r>
                      <a:endParaRPr lang="ru-RU" sz="18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19-37%</a:t>
                      </a:r>
                      <a:endParaRPr lang="ru-RU" sz="18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  <a:tr h="81408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180-300 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10^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  <a:tr h="8055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NEUT</a:t>
                      </a:r>
                      <a:endParaRPr lang="ru-RU" sz="18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62,9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47-72%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0" marB="4573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21429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Анализ крови в динамике заболевания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357298"/>
          <a:ext cx="8715436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1958987"/>
                <a:gridCol w="2398731"/>
              </a:tblGrid>
              <a:tr h="515155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04.09.2017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05.09.2017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</a:tr>
              <a:tr h="5221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АЛТ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7- 45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Ед</a:t>
                      </a:r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/л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</a:tr>
              <a:tr h="5221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АСТ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55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36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7- 45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Ед</a:t>
                      </a:r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/л</a:t>
                      </a:r>
                    </a:p>
                  </a:txBody>
                  <a:tcPr marL="91439" marR="91439" marT="45711" marB="45711"/>
                </a:tc>
              </a:tr>
              <a:tr h="90155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Креатинин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69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63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60-110мкмоль/л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</a:tr>
              <a:tr h="90155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Мочевина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7,2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7,0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3,32- 8,37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ммоль</a:t>
                      </a:r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/л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</a:tr>
              <a:tr h="5221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СРБ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0,44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2,18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Отр</a:t>
                      </a:r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 -0,5 мг/дл.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</a:tr>
              <a:tr h="90155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Общий белок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65-85 г/л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1" marB="45711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42860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Биохимические анализы крови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428625"/>
          <a:ext cx="8929718" cy="5857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9718"/>
              </a:tblGrid>
              <a:tr h="5857916">
                <a:tc>
                  <a:txBody>
                    <a:bodyPr/>
                    <a:lstStyle/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r>
                        <a:rPr lang="ru-RU" sz="3200" b="1" dirty="0" smtClean="0"/>
                        <a:t>   </a:t>
                      </a:r>
                      <a:r>
                        <a:rPr lang="ru-RU" sz="32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Эзофагогастродуоденоскопия</a:t>
                      </a:r>
                      <a:r>
                        <a:rPr lang="ru-RU" sz="32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от 11.08.2017</a:t>
                      </a:r>
                    </a:p>
                    <a:p>
                      <a:endParaRPr lang="ru-RU" sz="32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3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 Заключение:</a:t>
                      </a:r>
                      <a:r>
                        <a:rPr lang="ru-RU" sz="3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32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Рефлюкс-эзофагит</a:t>
                      </a:r>
                      <a:r>
                        <a:rPr lang="ru-RU" sz="3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 Грыжа пищеводного отверстия диафрагмы. Поверхностный гастрит, незначительный. Носительство </a:t>
                      </a:r>
                      <a:r>
                        <a:rPr lang="ru-RU" sz="32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гастростомы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2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1500188"/>
          <a:ext cx="8501122" cy="3505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1122"/>
              </a:tblGrid>
              <a:tr h="1633537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Экстренная </a:t>
                      </a:r>
                      <a:r>
                        <a:rPr lang="ru-RU" sz="32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фиброгастродуоденоскопия</a:t>
                      </a:r>
                      <a:r>
                        <a:rPr lang="ru-RU" sz="32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от  04.09.2017</a:t>
                      </a:r>
                    </a:p>
                    <a:p>
                      <a:r>
                        <a:rPr lang="ru-RU" sz="3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Инвагинация тонкой кишки в просвет желудка. Эндоскопические признаки грыжи пищеводного отверстия диафрагмы. Носительство </a:t>
                      </a:r>
                      <a:r>
                        <a:rPr lang="ru-RU" sz="32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гастростомы</a:t>
                      </a:r>
                      <a:r>
                        <a:rPr lang="ru-RU" sz="3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3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02" marB="45702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Лиля\Desktop\1sbkM3d7T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Данные ФГДС </a:t>
            </a:r>
          </a:p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От 04.09.2017</a:t>
            </a:r>
          </a:p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при поступлении в ДРКБ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Этиология инвагинации.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заболевание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полиэтиологическое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1. Функциональные причины </a:t>
            </a:r>
          </a:p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(спастические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гипермоторные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дискинезии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тонкой кишки) – преимущественно у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грудный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детей</a:t>
            </a:r>
          </a:p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2. Органические причины</a:t>
            </a:r>
          </a:p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(дивертикул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меккеля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подвижная     слепая кишка, полипы кишечника,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мозеденит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и.т.д.) – преимущественно у детей старше 1 года.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571480"/>
          <a:ext cx="8215369" cy="53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5369"/>
              </a:tblGrid>
              <a:tr h="530612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</a:t>
                      </a:r>
                      <a:r>
                        <a:rPr lang="ru-RU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УЗИ брюшной полости от 04.09.2017 при поступлении в ДРКБ</a:t>
                      </a:r>
                    </a:p>
                    <a:p>
                      <a:endParaRPr lang="ru-RU" sz="36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На  момент</a:t>
                      </a:r>
                      <a:r>
                        <a:rPr lang="ru-RU" sz="3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осмотра патологические образования и свободная жидкость в брюшной полости достоверно не визуализируются.</a:t>
                      </a:r>
                      <a:endParaRPr lang="ru-RU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45740" marB="4574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3999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ЛЕЧЕНИЕ во время пребывания в ДРКБ:</a:t>
            </a:r>
          </a:p>
          <a:p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   Операция 04.09.2017.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Лапаротомия , </a:t>
            </a:r>
            <a:r>
              <a:rPr lang="ru-RU" altLang="ru-RU" sz="2400" b="1" dirty="0" err="1">
                <a:solidFill>
                  <a:schemeClr val="bg2">
                    <a:lumMod val="50000"/>
                  </a:schemeClr>
                </a:solidFill>
              </a:rPr>
              <a:t>дезинвагинация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, ревизия органов брюшной полости.</a:t>
            </a:r>
          </a:p>
          <a:p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Под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общим обезболиванием, после обработки операционного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поля,выполнена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верхне-срединная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лапаротомия. В брюшной полости выпота нет.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Гастростома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фиксирована хорошо, герметичная. При ревизии выявлена тонко-тонкокишечная инвагинация на расстоянии 15 см. от связки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Трейтца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. Головка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инвагината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пальпаторно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определяется в луковице 12- перстной кишки.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Дезинвагинация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методом выдавливания.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Дезинвагинированная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тощая кишка около 10-15 см., отёчная, серозный покров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гиперемирован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с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субсерозными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гематомами, признана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жизнеспособной.выполнена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ревизия кишечника, патологии строения и фиксации не выявлено.Купол слепой кишки расположен в правой подвздошной области. В просвете толстой кишки плотные каловые массы. Послойное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ушивание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bg2">
                    <a:lumMod val="50000"/>
                  </a:schemeClr>
                </a:solidFill>
              </a:rPr>
              <a:t>раны.асептическая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</a:rPr>
              <a:t> повязка.</a:t>
            </a:r>
          </a:p>
          <a:p>
            <a:pPr algn="ctr"/>
            <a:endParaRPr lang="ru-RU" altLang="ru-RU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857250"/>
          <a:ext cx="7715250" cy="4754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250"/>
              </a:tblGrid>
              <a:tr h="47545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ЛЕЧЕНИЕ во время пребывания в ДРКБ</a:t>
                      </a:r>
                      <a:r>
                        <a:rPr lang="en-US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после операции):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Вода 50 </a:t>
                      </a:r>
                      <a:r>
                        <a:rPr lang="ru-RU" sz="28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мл.+Нутрилон</a:t>
                      </a:r>
                      <a:r>
                        <a:rPr lang="ru-RU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50мл.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7раз/день титрованием в </a:t>
                      </a:r>
                      <a:r>
                        <a:rPr lang="ru-RU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гастростому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Цефтриаксон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500мг.  в/</a:t>
                      </a:r>
                      <a:r>
                        <a:rPr lang="ru-RU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2 раза/день.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Трамадол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5%- 1,6 в/</a:t>
                      </a:r>
                      <a:r>
                        <a:rPr lang="ru-RU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Квамател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10 мг. в/</a:t>
                      </a:r>
                      <a:r>
                        <a:rPr lang="ru-RU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в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, 2 раза/день.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Глюкоза 5%- 200,0+ </a:t>
                      </a:r>
                      <a:r>
                        <a:rPr lang="en-US" sz="28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KCl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4%-20,0,+ 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MgSO4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25%-2,0  2р/день.</a:t>
                      </a:r>
                      <a:endParaRPr lang="ru-RU" sz="2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37" marB="45737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048264"/>
          </a:xfrm>
        </p:spPr>
        <p:txBody>
          <a:bodyPr/>
          <a:lstStyle/>
          <a:p>
            <a:r>
              <a:rPr lang="ru-RU" sz="7200" dirty="0" smtClean="0">
                <a:solidFill>
                  <a:schemeClr val="bg1">
                    <a:lumMod val="50000"/>
                  </a:schemeClr>
                </a:solidFill>
              </a:rPr>
              <a:t>Благодарю за внимание</a:t>
            </a:r>
            <a:endParaRPr lang="ru-RU" sz="7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1052513"/>
            <a:ext cx="3910012" cy="5103812"/>
          </a:xfrm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Рентгенограмма органов брюшной полости  ребёнка Г. 6 мес.,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произведённаая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через 1 час после приёма контрастной взвеси. Спастическая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гипермоторная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дискинезия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тонкой кишки (бариевая взвесь в терминальном отделе тонкой кишки, «симптом отрыва контрастной массы»).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50056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333375"/>
            <a:ext cx="3889375" cy="62642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dirty="0">
                <a:solidFill>
                  <a:srgbClr val="FFFF00"/>
                </a:solidFill>
              </a:rPr>
              <a:t>	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Рентгенограмма органов брюшной полости ребёнка Б. 5 мес., произведённая через 24 часа после приёма контрастной взвеси.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Гипомоторная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дискинезия толстой кишки (толстая кишка заполнена барием, задержка эвакуации контрастной взвеси).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49103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ысы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173511" cy="56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76470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Натальная травма ШОП в эксперименте на животных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3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072" y="260351"/>
            <a:ext cx="3744416" cy="61928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Симптом “складывания” у ребёнка К. 6 мес. с натальной травмой шейного отдела позвоночника и позвоночных артерий с вторичной ишемией ретикулярной формации ствола мозга в форме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миатонического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синдрома (в анамнезе инвагинация кишечника, лечился консервативно).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81965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204</TotalTime>
  <Words>1996</Words>
  <Application>Microsoft Office PowerPoint</Application>
  <PresentationFormat>Экран (4:3)</PresentationFormat>
  <Paragraphs>531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Текстура</vt:lpstr>
      <vt:lpstr>Инвагинация кишечника у детей</vt:lpstr>
      <vt:lpstr>Актуальность проблемы</vt:lpstr>
      <vt:lpstr>Количество детей переболевших инвагинацией за период с 1990 года по 2003 (по данным ДРКБ МЗ. РТ) </vt:lpstr>
      <vt:lpstr>Количество детей переболевших инвагинацией за период с 2004 года по 2017 (по данным ДРКБ МЗ. РТ) </vt:lpstr>
      <vt:lpstr>Этиология инвагинации. заболевание полиэтиологическое:</vt:lpstr>
      <vt:lpstr>Рентгенограмма органов брюшной полости  ребёнка Г. 6 мес., произведённаая через 1 час после приёма контрастной взвеси. Спастическая гипермоторная дискинезия тонкой кишки (бариевая взвесь в терминальном отделе тонкой кишки, «симптом отрыва контрастной массы»).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постнатального развития  детей с инвагинацией кишечника. </vt:lpstr>
      <vt:lpstr>Катамнез больных с инвагинацией кишечника (основные показатели)</vt:lpstr>
      <vt:lpstr>Патанатомия и патогенез инвагинации</vt:lpstr>
      <vt:lpstr>Патогенез</vt:lpstr>
      <vt:lpstr>Презентация PowerPoint</vt:lpstr>
      <vt:lpstr>Органические причины инвагинации у детей</vt:lpstr>
      <vt:lpstr>Презентация PowerPoint</vt:lpstr>
      <vt:lpstr>Клинические варианты инвагинации у детей.</vt:lpstr>
      <vt:lpstr>Клиника и диагностика.</vt:lpstr>
      <vt:lpstr>Симптомы инвагинации кишечника при осмотре ребенка</vt:lpstr>
      <vt:lpstr>Презентация PowerPoint</vt:lpstr>
      <vt:lpstr>Презентация PowerPoint</vt:lpstr>
      <vt:lpstr>УЗИ - симптом «мишени»</vt:lpstr>
      <vt:lpstr>Ретроградная пневмоирригография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V форум детских хирургов г. Уфа, 2019 г.</vt:lpstr>
      <vt:lpstr>Клинические критерии успешной дезинвагинации.</vt:lpstr>
      <vt:lpstr>Оперативное лечение (показания)</vt:lpstr>
      <vt:lpstr>Интраоперационная дезинвагинация кишечника</vt:lpstr>
      <vt:lpstr>Ляпороскопическая дезинвагинация</vt:lpstr>
      <vt:lpstr>Оценка жизнеспособности дезинвагинированного сегмента кишки</vt:lpstr>
      <vt:lpstr>Осложнения инвагинации (некроз инвагината)</vt:lpstr>
      <vt:lpstr>Вопросы профилактики</vt:lpstr>
      <vt:lpstr>Прогноз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Фанис</cp:lastModifiedBy>
  <cp:revision>38</cp:revision>
  <dcterms:created xsi:type="dcterms:W3CDTF">2012-09-21T18:33:10Z</dcterms:created>
  <dcterms:modified xsi:type="dcterms:W3CDTF">2019-12-04T09:51:49Z</dcterms:modified>
</cp:coreProperties>
</file>