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8" autoAdjust="0"/>
    <p:restoredTop sz="94660"/>
  </p:normalViewPr>
  <p:slideViewPr>
    <p:cSldViewPr snapToGrid="0">
      <p:cViewPr>
        <p:scale>
          <a:sx n="75" d="100"/>
          <a:sy n="75" d="100"/>
        </p:scale>
        <p:origin x="3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CD505-7F2F-45EF-AEBB-CB3E324967DA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895D3-D0D9-4C5B-8989-762F1940C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51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3DEE7-F91C-44AB-B529-BF0A634E6AA7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1518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1F5B-CEA1-4FFC-9441-7E393A3423F8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6C-FF23-4275-B832-D2A364D3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84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1F5B-CEA1-4FFC-9441-7E393A3423F8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6C-FF23-4275-B832-D2A364D3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412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1F5B-CEA1-4FFC-9441-7E393A3423F8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6C-FF23-4275-B832-D2A364D3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167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1F5B-CEA1-4FFC-9441-7E393A3423F8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6C-FF23-4275-B832-D2A364D3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557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1F5B-CEA1-4FFC-9441-7E393A3423F8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6C-FF23-4275-B832-D2A364D3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3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1F5B-CEA1-4FFC-9441-7E393A3423F8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6C-FF23-4275-B832-D2A364D3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766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1F5B-CEA1-4FFC-9441-7E393A3423F8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6C-FF23-4275-B832-D2A364D3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836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1F5B-CEA1-4FFC-9441-7E393A3423F8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6C-FF23-4275-B832-D2A364D3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061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1F5B-CEA1-4FFC-9441-7E393A3423F8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6C-FF23-4275-B832-D2A364D3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05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1F5B-CEA1-4FFC-9441-7E393A3423F8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6C-FF23-4275-B832-D2A364D3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53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1F5B-CEA1-4FFC-9441-7E393A3423F8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6C-FF23-4275-B832-D2A364D3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96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91F5B-CEA1-4FFC-9441-7E393A3423F8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9E36C-FF23-4275-B832-D2A364D3A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436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6.jpe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Лекция 3. </a:t>
            </a:r>
            <a:r>
              <a:rPr lang="ru-RU" sz="3200" b="1" dirty="0"/>
              <a:t>Интервалы и зубцы. </a:t>
            </a:r>
            <a:endParaRPr lang="ru-RU" sz="3200" b="1" dirty="0" smtClean="0"/>
          </a:p>
          <a:p>
            <a:pPr marL="0" indent="0">
              <a:buNone/>
            </a:pPr>
            <a:r>
              <a:rPr lang="ru-RU" sz="3200" b="1" dirty="0"/>
              <a:t> </a:t>
            </a:r>
            <a:r>
              <a:rPr lang="ru-RU" sz="3200" b="1" dirty="0" smtClean="0"/>
              <a:t>   Гипертрофии </a:t>
            </a:r>
            <a:r>
              <a:rPr lang="ru-RU" sz="3200" b="1" dirty="0"/>
              <a:t>отделов сердца</a:t>
            </a:r>
          </a:p>
        </p:txBody>
      </p:sp>
    </p:spTree>
    <p:extLst>
      <p:ext uri="{BB962C8B-B14F-4D97-AF65-F5344CB8AC3E}">
        <p14:creationId xmlns:p14="http://schemas.microsoft.com/office/powerpoint/2010/main" val="2907101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5600" y="-28972"/>
            <a:ext cx="6480720" cy="115371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Зубец </a:t>
            </a:r>
            <a:r>
              <a:rPr lang="en-US" dirty="0" smtClean="0"/>
              <a:t>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9576" y="1124744"/>
            <a:ext cx="7920880" cy="20882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/>
              <a:t>Отражает </a:t>
            </a:r>
            <a:r>
              <a:rPr lang="ru-RU" sz="3200" b="1" dirty="0"/>
              <a:t>процесс </a:t>
            </a:r>
            <a:r>
              <a:rPr lang="ru-RU" sz="3200" b="1" dirty="0"/>
              <a:t>распространения волны возбуждения в базальных отделах межжелудочковой перегородки  правого и левого желудочков.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30770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75521" y="1052736"/>
            <a:ext cx="3168352" cy="4608512"/>
          </a:xfrm>
        </p:spPr>
        <p:txBody>
          <a:bodyPr>
            <a:normAutofit/>
          </a:bodyPr>
          <a:lstStyle/>
          <a:p>
            <a:pPr marL="285750" indent="-285750"/>
            <a:r>
              <a:rPr lang="ru-RU" b="1" dirty="0"/>
              <a:t>У здорового человека  амплитуда зубца </a:t>
            </a:r>
            <a:r>
              <a:rPr lang="en-US" b="1" dirty="0"/>
              <a:t>S</a:t>
            </a:r>
            <a:r>
              <a:rPr lang="ru-RU" b="1" dirty="0"/>
              <a:t> в различных электрокардиографических отведениях колеблется в больших пределах, не превышая 20 мм.</a:t>
            </a:r>
          </a:p>
          <a:p>
            <a:pPr marL="285750" indent="-285750"/>
            <a:endParaRPr lang="ru-RU" b="1" dirty="0"/>
          </a:p>
          <a:p>
            <a:pPr marL="285750" indent="-285750"/>
            <a:r>
              <a:rPr lang="ru-RU" b="1" dirty="0"/>
              <a:t>При нормальном положении сердца в грудной клетке в отведениях от конечностей  амплитуда зубца </a:t>
            </a:r>
            <a:r>
              <a:rPr lang="en-US" b="1" dirty="0"/>
              <a:t>S </a:t>
            </a:r>
            <a:r>
              <a:rPr lang="ru-RU" b="1" dirty="0"/>
              <a:t>мала, кроме отведения </a:t>
            </a:r>
            <a:r>
              <a:rPr lang="en-US" b="1" dirty="0"/>
              <a:t>aVR.</a:t>
            </a:r>
            <a:endParaRPr lang="ru-RU" b="1" dirty="0"/>
          </a:p>
          <a:p>
            <a:pPr marL="285750" indent="-285750"/>
            <a:endParaRPr lang="ru-RU" b="1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3" y="980728"/>
            <a:ext cx="5197259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23992" y="5013176"/>
            <a:ext cx="3593976" cy="294928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srgbClr val="FF0000"/>
                </a:solidFill>
                <a:latin typeface="+mn-lt"/>
              </a:rPr>
              <a:t>Формирование ЭКГ от конечностей</a:t>
            </a:r>
            <a:endParaRPr lang="ru-RU" sz="18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456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807968" y="4869160"/>
            <a:ext cx="4170040" cy="294928"/>
          </a:xfrm>
        </p:spPr>
        <p:txBody>
          <a:bodyPr>
            <a:normAutofit fontScale="90000"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+mn-lt"/>
              </a:rPr>
              <a:t>Формирование ЭКГ от грудных отведений</a:t>
            </a:r>
            <a:endParaRPr lang="ru-RU" sz="1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919538" y="764704"/>
            <a:ext cx="3024335" cy="4608512"/>
          </a:xfrm>
        </p:spPr>
        <p:txBody>
          <a:bodyPr>
            <a:normAutofit/>
          </a:bodyPr>
          <a:lstStyle/>
          <a:p>
            <a:pPr marL="285750" indent="-285750"/>
            <a:r>
              <a:rPr lang="ru-RU" b="1" dirty="0"/>
              <a:t>В грудных отведениях зубец </a:t>
            </a:r>
            <a:r>
              <a:rPr lang="en-US" b="1" dirty="0"/>
              <a:t> S</a:t>
            </a:r>
            <a:r>
              <a:rPr lang="ru-RU" b="1" dirty="0"/>
              <a:t> постепенно уменьшается от </a:t>
            </a:r>
            <a:r>
              <a:rPr lang="en-US" b="1" dirty="0"/>
              <a:t> V1,V2</a:t>
            </a:r>
            <a:r>
              <a:rPr lang="ru-RU" b="1" dirty="0"/>
              <a:t> до</a:t>
            </a:r>
            <a:r>
              <a:rPr lang="en-US" b="1" dirty="0"/>
              <a:t> V4</a:t>
            </a:r>
            <a:r>
              <a:rPr lang="ru-RU" b="1" dirty="0"/>
              <a:t>,  а в отведениях</a:t>
            </a:r>
            <a:r>
              <a:rPr lang="en-US" b="1" dirty="0"/>
              <a:t> V5,V6</a:t>
            </a:r>
            <a:r>
              <a:rPr lang="ru-RU" b="1" dirty="0"/>
              <a:t> имеет малую амплитуду или отсутствует совсем.</a:t>
            </a:r>
          </a:p>
          <a:p>
            <a:pPr marL="285750" indent="-285750"/>
            <a:endParaRPr lang="ru-RU" b="1" dirty="0"/>
          </a:p>
          <a:p>
            <a:pPr marL="285750" indent="-285750"/>
            <a:r>
              <a:rPr lang="ru-RU" b="1" dirty="0"/>
              <a:t>Равенство зубцов </a:t>
            </a:r>
            <a:r>
              <a:rPr lang="en-US" b="1" dirty="0"/>
              <a:t>R </a:t>
            </a:r>
            <a:r>
              <a:rPr lang="ru-RU" b="1" dirty="0"/>
              <a:t>и </a:t>
            </a:r>
            <a:r>
              <a:rPr lang="en-US" b="1" dirty="0"/>
              <a:t>S</a:t>
            </a:r>
            <a:r>
              <a:rPr lang="ru-RU" b="1" dirty="0"/>
              <a:t> в грудных отведениях («переходная зона») обычно регистрируется в отведении </a:t>
            </a:r>
            <a:r>
              <a:rPr lang="en-US" b="1" dirty="0"/>
              <a:t> V3</a:t>
            </a:r>
            <a:r>
              <a:rPr lang="ru-RU" b="1" dirty="0"/>
              <a:t> или (реже) между</a:t>
            </a:r>
            <a:r>
              <a:rPr lang="en-US" b="1" dirty="0"/>
              <a:t> V2</a:t>
            </a:r>
            <a:r>
              <a:rPr lang="ru-RU" b="1" dirty="0"/>
              <a:t> и</a:t>
            </a:r>
            <a:r>
              <a:rPr lang="en-US" b="1" dirty="0"/>
              <a:t> V3</a:t>
            </a:r>
            <a:r>
              <a:rPr lang="ru-RU" b="1" dirty="0"/>
              <a:t> или</a:t>
            </a:r>
            <a:r>
              <a:rPr lang="en-US" b="1" dirty="0"/>
              <a:t> V3</a:t>
            </a:r>
            <a:r>
              <a:rPr lang="ru-RU" b="1" dirty="0"/>
              <a:t> и </a:t>
            </a:r>
            <a:r>
              <a:rPr lang="en-US" b="1" dirty="0"/>
              <a:t> V4</a:t>
            </a:r>
            <a:r>
              <a:rPr lang="ru-RU" b="1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3" y="620688"/>
            <a:ext cx="5068069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745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560" y="28601"/>
            <a:ext cx="6781800" cy="1015008"/>
          </a:xfrm>
        </p:spPr>
        <p:txBody>
          <a:bodyPr/>
          <a:lstStyle/>
          <a:p>
            <a:r>
              <a:rPr lang="ru-RU" dirty="0" smtClean="0"/>
              <a:t>Сегмент </a:t>
            </a:r>
            <a:r>
              <a:rPr lang="en-US" dirty="0" smtClean="0"/>
              <a:t>RS-T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7568" y="188640"/>
            <a:ext cx="432048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соответствует </a:t>
            </a:r>
            <a:r>
              <a:rPr lang="ru-RU" b="1" dirty="0"/>
              <a:t>периоду полного охвата возбуждением обоих желудочков, когда разность потенциалов между разными участками сердечной мышцы очень мала.</a:t>
            </a:r>
          </a:p>
          <a:p>
            <a:endParaRPr lang="ru-RU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22" t="2177" r="8285" b="18316"/>
          <a:stretch/>
        </p:blipFill>
        <p:spPr>
          <a:xfrm>
            <a:off x="6960097" y="764705"/>
            <a:ext cx="3114261" cy="508525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341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2286000" y="548680"/>
            <a:ext cx="4026024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Точка перехода комплекса </a:t>
            </a:r>
            <a:r>
              <a:rPr lang="en-US" sz="1800" dirty="0"/>
              <a:t>QRS </a:t>
            </a:r>
            <a:r>
              <a:rPr lang="ru-RU" sz="1800" dirty="0"/>
              <a:t>в сегмент </a:t>
            </a:r>
            <a:r>
              <a:rPr lang="en-US" sz="1800" dirty="0"/>
              <a:t>RS-T</a:t>
            </a:r>
            <a:r>
              <a:rPr lang="ru-RU" sz="1800" dirty="0"/>
              <a:t> обозначается как точка</a:t>
            </a:r>
            <a:r>
              <a:rPr lang="en-US" sz="1800" dirty="0"/>
              <a:t> RS-T </a:t>
            </a:r>
            <a:r>
              <a:rPr lang="ru-RU" sz="1800" dirty="0"/>
              <a:t> соединения (</a:t>
            </a:r>
            <a:r>
              <a:rPr lang="en-US" sz="1800" b="1" dirty="0"/>
              <a:t>j</a:t>
            </a:r>
            <a:r>
              <a:rPr lang="ru-RU" sz="1800" dirty="0"/>
              <a:t>). Отклонения от точки </a:t>
            </a:r>
            <a:r>
              <a:rPr lang="en-US" sz="1800" b="1" dirty="0"/>
              <a:t>j</a:t>
            </a:r>
            <a:r>
              <a:rPr lang="ru-RU" sz="1800" dirty="0"/>
              <a:t> используют для количественной характеристики смещения сегмента </a:t>
            </a:r>
            <a:r>
              <a:rPr lang="en-US" sz="1800" dirty="0"/>
              <a:t>RS-T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endParaRPr lang="ru-RU" sz="1800" dirty="0"/>
          </a:p>
          <a:p>
            <a:r>
              <a:rPr lang="ru-RU" sz="1800" dirty="0"/>
              <a:t> </a:t>
            </a:r>
            <a:r>
              <a:rPr lang="ru-RU" sz="1800" b="1" dirty="0"/>
              <a:t>Сегмент  </a:t>
            </a:r>
            <a:r>
              <a:rPr lang="en-US" sz="1800" b="1" dirty="0"/>
              <a:t>RS-T</a:t>
            </a:r>
            <a:r>
              <a:rPr lang="ru-RU" sz="1800" b="1" dirty="0"/>
              <a:t>  у здорового человека в отведениях от конечностей расположен на изолинии (±0,5 мм).</a:t>
            </a:r>
          </a:p>
          <a:p>
            <a:endParaRPr lang="ru-RU" sz="1800" b="1" dirty="0"/>
          </a:p>
          <a:p>
            <a:r>
              <a:rPr lang="ru-RU" sz="1800" b="1" dirty="0"/>
              <a:t>В норме в грудных отведениях </a:t>
            </a:r>
            <a:r>
              <a:rPr lang="en-US" sz="1800" b="1" dirty="0"/>
              <a:t>V</a:t>
            </a:r>
            <a:r>
              <a:rPr lang="en-US" sz="1400" b="1" dirty="0"/>
              <a:t>1</a:t>
            </a:r>
            <a:r>
              <a:rPr lang="en-US" sz="1800" b="1" dirty="0"/>
              <a:t>-V</a:t>
            </a:r>
            <a:r>
              <a:rPr lang="en-US" sz="1200" b="1" dirty="0"/>
              <a:t>3</a:t>
            </a:r>
            <a:r>
              <a:rPr lang="en-US" sz="1800" b="1" dirty="0"/>
              <a:t> </a:t>
            </a:r>
            <a:r>
              <a:rPr lang="ru-RU" sz="1800" b="1" dirty="0"/>
              <a:t>может наблюдаться небольшое смещение сегмента </a:t>
            </a:r>
            <a:r>
              <a:rPr lang="en-US" sz="1800" b="1" dirty="0"/>
              <a:t>RS-T</a:t>
            </a:r>
            <a:r>
              <a:rPr lang="ru-RU" sz="1800" b="1" dirty="0"/>
              <a:t>  вверх от изолинии ( не более 2 мм), а в отведениях </a:t>
            </a:r>
            <a:r>
              <a:rPr lang="en-US" sz="1800" b="1" dirty="0"/>
              <a:t>V</a:t>
            </a:r>
            <a:r>
              <a:rPr lang="en-US" sz="1200" b="1" dirty="0"/>
              <a:t>4,</a:t>
            </a:r>
            <a:r>
              <a:rPr lang="ru-RU" sz="1200" b="1" dirty="0"/>
              <a:t>5</a:t>
            </a:r>
            <a:r>
              <a:rPr lang="en-US" sz="1200" b="1" dirty="0"/>
              <a:t>,6</a:t>
            </a:r>
            <a:r>
              <a:rPr lang="en-US" sz="1800" b="1" dirty="0"/>
              <a:t> – </a:t>
            </a:r>
            <a:r>
              <a:rPr lang="ru-RU" sz="1800" b="1" dirty="0"/>
              <a:t>вниз ( не более 0,5 мм)</a:t>
            </a:r>
            <a:endParaRPr lang="ru-RU" sz="18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3" y="332657"/>
            <a:ext cx="3614737" cy="619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920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7608" y="116632"/>
            <a:ext cx="6781800" cy="1159024"/>
          </a:xfrm>
        </p:spPr>
        <p:txBody>
          <a:bodyPr/>
          <a:lstStyle/>
          <a:p>
            <a:r>
              <a:rPr lang="ru-RU" dirty="0" smtClean="0"/>
              <a:t>Зубец 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7568" y="1340768"/>
            <a:ext cx="4176464" cy="5040560"/>
          </a:xfrm>
        </p:spPr>
        <p:txBody>
          <a:bodyPr>
            <a:normAutofit fontScale="77500" lnSpcReduction="20000"/>
          </a:bodyPr>
          <a:lstStyle/>
          <a:p>
            <a:pPr indent="0">
              <a:buNone/>
              <a:tabLst>
                <a:tab pos="420688" algn="l"/>
              </a:tabLst>
            </a:pPr>
            <a:r>
              <a:rPr lang="ru-RU" sz="3300" b="1" dirty="0"/>
              <a:t>Зубец </a:t>
            </a:r>
            <a:r>
              <a:rPr lang="ru-RU" sz="3300" b="1" dirty="0"/>
              <a:t>Т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отражает процесс </a:t>
            </a:r>
            <a:r>
              <a:rPr lang="ru-RU" dirty="0" smtClean="0">
                <a:solidFill>
                  <a:schemeClr val="tx1"/>
                </a:solidFill>
              </a:rPr>
              <a:t>быстрой </a:t>
            </a:r>
            <a:r>
              <a:rPr lang="ru-RU" dirty="0">
                <a:solidFill>
                  <a:schemeClr val="tx1"/>
                </a:solidFill>
              </a:rPr>
              <a:t>конечной реполяризации </a:t>
            </a:r>
            <a:r>
              <a:rPr lang="ru-RU" dirty="0" smtClean="0">
                <a:solidFill>
                  <a:schemeClr val="tx1"/>
                </a:solidFill>
              </a:rPr>
              <a:t>миокарда </a:t>
            </a:r>
            <a:r>
              <a:rPr lang="ru-RU" dirty="0">
                <a:solidFill>
                  <a:schemeClr val="tx1"/>
                </a:solidFill>
              </a:rPr>
              <a:t>желудочков. </a:t>
            </a:r>
            <a:endParaRPr lang="ru-RU" dirty="0" smtClean="0">
              <a:solidFill>
                <a:schemeClr val="tx1"/>
              </a:solidFill>
            </a:endParaRPr>
          </a:p>
          <a:p>
            <a:pPr indent="0">
              <a:buNone/>
              <a:tabLst>
                <a:tab pos="420688" algn="l"/>
              </a:tabLst>
            </a:pP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большинстве отведений, где регистрируется зубец </a:t>
            </a:r>
            <a:r>
              <a:rPr lang="en-US" dirty="0">
                <a:solidFill>
                  <a:schemeClr val="tx1"/>
                </a:solidFill>
              </a:rPr>
              <a:t>R</a:t>
            </a:r>
            <a:r>
              <a:rPr lang="ru-RU" dirty="0">
                <a:solidFill>
                  <a:schemeClr val="tx1"/>
                </a:solidFill>
              </a:rPr>
              <a:t>, зубец Т имеет </a:t>
            </a:r>
            <a:r>
              <a:rPr lang="ru-RU" dirty="0" smtClean="0">
                <a:solidFill>
                  <a:schemeClr val="tx1"/>
                </a:solidFill>
              </a:rPr>
              <a:t>положительное </a:t>
            </a:r>
            <a:r>
              <a:rPr lang="ru-RU" dirty="0">
                <a:solidFill>
                  <a:schemeClr val="tx1"/>
                </a:solidFill>
              </a:rPr>
              <a:t>значение. </a:t>
            </a:r>
            <a:endParaRPr lang="ru-RU" dirty="0" smtClean="0">
              <a:solidFill>
                <a:schemeClr val="tx1"/>
              </a:solidFill>
            </a:endParaRPr>
          </a:p>
          <a:p>
            <a:pPr indent="0">
              <a:buNone/>
              <a:tabLst>
                <a:tab pos="420688" algn="l"/>
              </a:tabLst>
            </a:pPr>
            <a:endParaRPr lang="ru-RU" dirty="0">
              <a:solidFill>
                <a:schemeClr val="tx1"/>
              </a:solidFill>
            </a:endParaRPr>
          </a:p>
          <a:p>
            <a:pPr indent="0">
              <a:buNone/>
              <a:tabLst>
                <a:tab pos="420688" algn="l"/>
              </a:tabLst>
            </a:pP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зависимости от положения  электрической оси сердца в отведениях </a:t>
            </a:r>
            <a:r>
              <a:rPr lang="en-US" dirty="0">
                <a:solidFill>
                  <a:schemeClr val="tx1"/>
                </a:solidFill>
              </a:rPr>
              <a:t>III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</a:rPr>
              <a:t>aVL </a:t>
            </a:r>
            <a:r>
              <a:rPr lang="ru-RU" dirty="0">
                <a:solidFill>
                  <a:schemeClr val="tx1"/>
                </a:solidFill>
              </a:rPr>
              <a:t>и </a:t>
            </a:r>
            <a:r>
              <a:rPr lang="en-US" dirty="0">
                <a:solidFill>
                  <a:schemeClr val="tx1"/>
                </a:solidFill>
              </a:rPr>
              <a:t>V</a:t>
            </a:r>
            <a:r>
              <a:rPr lang="ru-RU" dirty="0">
                <a:solidFill>
                  <a:schemeClr val="tx1"/>
                </a:solidFill>
              </a:rPr>
              <a:t>1 зубец Т  может быть </a:t>
            </a:r>
            <a:r>
              <a:rPr lang="ru-RU" dirty="0" smtClean="0">
                <a:solidFill>
                  <a:schemeClr val="tx1"/>
                </a:solidFill>
              </a:rPr>
              <a:t>положительным</a:t>
            </a:r>
            <a:r>
              <a:rPr lang="ru-RU" dirty="0">
                <a:solidFill>
                  <a:schemeClr val="tx1"/>
                </a:solidFill>
              </a:rPr>
              <a:t>, двухфазным или </a:t>
            </a:r>
            <a:r>
              <a:rPr lang="ru-RU" dirty="0" smtClean="0">
                <a:solidFill>
                  <a:schemeClr val="tx1"/>
                </a:solidFill>
              </a:rPr>
              <a:t>отрицательным</a:t>
            </a:r>
            <a:r>
              <a:rPr lang="ru-RU" dirty="0">
                <a:solidFill>
                  <a:schemeClr val="tx1"/>
                </a:solidFill>
              </a:rPr>
              <a:t>. </a:t>
            </a:r>
            <a:endParaRPr lang="ru-RU" dirty="0" smtClean="0">
              <a:solidFill>
                <a:schemeClr val="tx1"/>
              </a:solidFill>
            </a:endParaRPr>
          </a:p>
          <a:p>
            <a:pPr indent="0">
              <a:buNone/>
              <a:tabLst>
                <a:tab pos="420688" algn="l"/>
              </a:tabLst>
            </a:pPr>
            <a:endParaRPr lang="ru-RU" dirty="0" smtClean="0">
              <a:solidFill>
                <a:schemeClr val="tx1"/>
              </a:solidFill>
            </a:endParaRPr>
          </a:p>
          <a:p>
            <a:pPr indent="0">
              <a:buNone/>
              <a:tabLst>
                <a:tab pos="420688" algn="l"/>
              </a:tabLst>
            </a:pPr>
            <a:r>
              <a:rPr lang="ru-RU" sz="2300" b="1" u="sng" dirty="0">
                <a:solidFill>
                  <a:srgbClr val="FF0000"/>
                </a:solidFill>
              </a:rPr>
              <a:t>В </a:t>
            </a:r>
            <a:r>
              <a:rPr lang="ru-RU" sz="2300" b="1" u="sng" dirty="0">
                <a:solidFill>
                  <a:srgbClr val="FF0000"/>
                </a:solidFill>
              </a:rPr>
              <a:t>отведении </a:t>
            </a:r>
            <a:r>
              <a:rPr lang="en-US" sz="2300" b="1" u="sng" dirty="0">
                <a:solidFill>
                  <a:srgbClr val="FF0000"/>
                </a:solidFill>
              </a:rPr>
              <a:t>aVR </a:t>
            </a:r>
            <a:r>
              <a:rPr lang="ru-RU" sz="2300" b="1" u="sng" dirty="0">
                <a:solidFill>
                  <a:srgbClr val="FF0000"/>
                </a:solidFill>
              </a:rPr>
              <a:t>зубец Т  всегда отрицательный.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6" t="4646" r="8469" b="17739"/>
          <a:stretch/>
        </p:blipFill>
        <p:spPr>
          <a:xfrm>
            <a:off x="6940365" y="332656"/>
            <a:ext cx="3303565" cy="489262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88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91544" y="5589240"/>
            <a:ext cx="8424936" cy="582960"/>
          </a:xfrm>
        </p:spPr>
        <p:txBody>
          <a:bodyPr>
            <a:normAutofit/>
          </a:bodyPr>
          <a:lstStyle/>
          <a:p>
            <a:r>
              <a:rPr lang="ru-RU" sz="1400" b="1" dirty="0">
                <a:latin typeface="+mn-lt"/>
              </a:rPr>
              <a:t>Формирование зубца Т в 6 отведениях от конечностей при нормальном, горизонтальном и вертикальном положении среднего результирующего  вектора Т</a:t>
            </a:r>
            <a:endParaRPr lang="ru-RU" sz="1400" b="1" dirty="0"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3" t="6139" r="9123" b="3191"/>
          <a:stretch/>
        </p:blipFill>
        <p:spPr>
          <a:xfrm>
            <a:off x="2855640" y="476672"/>
            <a:ext cx="6192688" cy="4867096"/>
          </a:xfrm>
        </p:spPr>
      </p:pic>
    </p:spTree>
    <p:extLst>
      <p:ext uri="{BB962C8B-B14F-4D97-AF65-F5344CB8AC3E}">
        <p14:creationId xmlns:p14="http://schemas.microsoft.com/office/powerpoint/2010/main" val="216102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548680"/>
            <a:ext cx="6552728" cy="5474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272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7568" y="188640"/>
            <a:ext cx="6781800" cy="1087016"/>
          </a:xfrm>
        </p:spPr>
        <p:txBody>
          <a:bodyPr/>
          <a:lstStyle/>
          <a:p>
            <a:r>
              <a:rPr lang="ru-RU" dirty="0" smtClean="0"/>
              <a:t>Интервал </a:t>
            </a:r>
            <a:r>
              <a:rPr lang="en-US" dirty="0" smtClean="0"/>
              <a:t>Q-T</a:t>
            </a:r>
            <a:r>
              <a:rPr lang="ru-RU" dirty="0" smtClean="0"/>
              <a:t> (</a:t>
            </a:r>
            <a:r>
              <a:rPr lang="en-US" dirty="0" smtClean="0"/>
              <a:t>QRST)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5560" y="980728"/>
            <a:ext cx="7543800" cy="20162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b="1" dirty="0"/>
              <a:t>Интервал </a:t>
            </a:r>
            <a:r>
              <a:rPr lang="en-US" sz="3200" b="1" dirty="0"/>
              <a:t>Q</a:t>
            </a:r>
            <a:r>
              <a:rPr lang="ru-RU" sz="3200" b="1" dirty="0"/>
              <a:t>-</a:t>
            </a:r>
            <a:r>
              <a:rPr lang="en-US" sz="3200" b="1" dirty="0"/>
              <a:t>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измеряется от начала комплекса </a:t>
            </a:r>
            <a:r>
              <a:rPr lang="en-US" dirty="0" smtClean="0">
                <a:solidFill>
                  <a:schemeClr val="tx1"/>
                </a:solidFill>
              </a:rPr>
              <a:t>QRS </a:t>
            </a:r>
            <a:r>
              <a:rPr lang="ru-RU" dirty="0">
                <a:solidFill>
                  <a:schemeClr val="tx1"/>
                </a:solidFill>
              </a:rPr>
              <a:t>до конца зубца Т. Его продолжительность в первую очередь зависит от частоты ритма: </a:t>
            </a:r>
            <a:r>
              <a:rPr lang="ru-RU" b="1" dirty="0">
                <a:solidFill>
                  <a:srgbClr val="FF0000"/>
                </a:solidFill>
              </a:rPr>
              <a:t>чем больше ЧСС, тем короче интервал </a:t>
            </a:r>
            <a:r>
              <a:rPr lang="en-US" b="1" dirty="0" smtClean="0">
                <a:solidFill>
                  <a:srgbClr val="FF0000"/>
                </a:solidFill>
              </a:rPr>
              <a:t>Q</a:t>
            </a:r>
            <a:r>
              <a:rPr lang="ru-RU" b="1" dirty="0" smtClean="0">
                <a:solidFill>
                  <a:srgbClr val="FF0000"/>
                </a:solidFill>
              </a:rPr>
              <a:t>-Т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28" t="20253" r="22361" b="22249"/>
          <a:stretch/>
        </p:blipFill>
        <p:spPr>
          <a:xfrm>
            <a:off x="2879502" y="2924944"/>
            <a:ext cx="6432996" cy="28843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51584" y="5997376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Интервал </a:t>
            </a:r>
            <a:r>
              <a:rPr lang="en-US" b="1" dirty="0"/>
              <a:t>Q-T (QRST)</a:t>
            </a:r>
            <a:r>
              <a:rPr lang="ru-RU" b="1" dirty="0"/>
              <a:t> </a:t>
            </a:r>
            <a:r>
              <a:rPr lang="ru-RU" b="1" i="1" dirty="0"/>
              <a:t>называют электрической систолой желудочков</a:t>
            </a:r>
          </a:p>
        </p:txBody>
      </p:sp>
    </p:spTree>
    <p:extLst>
      <p:ext uri="{BB962C8B-B14F-4D97-AF65-F5344CB8AC3E}">
        <p14:creationId xmlns:p14="http://schemas.microsoft.com/office/powerpoint/2010/main" val="142932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2177368" y="332656"/>
                <a:ext cx="7543800" cy="3591272"/>
              </a:xfrm>
            </p:spPr>
            <p:txBody>
              <a:bodyPr/>
              <a:lstStyle/>
              <a:p>
                <a:r>
                  <a:rPr lang="ru-RU" dirty="0" smtClean="0"/>
                  <a:t>Нормальная продолжительность интервала </a:t>
                </a:r>
                <a:r>
                  <a:rPr lang="en-US" dirty="0" smtClean="0"/>
                  <a:t>Q-T </a:t>
                </a:r>
                <a:r>
                  <a:rPr lang="ru-RU" dirty="0" smtClean="0"/>
                  <a:t>определяется по формуле Базетта:</a:t>
                </a:r>
                <a:endParaRPr lang="en-US" dirty="0" smtClean="0"/>
              </a:p>
              <a:p>
                <a:pPr marL="0" indent="0" algn="ctr">
                  <a:buNone/>
                </a:pP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b="1" dirty="0">
                    <a:solidFill>
                      <a:srgbClr val="FF0000"/>
                    </a:solidFill>
                  </a:rPr>
                  <a:t>Q – T = K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𝑹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𝑹</m:t>
                        </m:r>
                      </m:e>
                    </m:rad>
                  </m:oMath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US" b="1" dirty="0" smtClean="0"/>
                  <a:t>K </a:t>
                </a:r>
                <a:r>
                  <a:rPr lang="ru-RU" b="1" dirty="0" smtClean="0"/>
                  <a:t>– </a:t>
                </a:r>
                <a:r>
                  <a:rPr lang="ru-RU" dirty="0" smtClean="0"/>
                  <a:t>коэффициент, равный 0,37 для мужчин и  0,40 для женщин;</a:t>
                </a:r>
              </a:p>
              <a:p>
                <a:pPr marL="0" indent="0">
                  <a:buNone/>
                </a:pPr>
                <a:r>
                  <a:rPr lang="en-US" b="1" dirty="0" smtClean="0"/>
                  <a:t>R-R – </a:t>
                </a:r>
                <a:r>
                  <a:rPr lang="ru-RU" dirty="0" smtClean="0"/>
                  <a:t>длительность одного сердечного цикла</a:t>
                </a:r>
                <a:endParaRPr lang="ru-RU" b="1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3368" y="332656"/>
                <a:ext cx="7543800" cy="3591272"/>
              </a:xfrm>
              <a:blipFill rotWithShape="1">
                <a:blip r:embed="rId2"/>
                <a:stretch>
                  <a:fillRect l="-12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55" b="4623"/>
          <a:stretch/>
        </p:blipFill>
        <p:spPr bwMode="auto">
          <a:xfrm>
            <a:off x="2495600" y="4005064"/>
            <a:ext cx="7186240" cy="2266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190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560" y="109830"/>
            <a:ext cx="7069832" cy="1086922"/>
          </a:xfrm>
        </p:spPr>
        <p:txBody>
          <a:bodyPr/>
          <a:lstStyle/>
          <a:p>
            <a:r>
              <a:rPr lang="ru-RU" dirty="0" smtClean="0"/>
              <a:t>Зубец Р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135560" y="1124744"/>
            <a:ext cx="3815978" cy="511256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отражает </a:t>
            </a:r>
            <a:r>
              <a:rPr lang="ru-RU" b="1" dirty="0">
                <a:solidFill>
                  <a:schemeClr val="tx1"/>
                </a:solidFill>
              </a:rPr>
              <a:t>процесс деполяризации правого и левого </a:t>
            </a:r>
            <a:r>
              <a:rPr lang="ru-RU" b="1" dirty="0" smtClean="0">
                <a:solidFill>
                  <a:schemeClr val="tx1"/>
                </a:solidFill>
              </a:rPr>
              <a:t>предсердий.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u="sng" dirty="0" smtClean="0">
                <a:solidFill>
                  <a:schemeClr val="tx1"/>
                </a:solidFill>
              </a:rPr>
              <a:t>У здорового человека в отведениях </a:t>
            </a:r>
            <a:r>
              <a:rPr lang="en-US" b="1" dirty="0" smtClean="0">
                <a:solidFill>
                  <a:srgbClr val="FF0000"/>
                </a:solidFill>
              </a:rPr>
              <a:t>I, II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aVF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en-US" b="1" dirty="0" smtClean="0">
                <a:solidFill>
                  <a:srgbClr val="FF0000"/>
                </a:solidFill>
              </a:rPr>
              <a:t>V</a:t>
            </a:r>
            <a:r>
              <a:rPr lang="en-US" sz="1300" b="1" dirty="0">
                <a:solidFill>
                  <a:srgbClr val="FF0000"/>
                </a:solidFill>
              </a:rPr>
              <a:t>2</a:t>
            </a:r>
            <a:r>
              <a:rPr lang="en-US" b="1" dirty="0" smtClean="0">
                <a:solidFill>
                  <a:srgbClr val="FF0000"/>
                </a:solidFill>
              </a:rPr>
              <a:t>-V</a:t>
            </a:r>
            <a:r>
              <a:rPr lang="en-US" sz="1300" b="1" dirty="0">
                <a:solidFill>
                  <a:srgbClr val="FF0000"/>
                </a:solidFill>
              </a:rPr>
              <a:t>6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ru-RU" u="sng" dirty="0" smtClean="0">
                <a:solidFill>
                  <a:schemeClr val="tx1"/>
                </a:solidFill>
              </a:rPr>
              <a:t>зубец Р всегда положительный. </a:t>
            </a:r>
          </a:p>
          <a:p>
            <a:pPr marL="0" indent="0">
              <a:buNone/>
            </a:pPr>
            <a:endParaRPr lang="ru-RU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В отведениях </a:t>
            </a:r>
            <a:r>
              <a:rPr lang="en-US" b="1" dirty="0" smtClean="0">
                <a:solidFill>
                  <a:srgbClr val="FF0000"/>
                </a:solidFill>
              </a:rPr>
              <a:t>III, aVL, </a:t>
            </a:r>
            <a:r>
              <a:rPr lang="en-US" sz="3500" b="1" dirty="0">
                <a:solidFill>
                  <a:srgbClr val="FF0000"/>
                </a:solidFill>
              </a:rPr>
              <a:t>v</a:t>
            </a:r>
            <a:r>
              <a:rPr lang="en-US" sz="1700" b="1" dirty="0">
                <a:solidFill>
                  <a:srgbClr val="FF0000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– зубец Р может быть положительным, двухфазным, а в отведениях </a:t>
            </a:r>
            <a:r>
              <a:rPr lang="en-US" b="1" dirty="0" smtClean="0">
                <a:solidFill>
                  <a:srgbClr val="FF0000"/>
                </a:solidFill>
              </a:rPr>
              <a:t>III</a:t>
            </a:r>
            <a:r>
              <a:rPr lang="ru-RU" dirty="0" smtClean="0">
                <a:solidFill>
                  <a:schemeClr val="tx1"/>
                </a:solidFill>
              </a:rPr>
              <a:t> и </a:t>
            </a:r>
            <a:r>
              <a:rPr lang="ru-RU" b="1" dirty="0" smtClean="0">
                <a:solidFill>
                  <a:srgbClr val="FF0000"/>
                </a:solidFill>
              </a:rPr>
              <a:t>а</a:t>
            </a:r>
            <a:r>
              <a:rPr lang="en-US" b="1" dirty="0" smtClean="0">
                <a:solidFill>
                  <a:srgbClr val="FF0000"/>
                </a:solidFill>
              </a:rPr>
              <a:t>VF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иногда даже отрицательным.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отведении </a:t>
            </a:r>
            <a:r>
              <a:rPr lang="en-US" b="1" dirty="0">
                <a:solidFill>
                  <a:srgbClr val="FF0000"/>
                </a:solidFill>
              </a:rPr>
              <a:t>aVR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зубец Р всегда </a:t>
            </a:r>
            <a:r>
              <a:rPr lang="ru-RU" dirty="0" smtClean="0">
                <a:solidFill>
                  <a:schemeClr val="tx1"/>
                </a:solidFill>
              </a:rPr>
              <a:t>отрицательный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sz="2900" b="1" dirty="0"/>
              <a:t>Продолжительность зубца Р не превышает 0,1 с</a:t>
            </a:r>
          </a:p>
          <a:p>
            <a:r>
              <a:rPr lang="ru-RU" sz="2900" b="1" dirty="0"/>
              <a:t>Амплитуда 1,5 – 2,5 мм.</a:t>
            </a:r>
            <a:endParaRPr lang="ru-RU" sz="2900" b="1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lum bright="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5" t="1772" r="1640" b="11394"/>
          <a:stretch/>
        </p:blipFill>
        <p:spPr bwMode="auto">
          <a:xfrm>
            <a:off x="6384032" y="476672"/>
            <a:ext cx="4064559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799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5600" y="116632"/>
            <a:ext cx="6781800" cy="1159024"/>
          </a:xfrm>
        </p:spPr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Переходная</a:t>
            </a:r>
            <a:r>
              <a:rPr lang="ru-RU" dirty="0" smtClean="0"/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1412776"/>
            <a:ext cx="8011361" cy="496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839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1584" y="332656"/>
            <a:ext cx="7986464" cy="798984"/>
          </a:xfrm>
        </p:spPr>
        <p:txBody>
          <a:bodyPr>
            <a:noAutofit/>
          </a:bodyPr>
          <a:lstStyle/>
          <a:p>
            <a:pPr algn="ctr"/>
            <a:r>
              <a:rPr lang="ru-RU" sz="6000" dirty="0"/>
              <a:t>Гипертрофия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5560" y="1268760"/>
            <a:ext cx="8352928" cy="3886200"/>
          </a:xfrm>
        </p:spPr>
        <p:txBody>
          <a:bodyPr>
            <a:normAutofit/>
          </a:bodyPr>
          <a:lstStyle/>
          <a:p>
            <a:r>
              <a:rPr lang="ru-RU" sz="4000" dirty="0"/>
              <a:t>ЭКГ – очень косвенный метод!</a:t>
            </a:r>
          </a:p>
          <a:p>
            <a:endParaRPr lang="ru-RU" sz="4000" dirty="0"/>
          </a:p>
          <a:p>
            <a:r>
              <a:rPr lang="ru-RU" sz="4000" b="1" dirty="0">
                <a:solidFill>
                  <a:srgbClr val="FF0000"/>
                </a:solidFill>
              </a:rPr>
              <a:t>Более ценный метод выявления гипертрофии миокарда – </a:t>
            </a:r>
            <a:r>
              <a:rPr lang="ru-RU" sz="4000" b="1" dirty="0" err="1">
                <a:solidFill>
                  <a:srgbClr val="FF0000"/>
                </a:solidFill>
              </a:rPr>
              <a:t>ЭхоКГ</a:t>
            </a:r>
            <a:r>
              <a:rPr lang="ru-RU" sz="4000" b="1" dirty="0">
                <a:solidFill>
                  <a:srgbClr val="FF0000"/>
                </a:solidFill>
              </a:rPr>
              <a:t>!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5730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8950" y="0"/>
            <a:ext cx="5515322" cy="1052736"/>
          </a:xfrm>
        </p:spPr>
        <p:txBody>
          <a:bodyPr/>
          <a:lstStyle/>
          <a:p>
            <a:pPr algn="ctr"/>
            <a:r>
              <a:rPr lang="ru-RU" dirty="0"/>
              <a:t>Гипертрофия ЛП</a:t>
            </a: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2495551" y="4365625"/>
            <a:ext cx="1655763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4151313" y="4040189"/>
            <a:ext cx="1439862" cy="325437"/>
          </a:xfrm>
          <a:custGeom>
            <a:avLst/>
            <a:gdLst>
              <a:gd name="T0" fmla="*/ 0 w 907"/>
              <a:gd name="T1" fmla="*/ 205 h 205"/>
              <a:gd name="T2" fmla="*/ 227 w 907"/>
              <a:gd name="T3" fmla="*/ 23 h 205"/>
              <a:gd name="T4" fmla="*/ 454 w 907"/>
              <a:gd name="T5" fmla="*/ 69 h 205"/>
              <a:gd name="T6" fmla="*/ 681 w 907"/>
              <a:gd name="T7" fmla="*/ 23 h 205"/>
              <a:gd name="T8" fmla="*/ 907 w 907"/>
              <a:gd name="T9" fmla="*/ 159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7" h="205">
                <a:moveTo>
                  <a:pt x="0" y="205"/>
                </a:moveTo>
                <a:cubicBezTo>
                  <a:pt x="75" y="125"/>
                  <a:pt x="151" y="46"/>
                  <a:pt x="227" y="23"/>
                </a:cubicBezTo>
                <a:cubicBezTo>
                  <a:pt x="303" y="0"/>
                  <a:pt x="378" y="69"/>
                  <a:pt x="454" y="69"/>
                </a:cubicBezTo>
                <a:cubicBezTo>
                  <a:pt x="530" y="69"/>
                  <a:pt x="606" y="8"/>
                  <a:pt x="681" y="23"/>
                </a:cubicBezTo>
                <a:cubicBezTo>
                  <a:pt x="756" y="38"/>
                  <a:pt x="870" y="136"/>
                  <a:pt x="907" y="159"/>
                </a:cubicBez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5591175" y="4292600"/>
            <a:ext cx="64928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V="1">
            <a:off x="6311900" y="2997200"/>
            <a:ext cx="215900" cy="15113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6240464" y="4292600"/>
            <a:ext cx="71437" cy="2159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714488" y="4546497"/>
            <a:ext cx="14988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Р - </a:t>
            </a:r>
            <a:r>
              <a:rPr lang="en-US" sz="2400" b="1" dirty="0"/>
              <a:t>mitral</a:t>
            </a:r>
            <a:r>
              <a:rPr lang="ru-RU" sz="2400" b="1" dirty="0"/>
              <a:t>е</a:t>
            </a:r>
            <a:endParaRPr lang="en-US" sz="2400" b="1" dirty="0"/>
          </a:p>
        </p:txBody>
      </p:sp>
      <p:sp>
        <p:nvSpPr>
          <p:cNvPr id="11" name="Овал 10"/>
          <p:cNvSpPr/>
          <p:nvPr/>
        </p:nvSpPr>
        <p:spPr>
          <a:xfrm>
            <a:off x="3719737" y="3212976"/>
            <a:ext cx="2196083" cy="19442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87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9616" y="116632"/>
            <a:ext cx="6781800" cy="943000"/>
          </a:xfrm>
        </p:spPr>
        <p:txBody>
          <a:bodyPr/>
          <a:lstStyle/>
          <a:p>
            <a:pPr algn="ctr"/>
            <a:r>
              <a:rPr lang="ru-RU" dirty="0"/>
              <a:t>Гипертрофия ПП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77725" y="4653137"/>
            <a:ext cx="3377952" cy="1430337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Р - </a:t>
            </a:r>
            <a:r>
              <a:rPr lang="en-US" b="1" dirty="0"/>
              <a:t>pulmonale</a:t>
            </a:r>
            <a:endParaRPr lang="ru-RU" b="1" dirty="0"/>
          </a:p>
          <a:p>
            <a:endParaRPr lang="ru-RU" b="1" dirty="0"/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2782889" y="4292600"/>
            <a:ext cx="1800225" cy="0"/>
          </a:xfrm>
          <a:prstGeom prst="line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4583114" y="3357564"/>
            <a:ext cx="504825" cy="935037"/>
          </a:xfrm>
          <a:custGeom>
            <a:avLst/>
            <a:gdLst>
              <a:gd name="T0" fmla="*/ 0 w 318"/>
              <a:gd name="T1" fmla="*/ 408 h 408"/>
              <a:gd name="T2" fmla="*/ 182 w 318"/>
              <a:gd name="T3" fmla="*/ 0 h 408"/>
              <a:gd name="T4" fmla="*/ 318 w 318"/>
              <a:gd name="T5" fmla="*/ 408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18" h="408">
                <a:moveTo>
                  <a:pt x="0" y="408"/>
                </a:moveTo>
                <a:cubicBezTo>
                  <a:pt x="64" y="204"/>
                  <a:pt x="129" y="0"/>
                  <a:pt x="182" y="0"/>
                </a:cubicBezTo>
                <a:cubicBezTo>
                  <a:pt x="235" y="0"/>
                  <a:pt x="295" y="340"/>
                  <a:pt x="318" y="408"/>
                </a:cubicBezTo>
              </a:path>
            </a:pathLst>
          </a:custGeom>
          <a:noFill/>
          <a:ln w="38100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5087938" y="4292600"/>
            <a:ext cx="792162" cy="0"/>
          </a:xfrm>
          <a:prstGeom prst="line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5880100" y="4292600"/>
            <a:ext cx="71438" cy="215900"/>
          </a:xfrm>
          <a:prstGeom prst="line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V="1">
            <a:off x="5951538" y="3141664"/>
            <a:ext cx="215900" cy="1366837"/>
          </a:xfrm>
          <a:prstGeom prst="line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683000" y="2564904"/>
            <a:ext cx="2197100" cy="22322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9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7608" y="188640"/>
            <a:ext cx="6781800" cy="870992"/>
          </a:xfrm>
        </p:spPr>
        <p:txBody>
          <a:bodyPr>
            <a:normAutofit/>
          </a:bodyPr>
          <a:lstStyle/>
          <a:p>
            <a:r>
              <a:rPr lang="ru-RU" dirty="0"/>
              <a:t>Гипертрофия ЛЖ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0" y="1124744"/>
            <a:ext cx="7194376" cy="5256584"/>
          </a:xfrm>
        </p:spPr>
        <p:txBody>
          <a:bodyPr>
            <a:normAutofit/>
          </a:bodyPr>
          <a:lstStyle/>
          <a:p>
            <a:r>
              <a:rPr lang="en-US" sz="3600" b="1" dirty="0"/>
              <a:t>R </a:t>
            </a:r>
            <a:r>
              <a:rPr lang="ru-RU" sz="3600" b="1" dirty="0"/>
              <a:t>в </a:t>
            </a:r>
            <a:r>
              <a:rPr lang="en-US" sz="3600" b="1" dirty="0"/>
              <a:t>V 5, 6</a:t>
            </a:r>
          </a:p>
          <a:p>
            <a:r>
              <a:rPr lang="en-US" sz="3600" b="1" dirty="0"/>
              <a:t>S </a:t>
            </a:r>
            <a:r>
              <a:rPr lang="ru-RU" sz="3600" b="1" dirty="0"/>
              <a:t>в </a:t>
            </a:r>
            <a:r>
              <a:rPr lang="en-US" sz="3600" b="1" dirty="0"/>
              <a:t>V 1, 2</a:t>
            </a:r>
          </a:p>
          <a:p>
            <a:r>
              <a:rPr lang="ru-RU" sz="3600" b="1" dirty="0"/>
              <a:t>Поворот по часовой (ПЗ в </a:t>
            </a:r>
            <a:r>
              <a:rPr lang="en-US" sz="3600" b="1" dirty="0"/>
              <a:t>V 4)</a:t>
            </a:r>
          </a:p>
          <a:p>
            <a:r>
              <a:rPr lang="en-US" sz="3600" b="1" dirty="0"/>
              <a:t>R V 5,6 + S V1 &gt; 35 mm (&gt; 40 </a:t>
            </a:r>
            <a:r>
              <a:rPr lang="ru-RU" sz="3600" b="1" dirty="0"/>
              <a:t>лет)</a:t>
            </a:r>
          </a:p>
          <a:p>
            <a:r>
              <a:rPr lang="en-US" sz="3600" b="1" dirty="0"/>
              <a:t>&gt; 45 mm (</a:t>
            </a:r>
            <a:r>
              <a:rPr lang="ru-RU" sz="3600" b="1" dirty="0"/>
              <a:t>до 40 лет)</a:t>
            </a:r>
          </a:p>
          <a:p>
            <a:r>
              <a:rPr lang="en-US" sz="3600" b="1" dirty="0"/>
              <a:t>R V 5,6 &gt; 25 mm</a:t>
            </a:r>
          </a:p>
          <a:p>
            <a:r>
              <a:rPr lang="ru-RU" sz="3600" b="1" dirty="0"/>
              <a:t>Поворот оси влево</a:t>
            </a:r>
          </a:p>
          <a:p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81895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9656" y="188640"/>
            <a:ext cx="6186264" cy="1159024"/>
          </a:xfrm>
        </p:spPr>
        <p:txBody>
          <a:bodyPr/>
          <a:lstStyle/>
          <a:p>
            <a:r>
              <a:rPr lang="ru-RU" dirty="0"/>
              <a:t>Гипертрофия ПЖ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0" y="1340768"/>
            <a:ext cx="7698432" cy="4608512"/>
          </a:xfrm>
        </p:spPr>
        <p:txBody>
          <a:bodyPr>
            <a:normAutofit/>
          </a:bodyPr>
          <a:lstStyle/>
          <a:p>
            <a:r>
              <a:rPr lang="en-US" sz="3200" b="1" dirty="0"/>
              <a:t>R </a:t>
            </a:r>
            <a:r>
              <a:rPr lang="ru-RU" sz="3200" b="1" dirty="0"/>
              <a:t>в </a:t>
            </a:r>
            <a:r>
              <a:rPr lang="en-US" sz="3200" b="1" dirty="0"/>
              <a:t>V 1, 2</a:t>
            </a:r>
          </a:p>
          <a:p>
            <a:r>
              <a:rPr lang="en-US" sz="3200" b="1" dirty="0"/>
              <a:t>S </a:t>
            </a:r>
            <a:r>
              <a:rPr lang="ru-RU" sz="3200" b="1" dirty="0"/>
              <a:t>в </a:t>
            </a:r>
            <a:r>
              <a:rPr lang="en-US" sz="3200" b="1" dirty="0"/>
              <a:t>V 5, 6</a:t>
            </a:r>
          </a:p>
          <a:p>
            <a:r>
              <a:rPr lang="en-US" sz="3200" b="1" dirty="0"/>
              <a:t>R V 1 &gt; 7 mm</a:t>
            </a:r>
          </a:p>
          <a:p>
            <a:r>
              <a:rPr lang="en-US" sz="3200" b="1" dirty="0"/>
              <a:t>R V 1 + S V 5, 6 &gt; 10,5 mm</a:t>
            </a:r>
          </a:p>
          <a:p>
            <a:endParaRPr lang="en-US" sz="3200" b="1" dirty="0"/>
          </a:p>
          <a:p>
            <a:r>
              <a:rPr lang="en-US" sz="3200" b="1" dirty="0"/>
              <a:t>+ </a:t>
            </a:r>
            <a:r>
              <a:rPr lang="ru-RU" sz="3200" b="1" dirty="0"/>
              <a:t>Три типа</a:t>
            </a:r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63403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672" y="188640"/>
            <a:ext cx="5682208" cy="870992"/>
          </a:xfrm>
        </p:spPr>
        <p:txBody>
          <a:bodyPr>
            <a:normAutofit/>
          </a:bodyPr>
          <a:lstStyle/>
          <a:p>
            <a:r>
              <a:rPr lang="ru-RU" dirty="0"/>
              <a:t>Легочное сердце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9576" y="1124744"/>
            <a:ext cx="7776864" cy="504056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0000"/>
                </a:solidFill>
              </a:rPr>
              <a:t>Q III – S I</a:t>
            </a:r>
          </a:p>
          <a:p>
            <a:pPr>
              <a:lnSpc>
                <a:spcPct val="90000"/>
              </a:lnSpc>
            </a:pPr>
            <a:r>
              <a:rPr lang="ru-RU" b="1" dirty="0" err="1"/>
              <a:t>Элевация</a:t>
            </a:r>
            <a:r>
              <a:rPr lang="ru-RU" b="1" dirty="0"/>
              <a:t> </a:t>
            </a:r>
            <a:r>
              <a:rPr lang="en-US" b="1" dirty="0"/>
              <a:t>ST (</a:t>
            </a:r>
            <a:r>
              <a:rPr lang="ru-RU" b="1" dirty="0" err="1"/>
              <a:t>субэпи</a:t>
            </a:r>
            <a:r>
              <a:rPr lang="ru-RU" b="1" dirty="0"/>
              <a:t>- </a:t>
            </a:r>
            <a:r>
              <a:rPr lang="ru-RU" b="1" dirty="0"/>
              <a:t>повреждение) –</a:t>
            </a:r>
            <a:br>
              <a:rPr lang="ru-RU" b="1" dirty="0"/>
            </a:br>
            <a:r>
              <a:rPr lang="en-US" b="1" dirty="0"/>
              <a:t>III, aVF, V 1, 2</a:t>
            </a:r>
          </a:p>
          <a:p>
            <a:pPr>
              <a:lnSpc>
                <a:spcPct val="90000"/>
              </a:lnSpc>
            </a:pPr>
            <a:r>
              <a:rPr lang="ru-RU" b="1" dirty="0"/>
              <a:t>Отрицательный Т (</a:t>
            </a:r>
            <a:r>
              <a:rPr lang="ru-RU" b="1" dirty="0" err="1"/>
              <a:t>субэпи</a:t>
            </a:r>
            <a:r>
              <a:rPr lang="ru-RU" b="1" dirty="0"/>
              <a:t>- </a:t>
            </a:r>
            <a:r>
              <a:rPr lang="ru-RU" b="1" dirty="0"/>
              <a:t>ишемия) –</a:t>
            </a:r>
            <a:br>
              <a:rPr lang="ru-RU" b="1" dirty="0"/>
            </a:br>
            <a:r>
              <a:rPr lang="en-US" b="1" dirty="0"/>
              <a:t>III, aVF, V 1, 2</a:t>
            </a:r>
          </a:p>
          <a:p>
            <a:pPr>
              <a:lnSpc>
                <a:spcPct val="90000"/>
              </a:lnSpc>
            </a:pPr>
            <a:r>
              <a:rPr lang="ru-RU" b="1" dirty="0"/>
              <a:t>Депрессия </a:t>
            </a:r>
            <a:r>
              <a:rPr lang="en-US" b="1" dirty="0"/>
              <a:t>ST (</a:t>
            </a:r>
            <a:r>
              <a:rPr lang="ru-RU" b="1" dirty="0" err="1"/>
              <a:t>субэндо</a:t>
            </a:r>
            <a:r>
              <a:rPr lang="ru-RU" b="1" dirty="0"/>
              <a:t>- </a:t>
            </a:r>
            <a:r>
              <a:rPr lang="ru-RU" b="1" dirty="0"/>
              <a:t>повреждение) –</a:t>
            </a:r>
            <a:br>
              <a:rPr lang="ru-RU" b="1" dirty="0"/>
            </a:br>
            <a:r>
              <a:rPr lang="en-US" b="1" dirty="0"/>
              <a:t>I, aVL, V 5, 6</a:t>
            </a:r>
            <a:r>
              <a:rPr lang="ru-RU" b="1" dirty="0"/>
              <a:t>  (возможно реципрокно)</a:t>
            </a:r>
          </a:p>
          <a:p>
            <a:pPr>
              <a:lnSpc>
                <a:spcPct val="90000"/>
              </a:lnSpc>
            </a:pPr>
            <a:r>
              <a:rPr lang="ru-RU" b="1" dirty="0"/>
              <a:t>Блокада правой ножки пучка Гиса</a:t>
            </a:r>
          </a:p>
          <a:p>
            <a:pPr>
              <a:lnSpc>
                <a:spcPct val="90000"/>
              </a:lnSpc>
            </a:pPr>
            <a:r>
              <a:rPr lang="ru-RU" b="1" dirty="0"/>
              <a:t>Гипертрофия правого предсердия (</a:t>
            </a:r>
            <a:r>
              <a:rPr lang="en-US" b="1" dirty="0"/>
              <a:t>P-pulmonale)</a:t>
            </a:r>
            <a:endParaRPr lang="ru-RU" b="1" dirty="0"/>
          </a:p>
          <a:p>
            <a:pPr>
              <a:lnSpc>
                <a:spcPct val="90000"/>
              </a:lnSpc>
            </a:pPr>
            <a:r>
              <a:rPr lang="ru-RU" b="1" dirty="0"/>
              <a:t>Быстрая обратная динамика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9043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7568" y="332656"/>
            <a:ext cx="6781800" cy="936104"/>
          </a:xfrm>
        </p:spPr>
        <p:txBody>
          <a:bodyPr/>
          <a:lstStyle/>
          <a:p>
            <a:pPr algn="ctr"/>
            <a:r>
              <a:rPr lang="ru-RU" dirty="0" smtClean="0"/>
              <a:t>Зубец </a:t>
            </a:r>
            <a:r>
              <a:rPr lang="en-US" dirty="0" smtClean="0"/>
              <a:t>P</a:t>
            </a:r>
            <a:endParaRPr lang="ru-RU" dirty="0"/>
          </a:p>
        </p:txBody>
      </p:sp>
      <p:pic>
        <p:nvPicPr>
          <p:cNvPr id="5122" name="Picture 2" descr="C:\Users\Элемент\Desktop\Экг\WP_20140111_00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69" t="17555" r="12919" b="11598"/>
          <a:stretch/>
        </p:blipFill>
        <p:spPr bwMode="auto">
          <a:xfrm rot="10800000">
            <a:off x="2495600" y="1268760"/>
            <a:ext cx="6408712" cy="43364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19536" y="5733256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Формирование зубца Р при деполяризации предсердий в 6 грудных отведениях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32737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9576" y="35473"/>
            <a:ext cx="6781800" cy="1073527"/>
          </a:xfrm>
        </p:spPr>
        <p:txBody>
          <a:bodyPr/>
          <a:lstStyle/>
          <a:p>
            <a:r>
              <a:rPr lang="ru-RU" dirty="0" smtClean="0"/>
              <a:t>Интервал Р-</a:t>
            </a:r>
            <a:r>
              <a:rPr lang="en-US" dirty="0" smtClean="0"/>
              <a:t>Q (R)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120296" y="1160176"/>
            <a:ext cx="8095784" cy="1728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Отражает продолжительность атриовентрикулярного проведения т.е. время распространения возбуждения по предсердиям, </a:t>
            </a:r>
            <a:r>
              <a:rPr lang="en-US" b="1" dirty="0" smtClean="0">
                <a:solidFill>
                  <a:schemeClr val="tx1"/>
                </a:solidFill>
              </a:rPr>
              <a:t>AV-</a:t>
            </a:r>
            <a:r>
              <a:rPr lang="ru-RU" b="1" dirty="0" smtClean="0">
                <a:solidFill>
                  <a:schemeClr val="tx1"/>
                </a:solidFill>
              </a:rPr>
              <a:t>узлу, пучку Гиса и его разветвлениям.</a:t>
            </a:r>
          </a:p>
          <a:p>
            <a:pPr marL="0" indent="0">
              <a:buNone/>
            </a:pPr>
            <a:endParaRPr lang="ru-RU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03512" y="4005065"/>
            <a:ext cx="25922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Длительность интервала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P-Q(R) 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колеблется от 0,12 до 0,20 с. У здорового человека зависит в основном от ЧСС: чем выше ЧСС, тем короче интервал 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P-Q(R)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1" b="8036"/>
          <a:stretch/>
        </p:blipFill>
        <p:spPr>
          <a:xfrm>
            <a:off x="4564776" y="2276872"/>
            <a:ext cx="5844448" cy="416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46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1584" y="116632"/>
            <a:ext cx="7410400" cy="870992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+mn-lt"/>
              </a:rPr>
              <a:t>Не следует путать интервал </a:t>
            </a:r>
            <a:r>
              <a:rPr lang="en-US" sz="2000" b="1" dirty="0">
                <a:latin typeface="+mn-lt"/>
              </a:rPr>
              <a:t>P-Q(R) c </a:t>
            </a:r>
            <a:r>
              <a:rPr lang="ru-RU" sz="2000" b="1" dirty="0">
                <a:latin typeface="+mn-lt"/>
              </a:rPr>
              <a:t>с</a:t>
            </a:r>
            <a:r>
              <a:rPr lang="ru-RU" sz="2000" b="1" dirty="0">
                <a:latin typeface="+mn-lt"/>
              </a:rPr>
              <a:t>егментом </a:t>
            </a:r>
            <a:r>
              <a:rPr lang="en-US" sz="2000" b="1" dirty="0">
                <a:latin typeface="+mn-lt"/>
              </a:rPr>
              <a:t>P-Q(R)</a:t>
            </a:r>
            <a:r>
              <a:rPr lang="ru-RU" sz="2000" b="1" dirty="0">
                <a:latin typeface="+mn-lt"/>
              </a:rPr>
              <a:t>, который измеряется от конца зубца Р до начала </a:t>
            </a:r>
            <a:r>
              <a:rPr lang="en-US" sz="2000" b="1" dirty="0">
                <a:latin typeface="+mn-lt"/>
              </a:rPr>
              <a:t>Q </a:t>
            </a:r>
            <a:r>
              <a:rPr lang="ru-RU" sz="2000" b="1" dirty="0">
                <a:latin typeface="+mn-lt"/>
              </a:rPr>
              <a:t>или </a:t>
            </a:r>
            <a:r>
              <a:rPr lang="en-US" sz="2000" b="1" dirty="0">
                <a:latin typeface="+mn-lt"/>
              </a:rPr>
              <a:t>R</a:t>
            </a:r>
            <a:r>
              <a:rPr lang="ru-RU" sz="2000" b="1" dirty="0">
                <a:latin typeface="+mn-lt"/>
              </a:rPr>
              <a:t>.</a:t>
            </a:r>
            <a:endParaRPr lang="ru-RU" sz="2000" b="1" dirty="0">
              <a:latin typeface="+mn-lt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1124745"/>
            <a:ext cx="7272808" cy="510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510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9576" y="116632"/>
            <a:ext cx="6781800" cy="943000"/>
          </a:xfrm>
        </p:spPr>
        <p:txBody>
          <a:bodyPr/>
          <a:lstStyle/>
          <a:p>
            <a:pPr algn="ctr"/>
            <a:r>
              <a:rPr lang="ru-RU" dirty="0" smtClean="0"/>
              <a:t>Комплекс </a:t>
            </a:r>
            <a:r>
              <a:rPr lang="en-US" dirty="0" smtClean="0"/>
              <a:t>QRS</a:t>
            </a:r>
            <a:r>
              <a:rPr lang="ru-RU" dirty="0"/>
              <a:t>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7528" y="836712"/>
            <a:ext cx="8064896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Отражает  процесс распространения (комплекс </a:t>
            </a:r>
            <a:r>
              <a:rPr lang="en-US" b="1" dirty="0" smtClean="0">
                <a:solidFill>
                  <a:schemeClr val="tx1"/>
                </a:solidFill>
              </a:rPr>
              <a:t>QRS) </a:t>
            </a:r>
            <a:r>
              <a:rPr lang="ru-RU" b="1" dirty="0" smtClean="0">
                <a:solidFill>
                  <a:schemeClr val="tx1"/>
                </a:solidFill>
              </a:rPr>
              <a:t>и угасания ( сегмент </a:t>
            </a:r>
            <a:r>
              <a:rPr lang="en-US" b="1" dirty="0" smtClean="0">
                <a:solidFill>
                  <a:schemeClr val="tx1"/>
                </a:solidFill>
              </a:rPr>
              <a:t>RS-T </a:t>
            </a:r>
            <a:r>
              <a:rPr lang="ru-RU" b="1" dirty="0" smtClean="0">
                <a:solidFill>
                  <a:schemeClr val="tx1"/>
                </a:solidFill>
              </a:rPr>
              <a:t>и зубец </a:t>
            </a:r>
            <a:r>
              <a:rPr lang="en-US" b="1" dirty="0" smtClean="0">
                <a:solidFill>
                  <a:schemeClr val="tx1"/>
                </a:solidFill>
              </a:rPr>
              <a:t>T</a:t>
            </a:r>
            <a:r>
              <a:rPr lang="ru-RU" b="1" dirty="0" smtClean="0">
                <a:solidFill>
                  <a:schemeClr val="tx1"/>
                </a:solidFill>
              </a:rPr>
              <a:t>) возбуждения по миокарду желудочков.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76" b="16731"/>
          <a:stretch/>
        </p:blipFill>
        <p:spPr>
          <a:xfrm>
            <a:off x="7680176" y="2273298"/>
            <a:ext cx="2563086" cy="4058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8" name="Picture 2" descr="C:\Users\Элемент\Desktop\Экг\WP_20140111_00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306" t="15847" r="29919" b="27527"/>
          <a:stretch/>
        </p:blipFill>
        <p:spPr bwMode="auto">
          <a:xfrm rot="10800000">
            <a:off x="2019300" y="2273298"/>
            <a:ext cx="4436740" cy="405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03512" y="6331514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Наиболее часто встречающиеся варианты формы комплекса </a:t>
            </a:r>
            <a:r>
              <a:rPr lang="en-US" sz="2000" b="1" dirty="0">
                <a:solidFill>
                  <a:srgbClr val="FF0000"/>
                </a:solidFill>
              </a:rPr>
              <a:t>QRS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19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9576" y="21320"/>
            <a:ext cx="6781800" cy="1031416"/>
          </a:xfrm>
        </p:spPr>
        <p:txBody>
          <a:bodyPr/>
          <a:lstStyle/>
          <a:p>
            <a:r>
              <a:rPr lang="ru-RU" dirty="0" smtClean="0"/>
              <a:t>Зубец </a:t>
            </a:r>
            <a:r>
              <a:rPr lang="en-US" dirty="0" smtClean="0"/>
              <a:t>Q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9576" y="980728"/>
            <a:ext cx="4248472" cy="15841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Зубец </a:t>
            </a:r>
            <a:r>
              <a:rPr lang="ru-RU" b="1" dirty="0"/>
              <a:t>Q отражает деполяризацию межжелудочковой перегородки</a:t>
            </a:r>
          </a:p>
        </p:txBody>
      </p:sp>
      <p:pic>
        <p:nvPicPr>
          <p:cNvPr id="2052" name="Picture 4" descr="Изображение:Pathologic Q Wa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398" y="117845"/>
            <a:ext cx="4585875" cy="343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719956" y="3588693"/>
                <a:ext cx="8552508" cy="2862322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endParaRPr lang="ru-RU" dirty="0"/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ru-RU" b="1" dirty="0"/>
                  <a:t>В норме зубец </a:t>
                </a:r>
                <a:r>
                  <a:rPr lang="en-US" b="1" dirty="0"/>
                  <a:t> Q </a:t>
                </a:r>
                <a:r>
                  <a:rPr lang="ru-RU" b="1" dirty="0"/>
                  <a:t>может быть зарегистрирован во всех стандартных и усиленных однополюсных отведениях от конечностей и в грудных отведениях </a:t>
                </a:r>
                <a:r>
                  <a:rPr lang="en-US" b="1" dirty="0"/>
                  <a:t>V4-V6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en-US" b="1" dirty="0"/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ru-RU" b="1" dirty="0">
                    <a:solidFill>
                      <a:srgbClr val="FF0000"/>
                    </a:solidFill>
                  </a:rPr>
                  <a:t>Амплитуда нормального зубца </a:t>
                </a:r>
                <a:r>
                  <a:rPr lang="en-US" b="1" dirty="0">
                    <a:solidFill>
                      <a:srgbClr val="FF0000"/>
                    </a:solidFill>
                  </a:rPr>
                  <a:t>Q </a:t>
                </a:r>
                <a:r>
                  <a:rPr lang="ru-RU" b="1" dirty="0">
                    <a:solidFill>
                      <a:srgbClr val="FF0000"/>
                    </a:solidFill>
                  </a:rPr>
                  <a:t>во всех отведениях, </a:t>
                </a:r>
                <a:r>
                  <a:rPr lang="ru-RU" b="1" u="sng" dirty="0">
                    <a:solidFill>
                      <a:srgbClr val="FF0000"/>
                    </a:solidFill>
                  </a:rPr>
                  <a:t>кроме </a:t>
                </a:r>
                <a:r>
                  <a:rPr lang="en-US" b="1" u="sng" dirty="0">
                    <a:solidFill>
                      <a:srgbClr val="FF0000"/>
                    </a:solidFill>
                  </a:rPr>
                  <a:t>aVR</a:t>
                </a:r>
                <a:r>
                  <a:rPr lang="ru-RU" b="1" dirty="0">
                    <a:solidFill>
                      <a:srgbClr val="FF0000"/>
                    </a:solidFill>
                  </a:rPr>
                  <a:t>, не превышает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FF0000"/>
                        </a:solidFill>
                        <a:latin typeface="Cambria Math"/>
                      </a:rPr>
                      <m:t>¼</m:t>
                    </m:r>
                  </m:oMath>
                </a14:m>
                <a:r>
                  <a:rPr lang="ru-RU" b="1" dirty="0">
                    <a:solidFill>
                      <a:srgbClr val="FF0000"/>
                    </a:solidFill>
                  </a:rPr>
                  <a:t> высоты зубца </a:t>
                </a:r>
                <a:r>
                  <a:rPr lang="en-US" b="1" dirty="0">
                    <a:solidFill>
                      <a:srgbClr val="FF0000"/>
                    </a:solidFill>
                  </a:rPr>
                  <a:t>R</a:t>
                </a:r>
                <a:r>
                  <a:rPr lang="ru-RU" b="1" dirty="0">
                    <a:solidFill>
                      <a:srgbClr val="FF0000"/>
                    </a:solidFill>
                  </a:rPr>
                  <a:t>, а его продолжительность – 0,03 с.</a:t>
                </a:r>
                <a:endParaRPr lang="en-US" b="1" dirty="0">
                  <a:solidFill>
                    <a:srgbClr val="FF0000"/>
                  </a:solidFill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endParaRPr lang="ru-RU" b="1" dirty="0">
                  <a:solidFill>
                    <a:srgbClr val="FF0000"/>
                  </a:solidFill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ru-RU" b="1" dirty="0"/>
                  <a:t>В отведении </a:t>
                </a:r>
                <a:r>
                  <a:rPr lang="en-US" b="1" dirty="0"/>
                  <a:t>aVR</a:t>
                </a:r>
                <a:r>
                  <a:rPr lang="ru-RU" b="1" dirty="0"/>
                  <a:t> у здорового человека может быть зафиксирован глубокий и широкий зубец </a:t>
                </a:r>
                <a:r>
                  <a:rPr lang="en-US" b="1" dirty="0"/>
                  <a:t>Q </a:t>
                </a:r>
                <a:r>
                  <a:rPr lang="ru-RU" b="1" dirty="0"/>
                  <a:t>или даже комплекс </a:t>
                </a:r>
                <a:r>
                  <a:rPr lang="en-US" b="1" dirty="0"/>
                  <a:t>QS</a:t>
                </a:r>
                <a:endParaRPr lang="ru-RU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956" y="3588693"/>
                <a:ext cx="8552508" cy="2862322"/>
              </a:xfrm>
              <a:prstGeom prst="rect">
                <a:avLst/>
              </a:prstGeom>
              <a:blipFill rotWithShape="1">
                <a:blip r:embed="rId3"/>
                <a:stretch>
                  <a:fillRect l="-428" r="-214" b="-2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5795056" y="153269"/>
            <a:ext cx="4176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НА КАРТИНКЕ ИЗОБРАЖЕН ПАТОЛОГИЧЕСКИЙ ЗУБЕЦ </a:t>
            </a:r>
            <a:r>
              <a:rPr lang="en-US" sz="2000" b="1" dirty="0">
                <a:solidFill>
                  <a:srgbClr val="FF0000"/>
                </a:solidFill>
              </a:rPr>
              <a:t>Q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0216" y="3140968"/>
            <a:ext cx="184744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/>
              <a:t>Скорость </a:t>
            </a:r>
            <a:r>
              <a:rPr lang="ru-RU" sz="1100" b="1" dirty="0"/>
              <a:t>25 мм/с</a:t>
            </a:r>
          </a:p>
        </p:txBody>
      </p:sp>
    </p:spTree>
    <p:extLst>
      <p:ext uri="{BB962C8B-B14F-4D97-AF65-F5344CB8AC3E}">
        <p14:creationId xmlns:p14="http://schemas.microsoft.com/office/powerpoint/2010/main" val="223939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9576" y="116632"/>
            <a:ext cx="6781800" cy="1168152"/>
          </a:xfrm>
        </p:spPr>
        <p:txBody>
          <a:bodyPr/>
          <a:lstStyle/>
          <a:p>
            <a:pPr algn="ctr"/>
            <a:r>
              <a:rPr lang="ru-RU" dirty="0" smtClean="0"/>
              <a:t>Зубец </a:t>
            </a:r>
            <a:r>
              <a:rPr lang="en-US" dirty="0" smtClean="0"/>
              <a:t>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0888" y="692696"/>
            <a:ext cx="9144000" cy="2016224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/>
              <a:t>Отражает </a:t>
            </a:r>
            <a:r>
              <a:rPr lang="ru-RU" sz="3200" b="1" dirty="0"/>
              <a:t>деполяризацию верхушки, передней, задней и боковой стенок желудочков сердца 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2276872"/>
            <a:ext cx="6336704" cy="4252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47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1584" y="116632"/>
            <a:ext cx="6781800" cy="1015008"/>
          </a:xfrm>
        </p:spPr>
        <p:txBody>
          <a:bodyPr/>
          <a:lstStyle/>
          <a:p>
            <a:r>
              <a:rPr lang="ru-RU" dirty="0" smtClean="0"/>
              <a:t>Зубец </a:t>
            </a:r>
            <a:r>
              <a:rPr lang="en-US" dirty="0" smtClean="0"/>
              <a:t>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3513" y="2996952"/>
            <a:ext cx="8335937" cy="3960440"/>
          </a:xfrm>
        </p:spPr>
        <p:txBody>
          <a:bodyPr>
            <a:normAutofit fontScale="92500" lnSpcReduction="10000"/>
          </a:bodyPr>
          <a:lstStyle/>
          <a:p>
            <a:pPr marL="285750" indent="-285750"/>
            <a:endParaRPr lang="ru-RU" sz="2000" b="1" dirty="0"/>
          </a:p>
          <a:p>
            <a:pPr marL="285750" indent="-285750"/>
            <a:r>
              <a:rPr lang="ru-RU" sz="2000" b="1" dirty="0"/>
              <a:t>В </a:t>
            </a:r>
            <a:r>
              <a:rPr lang="ru-RU" sz="2000" b="1" dirty="0"/>
              <a:t>грудных отведениях амплитуда зубца </a:t>
            </a:r>
            <a:r>
              <a:rPr lang="en-US" sz="2000" b="1" dirty="0"/>
              <a:t>R </a:t>
            </a:r>
            <a:r>
              <a:rPr lang="ru-RU" sz="2000" b="1" dirty="0"/>
              <a:t>постепенно </a:t>
            </a:r>
            <a:r>
              <a:rPr lang="ru-RU" sz="2000" b="1" dirty="0"/>
              <a:t>увеличивается </a:t>
            </a:r>
            <a:r>
              <a:rPr lang="ru-RU" sz="2000" b="1" dirty="0"/>
              <a:t>от </a:t>
            </a:r>
            <a:r>
              <a:rPr lang="en-US" sz="2000" b="1" dirty="0"/>
              <a:t>V</a:t>
            </a:r>
            <a:r>
              <a:rPr lang="en-US" sz="1600" b="1" dirty="0"/>
              <a:t>1</a:t>
            </a:r>
            <a:r>
              <a:rPr lang="ru-RU" sz="1600" b="1" dirty="0"/>
              <a:t> </a:t>
            </a:r>
            <a:r>
              <a:rPr lang="ru-RU" sz="2000" b="1" dirty="0"/>
              <a:t>к </a:t>
            </a:r>
            <a:r>
              <a:rPr lang="en-US" sz="2000" b="1" dirty="0"/>
              <a:t>V</a:t>
            </a:r>
            <a:r>
              <a:rPr lang="en-US" sz="1600" b="1" dirty="0"/>
              <a:t>4</a:t>
            </a:r>
            <a:r>
              <a:rPr lang="ru-RU" sz="2000" b="1" dirty="0"/>
              <a:t>, а затем несколько уменьшается в </a:t>
            </a:r>
            <a:r>
              <a:rPr lang="en-US" sz="2000" b="1" dirty="0"/>
              <a:t>V</a:t>
            </a:r>
            <a:r>
              <a:rPr lang="en-US" sz="1600" b="1" dirty="0"/>
              <a:t>5</a:t>
            </a:r>
            <a:r>
              <a:rPr lang="en-US" sz="2000" b="1" dirty="0"/>
              <a:t> </a:t>
            </a:r>
            <a:r>
              <a:rPr lang="ru-RU" sz="2000" b="1" dirty="0"/>
              <a:t>и </a:t>
            </a:r>
            <a:r>
              <a:rPr lang="en-US" sz="2000" b="1" dirty="0"/>
              <a:t>V6</a:t>
            </a:r>
            <a:r>
              <a:rPr lang="ru-RU" sz="2000" b="1" dirty="0"/>
              <a:t>. Иногда зубец </a:t>
            </a:r>
            <a:r>
              <a:rPr lang="en-US" b="1" dirty="0"/>
              <a:t>r</a:t>
            </a:r>
            <a:r>
              <a:rPr lang="en-US" sz="2000" b="1" dirty="0"/>
              <a:t>v</a:t>
            </a:r>
            <a:r>
              <a:rPr lang="en-US" sz="1200" b="1" dirty="0"/>
              <a:t>1</a:t>
            </a:r>
            <a:r>
              <a:rPr lang="en-US" sz="2000" b="1" dirty="0"/>
              <a:t> </a:t>
            </a:r>
            <a:r>
              <a:rPr lang="ru-RU" sz="2000" b="1" dirty="0"/>
              <a:t>может отсутствовать</a:t>
            </a:r>
            <a:r>
              <a:rPr lang="ru-RU" sz="2000" b="1" dirty="0"/>
              <a:t>.</a:t>
            </a:r>
            <a:endParaRPr lang="en-US" sz="2000" b="1" dirty="0"/>
          </a:p>
          <a:p>
            <a:pPr marL="285750" indent="-285750"/>
            <a:endParaRPr lang="ru-RU" sz="2000" b="1" dirty="0"/>
          </a:p>
          <a:p>
            <a:pPr marL="285750" indent="-285750"/>
            <a:r>
              <a:rPr lang="ru-RU" sz="2000" b="1" dirty="0"/>
              <a:t>Зубец </a:t>
            </a:r>
            <a:r>
              <a:rPr lang="en-US" sz="2000" b="1" dirty="0"/>
              <a:t>R</a:t>
            </a:r>
            <a:r>
              <a:rPr lang="en-US" sz="1800" b="1" dirty="0"/>
              <a:t>v</a:t>
            </a:r>
            <a:r>
              <a:rPr lang="en-US" sz="900" b="1" dirty="0"/>
              <a:t>1</a:t>
            </a:r>
            <a:r>
              <a:rPr lang="en-US" sz="1600" b="1" dirty="0"/>
              <a:t>,</a:t>
            </a:r>
            <a:r>
              <a:rPr lang="en-US" sz="1800" b="1" dirty="0"/>
              <a:t>v</a:t>
            </a:r>
            <a:r>
              <a:rPr lang="en-US" sz="1000" b="1" dirty="0"/>
              <a:t>2</a:t>
            </a:r>
            <a:r>
              <a:rPr lang="ru-RU" sz="2000" b="1" dirty="0"/>
              <a:t> отражает распространение возбуждения по межжелудочковой перегородке,  а зубец </a:t>
            </a:r>
            <a:r>
              <a:rPr lang="en-US" sz="2000" b="1" dirty="0"/>
              <a:t>Rv</a:t>
            </a:r>
            <a:r>
              <a:rPr lang="en-US" sz="1400" b="1" dirty="0"/>
              <a:t>4,</a:t>
            </a:r>
            <a:r>
              <a:rPr lang="en-US" sz="2000" b="1" dirty="0"/>
              <a:t>v</a:t>
            </a:r>
            <a:r>
              <a:rPr lang="en-US" sz="1400" b="1" dirty="0"/>
              <a:t>5,</a:t>
            </a:r>
            <a:r>
              <a:rPr lang="en-US" sz="2000" b="1" dirty="0"/>
              <a:t>v</a:t>
            </a:r>
            <a:r>
              <a:rPr lang="en-US" sz="1400" b="1" dirty="0"/>
              <a:t>6</a:t>
            </a:r>
            <a:r>
              <a:rPr lang="en-US" sz="2000" b="1" dirty="0"/>
              <a:t> – </a:t>
            </a:r>
            <a:r>
              <a:rPr lang="ru-RU" sz="2000" b="1" dirty="0"/>
              <a:t>по мышце левого и правого  желудочков</a:t>
            </a:r>
            <a:r>
              <a:rPr lang="ru-RU" sz="2000" b="1" dirty="0"/>
              <a:t>.</a:t>
            </a:r>
            <a:endParaRPr lang="en-US" sz="2000" b="1" dirty="0"/>
          </a:p>
          <a:p>
            <a:pPr marL="285750" indent="-285750"/>
            <a:endParaRPr lang="ru-RU" sz="2000" b="1" dirty="0"/>
          </a:p>
          <a:p>
            <a:pPr marL="285750" indent="-285750"/>
            <a:endParaRPr lang="en-US" sz="2000" b="1" dirty="0"/>
          </a:p>
          <a:p>
            <a:r>
              <a:rPr lang="ru-RU" sz="2000" b="1" dirty="0"/>
              <a:t>В норме зубец </a:t>
            </a:r>
            <a:r>
              <a:rPr lang="en-US" sz="2000" b="1" dirty="0"/>
              <a:t>R </a:t>
            </a:r>
            <a:r>
              <a:rPr lang="ru-RU" sz="2000" b="1" dirty="0"/>
              <a:t>может регистрироваться во всех  стандартных и усиленных отведениях от конечностей. В отведении </a:t>
            </a:r>
            <a:r>
              <a:rPr lang="en-US" sz="2000" b="1" dirty="0"/>
              <a:t>aVR</a:t>
            </a:r>
            <a:r>
              <a:rPr lang="ru-RU" sz="2000" b="1" dirty="0"/>
              <a:t> зубец </a:t>
            </a:r>
            <a:r>
              <a:rPr lang="en-US" sz="2000" b="1" dirty="0"/>
              <a:t>R</a:t>
            </a:r>
            <a:r>
              <a:rPr lang="ru-RU" sz="2000" b="1" dirty="0"/>
              <a:t> нередко плохо выражен или отсутствует вообще.</a:t>
            </a:r>
            <a:endParaRPr lang="en-US" sz="2000" b="1" dirty="0"/>
          </a:p>
          <a:p>
            <a:pPr marL="0" indent="0">
              <a:buNone/>
            </a:pPr>
            <a:endParaRPr lang="ru-RU" sz="2000" b="1" dirty="0"/>
          </a:p>
          <a:p>
            <a:endParaRPr lang="ru-RU" sz="2000" b="1" dirty="0"/>
          </a:p>
          <a:p>
            <a:endParaRPr lang="ru-RU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81" y="116633"/>
            <a:ext cx="5475287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24000" y="1124745"/>
            <a:ext cx="3491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20000"/>
              </a:spcBef>
              <a:buClr>
                <a:srgbClr val="AD0101"/>
              </a:buClr>
              <a:buFont typeface="Arial" pitchFamily="34" charset="0"/>
              <a:buChar char="•"/>
            </a:pPr>
            <a:r>
              <a:rPr lang="ru-RU" sz="2000" b="1" u="sng" dirty="0"/>
              <a:t>Интервал внутреннего отклонения в отведении</a:t>
            </a:r>
            <a:r>
              <a:rPr lang="en-US" sz="2000" b="1" u="sng" dirty="0"/>
              <a:t> V</a:t>
            </a:r>
            <a:r>
              <a:rPr lang="en-US" sz="1400" b="1" u="sng" dirty="0"/>
              <a:t>1</a:t>
            </a:r>
            <a:r>
              <a:rPr lang="ru-RU" sz="2000" b="1" u="sng" dirty="0"/>
              <a:t> не превышает 0,03 с, а в отведении </a:t>
            </a:r>
            <a:r>
              <a:rPr lang="en-US" sz="2000" b="1" u="sng" dirty="0"/>
              <a:t>V</a:t>
            </a:r>
            <a:r>
              <a:rPr lang="en-US" sz="1600" b="1" u="sng" dirty="0"/>
              <a:t>6</a:t>
            </a:r>
            <a:r>
              <a:rPr lang="ru-RU" sz="2000" b="1" u="sng" dirty="0"/>
              <a:t>- 0,05 с.</a:t>
            </a:r>
          </a:p>
        </p:txBody>
      </p:sp>
    </p:spTree>
    <p:extLst>
      <p:ext uri="{BB962C8B-B14F-4D97-AF65-F5344CB8AC3E}">
        <p14:creationId xmlns:p14="http://schemas.microsoft.com/office/powerpoint/2010/main" val="404463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837</Words>
  <Application>Microsoft Office PowerPoint</Application>
  <PresentationFormat>Широкоэкранный</PresentationFormat>
  <Paragraphs>110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Зубец Р</vt:lpstr>
      <vt:lpstr>Зубец P</vt:lpstr>
      <vt:lpstr>Интервал Р-Q (R)</vt:lpstr>
      <vt:lpstr>Не следует путать интервал P-Q(R) c сегментом P-Q(R), который измеряется от конца зубца Р до начала Q или R.</vt:lpstr>
      <vt:lpstr>Комплекс QRSТ</vt:lpstr>
      <vt:lpstr>Зубец Q</vt:lpstr>
      <vt:lpstr>Зубец R</vt:lpstr>
      <vt:lpstr>Зубец R</vt:lpstr>
      <vt:lpstr>Зубец S</vt:lpstr>
      <vt:lpstr>Формирование ЭКГ от конечностей</vt:lpstr>
      <vt:lpstr>Формирование ЭКГ от грудных отведений</vt:lpstr>
      <vt:lpstr>Сегмент RS-T</vt:lpstr>
      <vt:lpstr>Презентация PowerPoint</vt:lpstr>
      <vt:lpstr>Зубец Т</vt:lpstr>
      <vt:lpstr>Формирование зубца Т в 6 отведениях от конечностей при нормальном, горизонтальном и вертикальном положении среднего результирующего  вектора Т</vt:lpstr>
      <vt:lpstr>Презентация PowerPoint</vt:lpstr>
      <vt:lpstr>Интервал Q-T (QRST)</vt:lpstr>
      <vt:lpstr>Презентация PowerPoint</vt:lpstr>
      <vt:lpstr>Переходная зона</vt:lpstr>
      <vt:lpstr>Гипертрофия</vt:lpstr>
      <vt:lpstr>Гипертрофия ЛП</vt:lpstr>
      <vt:lpstr>Гипертрофия ПП</vt:lpstr>
      <vt:lpstr>Гипертрофия ЛЖ</vt:lpstr>
      <vt:lpstr>Гипертрофия ПЖ</vt:lpstr>
      <vt:lpstr>Легочное сердце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 Маянская</dc:creator>
  <cp:lastModifiedBy>Светлана Маянская</cp:lastModifiedBy>
  <cp:revision>3</cp:revision>
  <dcterms:created xsi:type="dcterms:W3CDTF">2018-01-23T17:40:04Z</dcterms:created>
  <dcterms:modified xsi:type="dcterms:W3CDTF">2018-01-23T17:43:28Z</dcterms:modified>
</cp:coreProperties>
</file>