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416" y="274146"/>
            <a:ext cx="118120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Красавки трава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Belladonnae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herba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Красавки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листья       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Belladonnae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Красавка обыкновенная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Atropa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belladonna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Красавка кавказская               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Atropa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caucasica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Kreyer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Пасленовые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Solanaceae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7" y="3303237"/>
            <a:ext cx="3242733" cy="35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6468117" cy="3594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17" y="0"/>
            <a:ext cx="4956436" cy="3616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58" y="3594100"/>
            <a:ext cx="5494868" cy="32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4" y="1676400"/>
            <a:ext cx="6071447" cy="3848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71" y="1676400"/>
            <a:ext cx="5801153" cy="38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0" y="440265"/>
            <a:ext cx="7673851" cy="574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3" y="462489"/>
            <a:ext cx="7594601" cy="5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4480" y="1509887"/>
          <a:ext cx="2342289" cy="249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S ChemDraw Drawing" r:id="rId3" imgW="1857392" imgH="1980980" progId="ChemDraw.Document.6.0">
                  <p:embed/>
                </p:oleObj>
              </mc:Choice>
              <mc:Fallback>
                <p:oleObj name="CS ChemDraw Drawing" r:id="rId3" imgW="1857392" imgH="19809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80" y="1509887"/>
                        <a:ext cx="2342289" cy="2498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02362" y="1453019"/>
          <a:ext cx="3133514" cy="250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S ChemDraw Drawing" r:id="rId5" imgW="2477512" imgH="1981251" progId="ChemDraw.Document.6.0">
                  <p:embed/>
                </p:oleObj>
              </mc:Choice>
              <mc:Fallback>
                <p:oleObj name="CS ChemDraw Drawing" r:id="rId5" imgW="2477512" imgH="198125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362" y="1453019"/>
                        <a:ext cx="3133514" cy="2505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962390" y="1346701"/>
          <a:ext cx="2483533" cy="264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S ChemDraw Drawing" r:id="rId7" imgW="1857392" imgH="1980980" progId="ChemDraw.Document.6.0">
                  <p:embed/>
                </p:oleObj>
              </mc:Choice>
              <mc:Fallback>
                <p:oleObj name="CS ChemDraw Drawing" r:id="rId7" imgW="1857392" imgH="198098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390" y="1346701"/>
                        <a:ext cx="2483533" cy="2649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780745" y="1187331"/>
          <a:ext cx="3231715" cy="2774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S ChemDraw Drawing" r:id="rId9" imgW="2544136" imgH="2183618" progId="ChemDraw.Document.6.0">
                  <p:embed/>
                </p:oleObj>
              </mc:Choice>
              <mc:Fallback>
                <p:oleObj name="CS ChemDraw Drawing" r:id="rId9" imgW="2544136" imgH="218361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0745" y="1187331"/>
                        <a:ext cx="3231715" cy="2774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9956" y="4121063"/>
            <a:ext cx="116325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sz="2800" dirty="0" err="1" smtClean="0"/>
              <a:t>L-гиосциамин</a:t>
            </a:r>
            <a:r>
              <a:rPr lang="ru-RU" sz="2800" dirty="0" smtClean="0"/>
              <a:t>         </a:t>
            </a:r>
            <a:r>
              <a:rPr lang="ru-RU" sz="2800" dirty="0" err="1" smtClean="0"/>
              <a:t>D-гиосциамин</a:t>
            </a:r>
            <a:r>
              <a:rPr lang="ru-RU" sz="2800" dirty="0" smtClean="0"/>
              <a:t>   </a:t>
            </a:r>
            <a:r>
              <a:rPr lang="ru-RU" sz="2800" dirty="0" err="1" smtClean="0"/>
              <a:t>L-скополамин</a:t>
            </a:r>
            <a:r>
              <a:rPr lang="ru-RU" sz="2800" dirty="0" smtClean="0"/>
              <a:t>(</a:t>
            </a:r>
            <a:r>
              <a:rPr lang="ru-RU" sz="2800" dirty="0" err="1" smtClean="0"/>
              <a:t>гиосцин</a:t>
            </a:r>
            <a:r>
              <a:rPr lang="ru-RU" sz="2800" dirty="0" smtClean="0"/>
              <a:t>)        </a:t>
            </a:r>
            <a:r>
              <a:rPr lang="ru-RU" sz="2800" dirty="0" err="1" smtClean="0"/>
              <a:t>гиосцина</a:t>
            </a:r>
            <a:r>
              <a:rPr lang="ru-RU" sz="2800" dirty="0" smtClean="0"/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                                                                                                                </a:t>
            </a:r>
            <a:r>
              <a:rPr lang="ru-RU" sz="2800" dirty="0" err="1" smtClean="0"/>
              <a:t>бутилбромид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5677" y="671691"/>
            <a:ext cx="1143626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Трава красавки стандартизуются ГФ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ФС.2.5.0020.15  по содержанию суммы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алкалоидов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гиосциамин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определяется  методом нейтрализации  (не менее 0,35% и не более 0,4%).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красавки стандартизуются ГФ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ФС.2.5.0077.18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содержанию суммы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алкалоидов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гиосциамин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также определяется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методом нейтрализации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0,3 %).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стандартизуются листья красавки по содержанию суммы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алкалоидов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гиосциамин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 менее 0,3%).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4615" y="0"/>
            <a:ext cx="4682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красавки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084"/>
            <a:ext cx="4504710" cy="5974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15" y="851769"/>
            <a:ext cx="4004154" cy="6006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53" y="876823"/>
            <a:ext cx="3991447" cy="59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ownloads\0e59a2b5530841a020a238e1dc08fe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225468"/>
            <a:ext cx="7496175" cy="3038475"/>
          </a:xfrm>
          <a:prstGeom prst="rect">
            <a:avLst/>
          </a:prstGeom>
          <a:noFill/>
        </p:spPr>
      </p:pic>
      <p:pic>
        <p:nvPicPr>
          <p:cNvPr id="17410" name="Picture 2" descr="C:\Users\User\Downloads\bellalgin-instruktsija-po-primeneniju-tabletki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630" y="3270918"/>
            <a:ext cx="7557370" cy="3290386"/>
          </a:xfrm>
          <a:prstGeom prst="rect">
            <a:avLst/>
          </a:prstGeom>
          <a:noFill/>
        </p:spPr>
      </p:pic>
      <p:pic>
        <p:nvPicPr>
          <p:cNvPr id="17411" name="Picture 3" descr="C:\Users\User\Downloads\7d72726b520cef6018fbc0fe905c4c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624"/>
            <a:ext cx="4744581" cy="61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02451cc7d57b7b26077c8dc7faa1d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6511545" cy="3281819"/>
          </a:xfrm>
          <a:prstGeom prst="rect">
            <a:avLst/>
          </a:prstGeom>
          <a:noFill/>
        </p:spPr>
      </p:pic>
      <p:pic>
        <p:nvPicPr>
          <p:cNvPr id="18438" name="Picture 6" descr="C:\Users\User\Downloads\d89710e4473cd27a20b878f37433f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222" y="0"/>
            <a:ext cx="5828778" cy="3278688"/>
          </a:xfrm>
          <a:prstGeom prst="rect">
            <a:avLst/>
          </a:prstGeom>
          <a:noFill/>
        </p:spPr>
      </p:pic>
      <p:pic>
        <p:nvPicPr>
          <p:cNvPr id="7" name="Picture 3" descr="C:\Users\User\Downloads\svechi-s-krasavkoj-pri-beremenn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98801"/>
            <a:ext cx="6288065" cy="3659199"/>
          </a:xfrm>
          <a:prstGeom prst="rect">
            <a:avLst/>
          </a:prstGeom>
          <a:noFill/>
        </p:spPr>
      </p:pic>
      <p:pic>
        <p:nvPicPr>
          <p:cNvPr id="8" name="Picture 4" descr="C:\Users\User\Downloads\Anuzol-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8170" y="3238383"/>
            <a:ext cx="5853830" cy="361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Betiol_770-768x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48" y="1725853"/>
            <a:ext cx="6230852" cy="37456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25853"/>
            <a:ext cx="5534642" cy="374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828802"/>
            <a:ext cx="7372350" cy="501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113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166</cp:revision>
  <dcterms:created xsi:type="dcterms:W3CDTF">2017-09-02T10:15:39Z</dcterms:created>
  <dcterms:modified xsi:type="dcterms:W3CDTF">2021-11-23T18:08:54Z</dcterms:modified>
</cp:coreProperties>
</file>