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048" y="0"/>
            <a:ext cx="1195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Чемерицы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Лобеля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корневища с корнями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Veratri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Lobeliani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radicibus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Чемерица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Лобеля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Veratrum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lobelianum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Лилейные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533650"/>
            <a:ext cx="57658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" y="419100"/>
            <a:ext cx="4332208" cy="577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0" y="419100"/>
            <a:ext cx="7734710" cy="58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33707" y="231248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65"/>
          <p:cNvSpPr>
            <a:spLocks noChangeArrowheads="1"/>
          </p:cNvSpPr>
          <p:nvPr/>
        </p:nvSpPr>
        <p:spPr bwMode="auto">
          <a:xfrm>
            <a:off x="1736033" y="692090"/>
            <a:ext cx="17494317" cy="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72"/>
          <p:cNvSpPr>
            <a:spLocks noChangeArrowheads="1"/>
          </p:cNvSpPr>
          <p:nvPr/>
        </p:nvSpPr>
        <p:spPr bwMode="auto">
          <a:xfrm>
            <a:off x="1339315" y="570930"/>
            <a:ext cx="178910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21868" y="5970845"/>
            <a:ext cx="249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cs typeface="Times New Roman" panose="02020603050405020304" pitchFamily="18" charset="0"/>
              </a:rPr>
              <a:t>протовератрин</a:t>
            </a:r>
            <a:endParaRPr lang="ru-RU" sz="2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899" y="1014575"/>
            <a:ext cx="13783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08320"/>
              </p:ext>
            </p:extLst>
          </p:nvPr>
        </p:nvGraphicFramePr>
        <p:xfrm>
          <a:off x="2882900" y="1014576"/>
          <a:ext cx="5986314" cy="443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3" imgW="5002935" imgH="3713497" progId="ChemDraw.Document.6.0">
                  <p:embed/>
                </p:oleObj>
              </mc:Choice>
              <mc:Fallback>
                <p:oleObj name="CS ChemDraw Drawing" r:id="rId3" imgW="5002935" imgH="371349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014576"/>
                        <a:ext cx="5986314" cy="4438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423" y="903106"/>
            <a:ext cx="109599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</a:t>
            </a:r>
            <a:r>
              <a:rPr lang="ru-RU" sz="3600" dirty="0"/>
              <a:t>Качество сырья регламентируется ГФ </a:t>
            </a:r>
            <a:r>
              <a:rPr lang="en-US" sz="3600" dirty="0"/>
              <a:t>XIV</a:t>
            </a:r>
            <a:r>
              <a:rPr lang="ru-RU" sz="3600" dirty="0"/>
              <a:t> – ФС.2.5.0104.18 по содержание суммы алкалоидов в пересчете на </a:t>
            </a:r>
            <a:r>
              <a:rPr lang="ru-RU" sz="3600" dirty="0" err="1"/>
              <a:t>протовератрин</a:t>
            </a:r>
            <a:r>
              <a:rPr lang="ru-RU" sz="3600" dirty="0"/>
              <a:t>, определяемой методом нейтрализации (не менее 1,0%).</a:t>
            </a:r>
            <a:endParaRPr lang="ru-RU" sz="3600" dirty="0"/>
          </a:p>
          <a:p>
            <a:pPr algn="just"/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6691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чемерицы </a:t>
            </a:r>
            <a:r>
              <a:rPr lang="ru-RU" sz="4000" dirty="0" err="1" smtClean="0">
                <a:solidFill>
                  <a:srgbClr val="C00000"/>
                </a:solidFill>
              </a:rPr>
              <a:t>Лобеля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953906"/>
            <a:ext cx="4160115" cy="590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0" y="924813"/>
            <a:ext cx="5933187" cy="59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53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2017-09-02T10:15:39Z</dcterms:created>
  <dcterms:modified xsi:type="dcterms:W3CDTF">2021-11-29T16:45:07Z</dcterms:modified>
</cp:coreProperties>
</file>