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6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9100" y="224135"/>
            <a:ext cx="114173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Сосны обыкновенной почки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Pini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silvestris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gemmae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Сосна обыкновенная                 </a:t>
            </a:r>
            <a:r>
              <a:rPr lang="ru-RU" sz="4000" i="1" dirty="0" err="1" smtClean="0">
                <a:latin typeface="Times New Roman" panose="02020603050405020304" pitchFamily="18" charset="0"/>
              </a:rPr>
              <a:t>Pinus</a:t>
            </a:r>
            <a:r>
              <a:rPr lang="ru-RU" sz="4000" i="1" dirty="0" smtClean="0">
                <a:latin typeface="Times New Roman" panose="02020603050405020304" pitchFamily="18" charset="0"/>
              </a:rPr>
              <a:t> </a:t>
            </a:r>
            <a:r>
              <a:rPr lang="ru-RU" sz="4000" i="1" dirty="0" err="1">
                <a:latin typeface="Times New Roman" panose="02020603050405020304" pitchFamily="18" charset="0"/>
              </a:rPr>
              <a:t>silvestris</a:t>
            </a:r>
            <a:r>
              <a:rPr lang="ru-RU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L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Сосновые        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Pinaceae</a:t>
            </a:r>
            <a:endParaRPr lang="ru-RU" sz="4000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267" y="2197099"/>
            <a:ext cx="6011334" cy="450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067" y="12700"/>
            <a:ext cx="4563533" cy="6845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2701"/>
            <a:ext cx="4563534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22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561" y="0"/>
            <a:ext cx="457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41" y="0"/>
            <a:ext cx="5760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2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165" y="0"/>
            <a:ext cx="54864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565" y="-84749"/>
            <a:ext cx="4328335" cy="36964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565" y="3611749"/>
            <a:ext cx="4328335" cy="324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Rectangle 90"/>
          <p:cNvSpPr>
            <a:spLocks noChangeArrowheads="1"/>
          </p:cNvSpPr>
          <p:nvPr/>
        </p:nvSpPr>
        <p:spPr bwMode="auto">
          <a:xfrm>
            <a:off x="2201166" y="1192337"/>
            <a:ext cx="13948462" cy="4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92"/>
          <p:cNvSpPr>
            <a:spLocks noChangeArrowheads="1"/>
          </p:cNvSpPr>
          <p:nvPr/>
        </p:nvSpPr>
        <p:spPr bwMode="auto">
          <a:xfrm>
            <a:off x="592667" y="4216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94"/>
          <p:cNvSpPr>
            <a:spLocks noChangeArrowheads="1"/>
          </p:cNvSpPr>
          <p:nvPr/>
        </p:nvSpPr>
        <p:spPr bwMode="auto">
          <a:xfrm>
            <a:off x="5998088" y="41143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12"/>
          <p:cNvSpPr>
            <a:spLocks noChangeArrowheads="1"/>
          </p:cNvSpPr>
          <p:nvPr/>
        </p:nvSpPr>
        <p:spPr bwMode="auto">
          <a:xfrm>
            <a:off x="3924476" y="15201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14"/>
          <p:cNvSpPr>
            <a:spLocks noChangeArrowheads="1"/>
          </p:cNvSpPr>
          <p:nvPr/>
        </p:nvSpPr>
        <p:spPr bwMode="auto">
          <a:xfrm>
            <a:off x="1295400" y="4042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16"/>
          <p:cNvSpPr>
            <a:spLocks noChangeArrowheads="1"/>
          </p:cNvSpPr>
          <p:nvPr/>
        </p:nvSpPr>
        <p:spPr bwMode="auto">
          <a:xfrm>
            <a:off x="5867400" y="39934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99600" y="3512008"/>
            <a:ext cx="110415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 </a:t>
            </a:r>
            <a:r>
              <a:rPr lang="ru-RU" sz="2400" dirty="0" smtClean="0"/>
              <a:t>            </a:t>
            </a:r>
            <a:r>
              <a:rPr lang="ru-RU" sz="2400" dirty="0"/>
              <a:t>α-</a:t>
            </a:r>
            <a:r>
              <a:rPr lang="ru-RU" sz="2400" dirty="0" err="1"/>
              <a:t>пинен</a:t>
            </a:r>
            <a:r>
              <a:rPr lang="ru-RU" sz="2400" dirty="0"/>
              <a:t>        </a:t>
            </a:r>
            <a:r>
              <a:rPr lang="ru-RU" sz="2400" dirty="0" smtClean="0"/>
              <a:t>                </a:t>
            </a:r>
            <a:r>
              <a:rPr lang="ru-RU" sz="2400" dirty="0"/>
              <a:t>β-</a:t>
            </a:r>
            <a:r>
              <a:rPr lang="ru-RU" sz="2400" dirty="0" err="1"/>
              <a:t>пинен</a:t>
            </a:r>
            <a:r>
              <a:rPr lang="ru-RU" sz="2400" dirty="0"/>
              <a:t>      </a:t>
            </a:r>
            <a:r>
              <a:rPr lang="ru-RU" sz="2400" dirty="0" smtClean="0"/>
              <a:t> </a:t>
            </a:r>
            <a:r>
              <a:rPr lang="ru-RU" sz="2400" dirty="0"/>
              <a:t> </a:t>
            </a:r>
            <a:r>
              <a:rPr lang="ru-RU" sz="2400" dirty="0" smtClean="0"/>
              <a:t>                абиетиновая кислота</a:t>
            </a:r>
            <a:endParaRPr lang="ru-RU" sz="2400" dirty="0"/>
          </a:p>
        </p:txBody>
      </p:sp>
      <p:sp>
        <p:nvSpPr>
          <p:cNvPr id="3" name="Rectangle 160"/>
          <p:cNvSpPr>
            <a:spLocks noChangeArrowheads="1"/>
          </p:cNvSpPr>
          <p:nvPr/>
        </p:nvSpPr>
        <p:spPr bwMode="auto">
          <a:xfrm>
            <a:off x="4191000" y="11409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010160" y="4047595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4500" y="4891379"/>
            <a:ext cx="11341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Почки сосны обыкновенной </a:t>
            </a:r>
            <a:r>
              <a:rPr lang="ru-RU" sz="3200" dirty="0">
                <a:latin typeface="Times New Roman" panose="02020603050405020304" pitchFamily="18" charset="0"/>
              </a:rPr>
              <a:t>включены 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ГФ 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ФС.2.5.0041.15</a:t>
            </a:r>
            <a:r>
              <a:rPr lang="ru-RU" sz="3200" dirty="0" smtClean="0">
                <a:latin typeface="Times New Roman" panose="02020603050405020304" pitchFamily="18" charset="0"/>
              </a:rPr>
              <a:t>. </a:t>
            </a:r>
            <a:r>
              <a:rPr lang="ru-RU" sz="3200" dirty="0">
                <a:latin typeface="Times New Roman" panose="02020603050405020304" pitchFamily="18" charset="0"/>
              </a:rPr>
              <a:t>Стандартизуются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</a:t>
            </a:r>
            <a:r>
              <a:rPr lang="ru-RU" sz="3200" dirty="0">
                <a:latin typeface="Times New Roman" panose="02020603050405020304" pitchFamily="18" charset="0"/>
              </a:rPr>
              <a:t> – не менее </a:t>
            </a:r>
            <a:r>
              <a:rPr lang="ru-RU" sz="3200" dirty="0" smtClean="0">
                <a:latin typeface="Times New Roman" panose="02020603050405020304" pitchFamily="18" charset="0"/>
              </a:rPr>
              <a:t>0,3%.</a:t>
            </a:r>
            <a:endParaRPr lang="ru-RU" sz="3200" dirty="0">
              <a:effectLst/>
            </a:endParaRPr>
          </a:p>
        </p:txBody>
      </p:sp>
      <p:sp>
        <p:nvSpPr>
          <p:cNvPr id="5" name="Rectangle 17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172"/>
          <p:cNvSpPr>
            <a:spLocks noChangeArrowheads="1"/>
          </p:cNvSpPr>
          <p:nvPr/>
        </p:nvSpPr>
        <p:spPr bwMode="auto">
          <a:xfrm>
            <a:off x="7950200" y="14091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90"/>
          <p:cNvSpPr>
            <a:spLocks noChangeArrowheads="1"/>
          </p:cNvSpPr>
          <p:nvPr/>
        </p:nvSpPr>
        <p:spPr bwMode="auto">
          <a:xfrm>
            <a:off x="3309937" y="111497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1183261"/>
              </p:ext>
            </p:extLst>
          </p:nvPr>
        </p:nvGraphicFramePr>
        <p:xfrm>
          <a:off x="1884363" y="882650"/>
          <a:ext cx="8228012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7" name="CS ChemDraw Drawing" r:id="rId3" imgW="6350216" imgH="1997706" progId="ChemDraw.Document.6.0">
                  <p:embed/>
                </p:oleObj>
              </mc:Choice>
              <mc:Fallback>
                <p:oleObj name="CS ChemDraw Drawing" r:id="rId3" imgW="6350216" imgH="1997706" progId="ChemDraw.Document.6.0">
                  <p:embed/>
                  <p:pic>
                    <p:nvPicPr>
                      <p:cNvPr id="0" name="Object 1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4363" y="882650"/>
                        <a:ext cx="8228012" cy="2590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06237" y="159643"/>
            <a:ext cx="74079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сосны обыкновенной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914400"/>
            <a:ext cx="3962400" cy="5943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9" y="898922"/>
            <a:ext cx="3632200" cy="595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6967"/>
            <a:ext cx="5012267" cy="50122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267" y="706968"/>
            <a:ext cx="10024532" cy="501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6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7828"/>
            <a:ext cx="5881628" cy="37544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569" y="785587"/>
            <a:ext cx="6276431" cy="418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3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22400"/>
            <a:ext cx="6045200" cy="37930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693" y="1427968"/>
            <a:ext cx="6601307" cy="378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1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733"/>
            <a:ext cx="6086475" cy="6086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525" y="321733"/>
            <a:ext cx="6086475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7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865" y="354011"/>
            <a:ext cx="3928135" cy="58832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255" y="354012"/>
            <a:ext cx="5013039" cy="58832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011"/>
            <a:ext cx="3711671" cy="588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5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47</Words>
  <Application>Microsoft Office PowerPoint</Application>
  <PresentationFormat>Широкоэкранный</PresentationFormat>
  <Paragraphs>8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101</cp:revision>
  <dcterms:created xsi:type="dcterms:W3CDTF">2017-09-02T10:15:39Z</dcterms:created>
  <dcterms:modified xsi:type="dcterms:W3CDTF">2019-09-04T15:47:20Z</dcterms:modified>
</cp:coreProperties>
</file>