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00" y="224135"/>
            <a:ext cx="114173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Сосны обыкновенной почки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Pini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silvestris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gemmae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Сосна обыкновенная                 </a:t>
            </a:r>
            <a:r>
              <a:rPr lang="ru-RU" sz="4000" i="1" dirty="0" err="1" smtClean="0">
                <a:latin typeface="Times New Roman" panose="02020603050405020304" pitchFamily="18" charset="0"/>
              </a:rPr>
              <a:t>Pinus</a:t>
            </a:r>
            <a:r>
              <a:rPr lang="ru-RU" sz="4000" i="1" dirty="0" smtClean="0">
                <a:latin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</a:rPr>
              <a:t>silvestris</a:t>
            </a:r>
            <a:r>
              <a:rPr lang="ru-RU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Сосновые 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Pinaceae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67" y="2197099"/>
            <a:ext cx="6011334" cy="45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7" y="12700"/>
            <a:ext cx="4563533" cy="6845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701"/>
            <a:ext cx="4563534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61" y="0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1" y="0"/>
            <a:ext cx="576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65" y="0"/>
            <a:ext cx="54864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65" y="-84749"/>
            <a:ext cx="4328335" cy="3696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65" y="3611749"/>
            <a:ext cx="4328335" cy="32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3924476" y="1520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295400" y="404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867400" y="3993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9600" y="3512008"/>
            <a:ext cx="11041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 </a:t>
            </a:r>
            <a:r>
              <a:rPr lang="ru-RU" sz="2400" dirty="0" smtClean="0"/>
              <a:t>            </a:t>
            </a:r>
            <a:r>
              <a:rPr lang="ru-RU" sz="2400" dirty="0"/>
              <a:t>α-</a:t>
            </a:r>
            <a:r>
              <a:rPr lang="ru-RU" sz="2400" dirty="0" err="1"/>
              <a:t>пинен</a:t>
            </a:r>
            <a:r>
              <a:rPr lang="ru-RU" sz="2400" dirty="0"/>
              <a:t>        </a:t>
            </a:r>
            <a:r>
              <a:rPr lang="ru-RU" sz="2400" dirty="0" smtClean="0"/>
              <a:t>                </a:t>
            </a:r>
            <a:r>
              <a:rPr lang="ru-RU" sz="2400" dirty="0"/>
              <a:t>β-</a:t>
            </a:r>
            <a:r>
              <a:rPr lang="ru-RU" sz="2400" dirty="0" err="1"/>
              <a:t>пинен</a:t>
            </a:r>
            <a:r>
              <a:rPr lang="ru-RU" sz="2400" dirty="0"/>
              <a:t>      </a:t>
            </a:r>
            <a:r>
              <a:rPr lang="ru-RU" sz="2400" dirty="0" smtClean="0"/>
              <a:t> </a:t>
            </a:r>
            <a:r>
              <a:rPr lang="ru-RU" sz="2400" dirty="0"/>
              <a:t> </a:t>
            </a:r>
            <a:r>
              <a:rPr lang="ru-RU" sz="2400" dirty="0" smtClean="0"/>
              <a:t>                абиетиновая кислота</a:t>
            </a:r>
            <a:endParaRPr lang="ru-RU" sz="2400" dirty="0"/>
          </a:p>
        </p:txBody>
      </p:sp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4191000" y="11409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10160" y="4047595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500" y="4891379"/>
            <a:ext cx="1134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Почки сосны обыкновенной </a:t>
            </a:r>
            <a:r>
              <a:rPr lang="ru-RU" sz="3200" dirty="0">
                <a:latin typeface="Times New Roman" panose="02020603050405020304" pitchFamily="18" charset="0"/>
              </a:rPr>
              <a:t>включены 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ГФ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ФС.2.5.0041.15</a:t>
            </a:r>
            <a:r>
              <a:rPr lang="ru-RU" sz="3200" dirty="0" smtClean="0">
                <a:latin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</a:rPr>
              <a:t>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</a:t>
            </a:r>
            <a:r>
              <a:rPr lang="ru-RU" sz="3200" dirty="0">
                <a:latin typeface="Times New Roman" panose="02020603050405020304" pitchFamily="18" charset="0"/>
              </a:rPr>
              <a:t> – не менее </a:t>
            </a:r>
            <a:r>
              <a:rPr lang="ru-RU" sz="3200" dirty="0" smtClean="0">
                <a:latin typeface="Times New Roman" panose="02020603050405020304" pitchFamily="18" charset="0"/>
              </a:rPr>
              <a:t>0,3%.</a:t>
            </a:r>
            <a:endParaRPr lang="ru-RU" sz="3200" dirty="0">
              <a:effectLst/>
            </a:endParaRPr>
          </a:p>
        </p:txBody>
      </p:sp>
      <p:sp>
        <p:nvSpPr>
          <p:cNvPr id="5" name="Rectangle 17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72"/>
          <p:cNvSpPr>
            <a:spLocks noChangeArrowheads="1"/>
          </p:cNvSpPr>
          <p:nvPr/>
        </p:nvSpPr>
        <p:spPr bwMode="auto">
          <a:xfrm>
            <a:off x="7950200" y="1409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90"/>
          <p:cNvSpPr>
            <a:spLocks noChangeArrowheads="1"/>
          </p:cNvSpPr>
          <p:nvPr/>
        </p:nvSpPr>
        <p:spPr bwMode="auto">
          <a:xfrm>
            <a:off x="3309937" y="1114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83261"/>
              </p:ext>
            </p:extLst>
          </p:nvPr>
        </p:nvGraphicFramePr>
        <p:xfrm>
          <a:off x="1884363" y="882650"/>
          <a:ext cx="822801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S ChemDraw Drawing" r:id="rId3" imgW="6350216" imgH="1997706" progId="ChemDraw.Document.6.0">
                  <p:embed/>
                </p:oleObj>
              </mc:Choice>
              <mc:Fallback>
                <p:oleObj name="CS ChemDraw Drawing" r:id="rId3" imgW="6350216" imgH="1997706" progId="ChemDraw.Document.6.0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882650"/>
                        <a:ext cx="8228012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6237" y="159643"/>
            <a:ext cx="7407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сосны 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914400"/>
            <a:ext cx="3962400" cy="594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898922"/>
            <a:ext cx="3632200" cy="59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967"/>
            <a:ext cx="5012267" cy="5012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706968"/>
            <a:ext cx="10024532" cy="50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828"/>
            <a:ext cx="5881628" cy="3754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69" y="785587"/>
            <a:ext cx="6276431" cy="41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2400"/>
            <a:ext cx="6045200" cy="3793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93" y="1427968"/>
            <a:ext cx="6601307" cy="37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33"/>
            <a:ext cx="6086475" cy="6086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21733"/>
            <a:ext cx="60864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65" y="354011"/>
            <a:ext cx="3928135" cy="588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55" y="354012"/>
            <a:ext cx="5013039" cy="5883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11"/>
            <a:ext cx="3711671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47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101</cp:revision>
  <dcterms:created xsi:type="dcterms:W3CDTF">2017-09-02T10:15:39Z</dcterms:created>
  <dcterms:modified xsi:type="dcterms:W3CDTF">2019-09-04T15:47:20Z</dcterms:modified>
</cp:coreProperties>
</file>