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  <p:sldId id="256" r:id="rId3"/>
    <p:sldId id="259" r:id="rId4"/>
    <p:sldId id="260" r:id="rId5"/>
    <p:sldId id="266" r:id="rId6"/>
    <p:sldId id="261" r:id="rId7"/>
    <p:sldId id="262" r:id="rId8"/>
    <p:sldId id="263" r:id="rId9"/>
    <p:sldId id="264" r:id="rId10"/>
    <p:sldId id="267" r:id="rId11"/>
    <p:sldId id="268" r:id="rId12"/>
    <p:sldId id="265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898" autoAdjust="0"/>
  </p:normalViewPr>
  <p:slideViewPr>
    <p:cSldViewPr>
      <p:cViewPr varScale="1">
        <p:scale>
          <a:sx n="102" d="100"/>
          <a:sy n="102" d="100"/>
        </p:scale>
        <p:origin x="264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18.11.2015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txBody>
          <a:bodyPr>
            <a:normAutofit/>
          </a:bodyPr>
          <a:lstStyle/>
          <a:p>
            <a:pPr algn="ctr"/>
            <a:r>
              <a:rPr lang="ru-RU" b="1" dirty="0" smtClean="0"/>
              <a:t>ТЕРАПЕВТИЧЕСКИЕ ЦЕЛИ ПРИ САХАРНОМ ДИАБЕТЕ </a:t>
            </a:r>
            <a:br>
              <a:rPr lang="ru-RU" b="1" dirty="0" smtClean="0"/>
            </a:br>
            <a:r>
              <a:rPr lang="ru-RU" b="1" dirty="0" smtClean="0"/>
              <a:t>1 и 2 </a:t>
            </a:r>
            <a:r>
              <a:rPr lang="ru-RU" b="1" dirty="0" smtClean="0"/>
              <a:t>ТИПА</a:t>
            </a:r>
            <a:br>
              <a:rPr lang="ru-RU" b="1" dirty="0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smtClean="0"/>
              <a:t/>
            </a:r>
            <a:br>
              <a:rPr lang="ru-RU" b="1" smtClean="0"/>
            </a:br>
            <a:r>
              <a:rPr lang="ru-RU" b="1" dirty="0"/>
              <a:t/>
            </a:r>
            <a:br>
              <a:rPr lang="ru-RU" b="1" dirty="0"/>
            </a:br>
            <a:r>
              <a:rPr lang="ru-RU" sz="2400" b="1" dirty="0" smtClean="0"/>
              <a:t>кафедра эндокринологии -2015</a:t>
            </a:r>
            <a:endParaRPr lang="ru-RU"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329642" cy="5083506"/>
          </a:xfrm>
        </p:spPr>
        <p:txBody>
          <a:bodyPr>
            <a:normAutofit/>
          </a:bodyPr>
          <a:lstStyle/>
          <a:p>
            <a:r>
              <a:rPr lang="ru-RU" sz="2200" b="1" dirty="0" smtClean="0"/>
              <a:t> </a:t>
            </a:r>
            <a:r>
              <a:rPr lang="ru-RU" sz="2400" dirty="0" smtClean="0"/>
              <a:t>– </a:t>
            </a:r>
            <a:r>
              <a:rPr lang="ru-RU" sz="2400" i="1" dirty="0" smtClean="0"/>
              <a:t>нефропатия</a:t>
            </a:r>
            <a:r>
              <a:rPr lang="ru-RU" sz="2400" dirty="0" smtClean="0"/>
              <a:t> (указать стадию альбуминурии и хронической болезни почек)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ru-RU" sz="2000" dirty="0" smtClean="0"/>
              <a:t>Стадия ХБП: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3929067"/>
          <a:ext cx="8001056" cy="257176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00528"/>
                <a:gridCol w="4000528"/>
              </a:tblGrid>
              <a:tr h="367395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СКФ(мл/мин/1,73</a:t>
                      </a:r>
                      <a:r>
                        <a:rPr lang="ru-RU" b="1" baseline="0" dirty="0" smtClean="0"/>
                        <a:t> кв. м)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Стадия</a:t>
                      </a:r>
                      <a:endParaRPr lang="ru-RU" b="1" dirty="0"/>
                    </a:p>
                  </a:txBody>
                  <a:tcPr/>
                </a:tc>
              </a:tr>
              <a:tr h="3673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&gt;90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C1</a:t>
                      </a:r>
                      <a:endParaRPr lang="ru-RU" dirty="0"/>
                    </a:p>
                  </a:txBody>
                  <a:tcPr/>
                </a:tc>
              </a:tr>
              <a:tr h="3673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60-89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C2</a:t>
                      </a:r>
                      <a:endParaRPr lang="ru-RU" dirty="0"/>
                    </a:p>
                  </a:txBody>
                  <a:tcPr/>
                </a:tc>
              </a:tr>
              <a:tr h="3673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45-59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C3a</a:t>
                      </a:r>
                    </a:p>
                  </a:txBody>
                  <a:tcPr/>
                </a:tc>
              </a:tr>
              <a:tr h="3673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30-44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C3</a:t>
                      </a:r>
                      <a:r>
                        <a:rPr lang="ru-RU" dirty="0" smtClean="0"/>
                        <a:t>б</a:t>
                      </a:r>
                      <a:endParaRPr lang="ru-RU" dirty="0"/>
                    </a:p>
                  </a:txBody>
                  <a:tcPr/>
                </a:tc>
              </a:tr>
              <a:tr h="3673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15-29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C4</a:t>
                      </a:r>
                      <a:endParaRPr lang="ru-RU" dirty="0"/>
                    </a:p>
                  </a:txBody>
                  <a:tcPr/>
                </a:tc>
              </a:tr>
              <a:tr h="367395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&lt;15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2" y="1422400"/>
          <a:ext cx="8001057" cy="1828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57878"/>
                <a:gridCol w="1513713"/>
                <a:gridCol w="1946203"/>
                <a:gridCol w="2883263"/>
              </a:tblGrid>
              <a:tr h="321630">
                <a:tc rowSpan="2"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Категория</a:t>
                      </a:r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А/КР</a:t>
                      </a:r>
                      <a:r>
                        <a:rPr lang="ru-RU" b="1" baseline="0" dirty="0" smtClean="0"/>
                        <a:t> мочи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r>
                        <a:rPr lang="ru-RU" b="1" dirty="0" smtClean="0"/>
                        <a:t>Скорость экскреции альбумина(мг/24</a:t>
                      </a:r>
                      <a:r>
                        <a:rPr lang="ru-RU" b="1" baseline="0" dirty="0" smtClean="0"/>
                        <a:t> часа)</a:t>
                      </a:r>
                      <a:endParaRPr lang="ru-RU" b="1" dirty="0"/>
                    </a:p>
                  </a:txBody>
                  <a:tcPr/>
                </a:tc>
              </a:tr>
              <a:tr h="32163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мг/</a:t>
                      </a:r>
                      <a:r>
                        <a:rPr lang="ru-RU" b="1" dirty="0" err="1" smtClean="0"/>
                        <a:t>ммоль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 smtClean="0"/>
                        <a:t>мг/г</a:t>
                      </a:r>
                      <a:endParaRPr lang="ru-RU" b="1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2163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&lt;30</a:t>
                      </a:r>
                      <a:endParaRPr lang="ru-RU" dirty="0"/>
                    </a:p>
                  </a:txBody>
                  <a:tcPr/>
                </a:tc>
              </a:tr>
              <a:tr h="32163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3-30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30-300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30-300</a:t>
                      </a:r>
                      <a:endParaRPr lang="ru-RU" dirty="0"/>
                    </a:p>
                  </a:txBody>
                  <a:tcPr/>
                </a:tc>
              </a:tr>
              <a:tr h="32163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А3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&gt;30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&gt;300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&gt;300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14290"/>
            <a:ext cx="8143932" cy="6286544"/>
          </a:xfrm>
        </p:spPr>
        <p:txBody>
          <a:bodyPr>
            <a:normAutofit fontScale="90000"/>
          </a:bodyPr>
          <a:lstStyle/>
          <a:p>
            <a:pPr>
              <a:buFont typeface="Arial" pitchFamily="34" charset="0"/>
              <a:buChar char="•"/>
            </a:pPr>
            <a:r>
              <a:rPr lang="ru-RU" sz="2200" b="1" dirty="0" smtClean="0"/>
              <a:t> </a:t>
            </a:r>
            <a:r>
              <a:rPr lang="ru-RU" sz="2200" b="1" dirty="0" smtClean="0">
                <a:solidFill>
                  <a:srgbClr val="FF0000"/>
                </a:solidFill>
              </a:rPr>
              <a:t>Диабетическая </a:t>
            </a:r>
            <a:r>
              <a:rPr lang="ru-RU" sz="2200" b="1" dirty="0" err="1" smtClean="0">
                <a:solidFill>
                  <a:srgbClr val="FF0000"/>
                </a:solidFill>
              </a:rPr>
              <a:t>нейропатия</a:t>
            </a:r>
            <a:r>
              <a:rPr lang="ru-RU" sz="2200" b="1" dirty="0" smtClean="0">
                <a:solidFill>
                  <a:srgbClr val="FF0000"/>
                </a:solidFill>
              </a:rPr>
              <a:t> (указать форму: </a:t>
            </a:r>
            <a:r>
              <a:rPr lang="ru-RU" sz="2200" b="1" i="1" dirty="0" smtClean="0">
                <a:solidFill>
                  <a:srgbClr val="FF0000"/>
                </a:solidFill>
              </a:rPr>
              <a:t>сенсорная, моторная, автономная)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dirty="0" smtClean="0"/>
              <a:t> </a:t>
            </a:r>
            <a:r>
              <a:rPr lang="ru-RU" sz="2200" b="1" dirty="0" smtClean="0"/>
              <a:t>Синдром диабетической стопы (указать форму):</a:t>
            </a:r>
            <a:br>
              <a:rPr lang="ru-RU" sz="2200" b="1" dirty="0" smtClean="0"/>
            </a:br>
            <a:r>
              <a:rPr lang="ru-RU" sz="2200" b="1" dirty="0" smtClean="0"/>
              <a:t>* </a:t>
            </a:r>
            <a:r>
              <a:rPr lang="ru-RU" sz="2200" dirty="0" err="1" smtClean="0"/>
              <a:t>нейропатическая</a:t>
            </a:r>
            <a:r>
              <a:rPr lang="ru-RU" sz="2200" dirty="0" smtClean="0"/>
              <a:t> форма СДС</a:t>
            </a:r>
            <a:br>
              <a:rPr lang="ru-RU" sz="2200" dirty="0" smtClean="0"/>
            </a:br>
            <a:r>
              <a:rPr lang="ru-RU" sz="2200" dirty="0" smtClean="0"/>
              <a:t>- трофическая язва стопы</a:t>
            </a:r>
            <a:br>
              <a:rPr lang="ru-RU" sz="2200" dirty="0" smtClean="0"/>
            </a:br>
            <a:r>
              <a:rPr lang="ru-RU" sz="2200" dirty="0" smtClean="0"/>
              <a:t>- диабетическая </a:t>
            </a:r>
            <a:r>
              <a:rPr lang="ru-RU" sz="2200" dirty="0" err="1" smtClean="0"/>
              <a:t>нейроостеоартропатия</a:t>
            </a:r>
            <a:r>
              <a:rPr lang="ru-RU" sz="2200" dirty="0" smtClean="0"/>
              <a:t>( стопа </a:t>
            </a:r>
            <a:r>
              <a:rPr lang="ru-RU" sz="2200" dirty="0" err="1" smtClean="0"/>
              <a:t>Шарко</a:t>
            </a:r>
            <a:r>
              <a:rPr lang="ru-RU" sz="2200" dirty="0" smtClean="0"/>
              <a:t>)</a:t>
            </a:r>
            <a:br>
              <a:rPr lang="ru-RU" sz="2200" dirty="0" smtClean="0"/>
            </a:br>
            <a:r>
              <a:rPr lang="ru-RU" sz="2200" dirty="0" smtClean="0"/>
              <a:t>* Ишемическая форма СДС</a:t>
            </a:r>
            <a:br>
              <a:rPr lang="ru-RU" sz="2200" dirty="0" smtClean="0"/>
            </a:br>
            <a:r>
              <a:rPr lang="ru-RU" sz="2200" dirty="0" smtClean="0"/>
              <a:t>* </a:t>
            </a:r>
            <a:r>
              <a:rPr lang="ru-RU" sz="2200" dirty="0" err="1" smtClean="0"/>
              <a:t>Нейроишемическая</a:t>
            </a:r>
            <a:r>
              <a:rPr lang="ru-RU" sz="2200" dirty="0" smtClean="0"/>
              <a:t> форма СДС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dirty="0" smtClean="0"/>
              <a:t> </a:t>
            </a:r>
            <a:r>
              <a:rPr lang="ru-RU" sz="2200" b="1" dirty="0" smtClean="0">
                <a:solidFill>
                  <a:srgbClr val="FF0000"/>
                </a:solidFill>
              </a:rPr>
              <a:t>Диабетическая </a:t>
            </a:r>
            <a:r>
              <a:rPr lang="ru-RU" sz="2200" b="1" dirty="0" err="1" smtClean="0">
                <a:solidFill>
                  <a:srgbClr val="FF0000"/>
                </a:solidFill>
              </a:rPr>
              <a:t>нейроостеоартропатия</a:t>
            </a:r>
            <a:r>
              <a:rPr lang="ru-RU" sz="2200" b="1" dirty="0" smtClean="0">
                <a:solidFill>
                  <a:srgbClr val="FF0000"/>
                </a:solidFill>
              </a:rPr>
              <a:t> (указать стадию)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dirty="0" smtClean="0"/>
              <a:t> </a:t>
            </a:r>
            <a:r>
              <a:rPr lang="ru-RU" sz="2200" b="1" dirty="0" smtClean="0">
                <a:solidFill>
                  <a:srgbClr val="FF0000"/>
                </a:solidFill>
              </a:rPr>
              <a:t>Диабетические </a:t>
            </a:r>
            <a:r>
              <a:rPr lang="ru-RU" sz="2200" b="1" dirty="0" err="1" smtClean="0">
                <a:solidFill>
                  <a:srgbClr val="FF0000"/>
                </a:solidFill>
              </a:rPr>
              <a:t>макроангиопатии</a:t>
            </a:r>
            <a:r>
              <a:rPr lang="ru-RU" sz="2200" b="1" dirty="0" smtClean="0">
                <a:solidFill>
                  <a:srgbClr val="FF0000"/>
                </a:solidFill>
              </a:rPr>
              <a:t>:</a:t>
            </a:r>
            <a:r>
              <a:rPr lang="ru-RU" sz="2200" b="1" dirty="0" smtClean="0"/>
              <a:t/>
            </a:r>
            <a:br>
              <a:rPr lang="ru-RU" sz="2200" b="1" dirty="0" smtClean="0"/>
            </a:br>
            <a:r>
              <a:rPr lang="ru-RU" sz="2200" b="1" dirty="0" smtClean="0"/>
              <a:t>– ИБС </a:t>
            </a:r>
            <a:r>
              <a:rPr lang="ru-RU" sz="2200" dirty="0" smtClean="0"/>
              <a:t>(указать форму)</a:t>
            </a:r>
            <a:br>
              <a:rPr lang="ru-RU" sz="2200" dirty="0" smtClean="0"/>
            </a:br>
            <a:r>
              <a:rPr lang="ru-RU" sz="2200" b="1" dirty="0" smtClean="0"/>
              <a:t>– Хроническая сердечная недостаточность (указать функциональный класс)</a:t>
            </a:r>
            <a:br>
              <a:rPr lang="ru-RU" sz="2200" b="1" dirty="0" smtClean="0"/>
            </a:br>
            <a:r>
              <a:rPr lang="ru-RU" sz="2200" b="1" dirty="0" smtClean="0"/>
              <a:t>– Цереброваскулярные заболевания (указать какие)</a:t>
            </a:r>
            <a:br>
              <a:rPr lang="ru-RU" sz="2200" b="1" dirty="0" smtClean="0"/>
            </a:br>
            <a:r>
              <a:rPr lang="ru-RU" sz="2200" b="1" dirty="0" smtClean="0"/>
              <a:t>– Хроническое </a:t>
            </a:r>
            <a:r>
              <a:rPr lang="ru-RU" sz="2200" b="1" dirty="0" err="1" smtClean="0"/>
              <a:t>облитерирующее</a:t>
            </a:r>
            <a:r>
              <a:rPr lang="ru-RU" sz="2200" b="1" dirty="0" smtClean="0"/>
              <a:t> заболевание артерий нижних конечностей (указать стадию)</a:t>
            </a:r>
            <a:br>
              <a:rPr lang="ru-RU" sz="2200" b="1" dirty="0" smtClean="0"/>
            </a:br>
            <a:r>
              <a:rPr lang="ru-RU" sz="2200" dirty="0" smtClean="0"/>
              <a:t> </a:t>
            </a:r>
            <a:r>
              <a:rPr lang="ru-RU" sz="2200" b="1" dirty="0" smtClean="0"/>
              <a:t>Сопутствующие заболевания, в том числе:</a:t>
            </a:r>
            <a:br>
              <a:rPr lang="ru-RU" sz="2200" b="1" dirty="0" smtClean="0"/>
            </a:br>
            <a:r>
              <a:rPr lang="ru-RU" sz="2200" b="1" dirty="0" smtClean="0"/>
              <a:t>– Артериальная гипертензия (указать степень, риск </a:t>
            </a:r>
            <a:r>
              <a:rPr lang="ru-RU" sz="2200" b="1" dirty="0" err="1" smtClean="0"/>
              <a:t>сердечно-сосудистых</a:t>
            </a:r>
            <a:r>
              <a:rPr lang="ru-RU" sz="2200" b="1" dirty="0" smtClean="0"/>
              <a:t> осложнений)</a:t>
            </a:r>
            <a:br>
              <a:rPr lang="ru-RU" sz="2200" b="1" dirty="0" smtClean="0"/>
            </a:br>
            <a:r>
              <a:rPr lang="ru-RU" sz="2200" b="1" dirty="0" smtClean="0"/>
              <a:t>– </a:t>
            </a:r>
            <a:r>
              <a:rPr lang="ru-RU" sz="2200" b="1" dirty="0" err="1" smtClean="0"/>
              <a:t>Дислипидемия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357166"/>
            <a:ext cx="8929718" cy="1785950"/>
          </a:xfrm>
        </p:spPr>
        <p:txBody>
          <a:bodyPr>
            <a:normAutofit/>
          </a:bodyPr>
          <a:lstStyle/>
          <a:p>
            <a:pPr algn="l"/>
            <a:r>
              <a:rPr lang="ru-RU" sz="2000" baseline="30000" dirty="0" smtClean="0"/>
              <a:t/>
            </a:r>
            <a:br>
              <a:rPr lang="ru-RU" sz="2000" baseline="30000" dirty="0" smtClean="0"/>
            </a:br>
            <a:r>
              <a:rPr lang="ru-RU" sz="2400" baseline="30000" dirty="0" smtClean="0"/>
              <a:t>* </a:t>
            </a:r>
            <a:r>
              <a:rPr lang="ru-RU" sz="2400" dirty="0" smtClean="0"/>
              <a:t>После формулировки диагноза указать индивидуальный целевой уровень </a:t>
            </a:r>
            <a:r>
              <a:rPr lang="ru-RU" sz="2400" dirty="0" err="1" smtClean="0"/>
              <a:t>гликемического</a:t>
            </a:r>
            <a:r>
              <a:rPr lang="ru-RU" sz="2400" dirty="0" smtClean="0"/>
              <a:t> контроля.</a:t>
            </a:r>
            <a:endParaRPr lang="ru-RU" sz="24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91886" y="2214554"/>
          <a:ext cx="8537832" cy="1428760"/>
        </p:xfrm>
        <a:graphic>
          <a:graphicData uri="http://schemas.openxmlformats.org/drawingml/2006/table">
            <a:tbl>
              <a:tblPr/>
              <a:tblGrid>
                <a:gridCol w="8537832"/>
              </a:tblGrid>
              <a:tr h="1428760">
                <a:tc>
                  <a:txBody>
                    <a:bodyPr/>
                    <a:lstStyle/>
                    <a:p>
                      <a:r>
                        <a:rPr lang="ru-RU" sz="24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Важно!</a:t>
                      </a:r>
                      <a:r>
                        <a:rPr lang="ru-RU" sz="2400" kern="1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Понятие тяжести СД в формулировке диагноза исключено. Тяжесть СД определяется наличием осложнений, характеристика которых указана в диагнозе.</a:t>
                      </a:r>
                      <a:endParaRPr lang="ru-RU" sz="24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972452" cy="5869324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Примерная формулировка диагноза: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Сахарный диабет 2 типа. Состояние после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лазерокоагуляции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сетчатки от 2013 года. Диабетическая нефропатия, ХБП 2, А2.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Артериальная гипертензия 2 степени, риск 4.</a:t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HbA1c – 8,0%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401080" cy="5512134"/>
          </a:xfrm>
        </p:spPr>
        <p:txBody>
          <a:bodyPr>
            <a:normAutofit/>
          </a:bodyPr>
          <a:lstStyle/>
          <a:p>
            <a:pPr algn="ctr"/>
            <a:r>
              <a:rPr lang="ru-RU" sz="8800" dirty="0" smtClean="0"/>
              <a:t>Спасибо за внимание!</a:t>
            </a:r>
            <a:endParaRPr lang="ru-RU" sz="8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857256"/>
          </a:xfrm>
        </p:spPr>
        <p:txBody>
          <a:bodyPr>
            <a:noAutofit/>
          </a:bodyPr>
          <a:lstStyle/>
          <a:p>
            <a:pPr algn="ctr"/>
            <a:r>
              <a:rPr lang="ru-RU" sz="2800" b="1" i="1" dirty="0" smtClean="0">
                <a:solidFill>
                  <a:srgbClr val="FF0000"/>
                </a:solidFill>
              </a:rPr>
              <a:t>Показатели контроля углеводного обмена (индивидуальные цели лечения)</a:t>
            </a:r>
            <a:r>
              <a:rPr lang="ru-RU" sz="2400" b="1" i="1" dirty="0" smtClean="0">
                <a:solidFill>
                  <a:srgbClr val="002060"/>
                </a:solidFill>
              </a:rPr>
              <a:t/>
            </a:r>
            <a:br>
              <a:rPr lang="ru-RU" sz="2400" b="1" i="1" dirty="0" smtClean="0">
                <a:solidFill>
                  <a:srgbClr val="002060"/>
                </a:solidFill>
              </a:rPr>
            </a:br>
            <a:endParaRPr lang="ru-RU" sz="2400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785794"/>
            <a:ext cx="8858312" cy="60722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Выбор индивидуальных целей лечения зависит от возраста пациента,</a:t>
            </a:r>
            <a:r>
              <a:rPr lang="en-US" sz="2000" dirty="0" smtClean="0"/>
              <a:t> </a:t>
            </a:r>
            <a:r>
              <a:rPr lang="ru-RU" sz="2000" dirty="0" smtClean="0"/>
              <a:t>ожидаемой продолжительности жизни, наличия тяжелых осложнений</a:t>
            </a:r>
            <a:r>
              <a:rPr lang="en-US" sz="2000" dirty="0" smtClean="0"/>
              <a:t> </a:t>
            </a:r>
            <a:r>
              <a:rPr lang="ru-RU" sz="2000" dirty="0" smtClean="0"/>
              <a:t>и риска тяжелой гипогликемии.</a:t>
            </a:r>
          </a:p>
          <a:p>
            <a:pPr algn="ctr">
              <a:buNone/>
            </a:pPr>
            <a:r>
              <a:rPr lang="ru-RU" sz="1800" b="1" dirty="0" smtClean="0">
                <a:solidFill>
                  <a:srgbClr val="FFC000"/>
                </a:solidFill>
              </a:rPr>
              <a:t>Алгоритм индивидуализированного выбора целей терапии по </a:t>
            </a:r>
            <a:r>
              <a:rPr lang="en-US" sz="1800" b="1" dirty="0" smtClean="0">
                <a:solidFill>
                  <a:srgbClr val="FFC000"/>
                </a:solidFill>
              </a:rPr>
              <a:t>HbA1c</a:t>
            </a:r>
            <a:r>
              <a:rPr lang="en-US" sz="1800" b="1" baseline="30000" dirty="0" smtClean="0">
                <a:solidFill>
                  <a:srgbClr val="FFC000"/>
                </a:solidFill>
              </a:rPr>
              <a:t>*</a:t>
            </a:r>
            <a:endParaRPr lang="ru-RU" sz="1800" b="1" dirty="0" smtClean="0">
              <a:solidFill>
                <a:srgbClr val="FFC000"/>
              </a:solidFill>
            </a:endParaRPr>
          </a:p>
          <a:p>
            <a:pPr>
              <a:buNone/>
            </a:pPr>
            <a:endParaRPr lang="ru-RU" sz="20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214282" y="2143116"/>
          <a:ext cx="8786873" cy="328261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799554"/>
                <a:gridCol w="1255268"/>
                <a:gridCol w="1107589"/>
                <a:gridCol w="1624462"/>
              </a:tblGrid>
              <a:tr h="439526">
                <a:tc rowSpan="2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2000" b="1" dirty="0" smtClean="0"/>
                        <a:t>Возраст</a:t>
                      </a:r>
                      <a:endParaRPr lang="ru-RU" sz="20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142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Молодой</a:t>
                      </a:r>
                      <a:endParaRPr lang="ru-RU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ru-RU" b="1" dirty="0" smtClean="0"/>
                        <a:t>Средний</a:t>
                      </a:r>
                      <a:endParaRPr lang="ru-RU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Пожилой </a:t>
                      </a:r>
                    </a:p>
                    <a:p>
                      <a:pPr algn="ctr"/>
                      <a:r>
                        <a:rPr lang="ru-RU" b="1" dirty="0" smtClean="0"/>
                        <a:t>и/ил</a:t>
                      </a:r>
                      <a:r>
                        <a:rPr lang="ru-RU" b="1" baseline="0" dirty="0" smtClean="0"/>
                        <a:t>и ОПЖ </a:t>
                      </a:r>
                      <a:r>
                        <a:rPr lang="en-US" b="1" baseline="0" dirty="0" smtClean="0"/>
                        <a:t>&lt;</a:t>
                      </a:r>
                      <a:r>
                        <a:rPr lang="ru-RU" b="1" baseline="0" dirty="0" smtClean="0"/>
                        <a:t> 5 лет</a:t>
                      </a:r>
                      <a:endParaRPr lang="ru-RU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1000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Нет тяжелых </a:t>
                      </a:r>
                      <a:r>
                        <a:rPr lang="ru-RU" dirty="0" err="1" smtClean="0"/>
                        <a:t>макрососудистых</a:t>
                      </a:r>
                      <a:r>
                        <a:rPr lang="ru-RU" dirty="0" smtClean="0"/>
                        <a:t> осложнений</a:t>
                      </a:r>
                      <a:r>
                        <a:rPr lang="ru-RU" baseline="0" dirty="0" smtClean="0"/>
                        <a:t> и/или риска тяжелой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гипогликемии</a:t>
                      </a:r>
                      <a:r>
                        <a:rPr lang="ru-RU" sz="18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**</a:t>
                      </a:r>
                      <a:endParaRPr lang="ru-RU" sz="1800" kern="120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&lt;6</a:t>
                      </a:r>
                      <a:r>
                        <a:rPr lang="ru-RU" dirty="0" smtClean="0"/>
                        <a:t>,</a:t>
                      </a:r>
                      <a:r>
                        <a:rPr lang="en-US" dirty="0" smtClean="0"/>
                        <a:t>5%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7,0%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7,5%</a:t>
                      </a:r>
                      <a:endParaRPr lang="ru-RU" dirty="0"/>
                    </a:p>
                  </a:txBody>
                  <a:tcPr/>
                </a:tc>
              </a:tr>
              <a:tr h="737744">
                <a:tc>
                  <a:txBody>
                    <a:bodyPr/>
                    <a:lstStyle/>
                    <a:p>
                      <a:r>
                        <a:rPr lang="ru-RU" dirty="0" smtClean="0"/>
                        <a:t>Есть тяжелые </a:t>
                      </a:r>
                      <a:r>
                        <a:rPr lang="ru-RU" dirty="0" err="1" smtClean="0"/>
                        <a:t>макрососудистые</a:t>
                      </a:r>
                      <a:r>
                        <a:rPr lang="ru-RU" dirty="0" smtClean="0"/>
                        <a:t> осложнения и/или</a:t>
                      </a:r>
                      <a:r>
                        <a:rPr lang="ru-RU" baseline="0" dirty="0" smtClean="0"/>
                        <a:t> риск тяжелой гипогликемии</a:t>
                      </a:r>
                      <a:endParaRPr lang="ru-RU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7,0%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7,5%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dirty="0" smtClean="0"/>
                    </a:p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8,0%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214282" y="5072074"/>
            <a:ext cx="6149425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endParaRPr lang="ru-RU" dirty="0" smtClean="0"/>
          </a:p>
          <a:p>
            <a:pPr algn="ctr">
              <a:buNone/>
            </a:pPr>
            <a:endParaRPr lang="en-US" b="1" baseline="30000" dirty="0" smtClean="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14282" y="5500703"/>
          <a:ext cx="8770693" cy="92869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8770693"/>
              </a:tblGrid>
              <a:tr h="928694">
                <a:tc>
                  <a:txBody>
                    <a:bodyPr/>
                    <a:lstStyle/>
                    <a:p>
                      <a:r>
                        <a:rPr lang="ru-RU" b="1" dirty="0" smtClean="0"/>
                        <a:t>Важно! </a:t>
                      </a:r>
                      <a:r>
                        <a:rPr lang="ru-RU" b="0" dirty="0" smtClean="0"/>
                        <a:t>В</a:t>
                      </a:r>
                      <a:r>
                        <a:rPr lang="ru-RU" b="0" baseline="0" dirty="0" smtClean="0"/>
                        <a:t> связи с введением индивидуализированных целей терапии понятия компенсации, </a:t>
                      </a:r>
                      <a:r>
                        <a:rPr lang="ru-RU" b="0" baseline="0" dirty="0" err="1" smtClean="0"/>
                        <a:t>субкомпенсации</a:t>
                      </a:r>
                      <a:r>
                        <a:rPr lang="ru-RU" b="0" baseline="0" dirty="0" smtClean="0"/>
                        <a:t> и декомпенсации в формулировке диагноза у взрослых пациентов с СД нецелесообразны.</a:t>
                      </a:r>
                      <a:endParaRPr lang="ru-RU" b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2844" y="285728"/>
            <a:ext cx="8786874" cy="3429024"/>
          </a:xfrm>
        </p:spPr>
        <p:txBody>
          <a:bodyPr>
            <a:normAutofit fontScale="90000"/>
          </a:bodyPr>
          <a:lstStyle/>
          <a:p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dirty="0" smtClean="0">
                <a:solidFill>
                  <a:srgbClr val="FFC000"/>
                </a:solidFill>
              </a:rPr>
              <a:t>Данным целевым уровням </a:t>
            </a:r>
            <a:r>
              <a:rPr lang="en-US" sz="2000" b="1" dirty="0" smtClean="0">
                <a:solidFill>
                  <a:srgbClr val="FFC000"/>
                </a:solidFill>
              </a:rPr>
              <a:t>HbA1c</a:t>
            </a:r>
            <a:r>
              <a:rPr lang="ru-RU" sz="2000" b="1" dirty="0" smtClean="0">
                <a:solidFill>
                  <a:srgbClr val="FFC000"/>
                </a:solidFill>
              </a:rPr>
              <a:t> будут соответствовать следующие целевые значения пре- и </a:t>
            </a:r>
            <a:r>
              <a:rPr lang="ru-RU" sz="2000" b="1" dirty="0" err="1" smtClean="0">
                <a:solidFill>
                  <a:srgbClr val="FFC000"/>
                </a:solidFill>
              </a:rPr>
              <a:t>постпрандиального</a:t>
            </a:r>
            <a:r>
              <a:rPr lang="ru-RU" sz="2000" b="1" dirty="0" smtClean="0">
                <a:solidFill>
                  <a:srgbClr val="FFC000"/>
                </a:solidFill>
              </a:rPr>
              <a:t> уровня глюкозы плазмы</a:t>
            </a:r>
            <a:r>
              <a:rPr lang="en-US" sz="2000" b="1" baseline="30000" dirty="0" smtClean="0">
                <a:solidFill>
                  <a:srgbClr val="FFC000"/>
                </a:solidFill>
              </a:rPr>
              <a:t>*</a:t>
            </a:r>
            <a:r>
              <a:rPr lang="ru-RU" sz="2000" b="1" baseline="30000" dirty="0" smtClean="0">
                <a:solidFill>
                  <a:srgbClr val="FFC000"/>
                </a:solidFill>
              </a:rPr>
              <a:t/>
            </a:r>
            <a:br>
              <a:rPr lang="ru-RU" sz="2000" b="1" baseline="30000" dirty="0" smtClean="0">
                <a:solidFill>
                  <a:srgbClr val="FFC000"/>
                </a:solidFill>
              </a:rPr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r>
              <a:rPr lang="ru-RU" sz="2000" b="1" baseline="30000" dirty="0" smtClean="0"/>
              <a:t/>
            </a:r>
            <a:br>
              <a:rPr lang="ru-RU" sz="2000" b="1" baseline="30000" dirty="0" smtClean="0"/>
            </a:br>
            <a:endParaRPr lang="ru-RU" sz="2000" b="1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643050"/>
          <a:ext cx="8715470" cy="245497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757151"/>
                <a:gridCol w="3373730"/>
                <a:gridCol w="3584589"/>
              </a:tblGrid>
              <a:tr h="674002">
                <a:tc>
                  <a:txBody>
                    <a:bodyPr/>
                    <a:lstStyle/>
                    <a:p>
                      <a:pPr algn="ctr"/>
                      <a:endParaRPr lang="ru-RU" sz="1800" b="1" dirty="0" smtClean="0"/>
                    </a:p>
                    <a:p>
                      <a:pPr algn="ctr"/>
                      <a:r>
                        <a:rPr lang="en-US" sz="1800" b="1" dirty="0" smtClean="0"/>
                        <a:t>HbA1c</a:t>
                      </a:r>
                      <a:r>
                        <a:rPr lang="ru-RU" sz="1800" b="1" dirty="0" smtClean="0"/>
                        <a:t>, %</a:t>
                      </a:r>
                      <a:r>
                        <a:rPr lang="en-US" sz="1800" b="1" baseline="30000" dirty="0" smtClean="0"/>
                        <a:t>*</a:t>
                      </a:r>
                      <a:r>
                        <a:rPr lang="ru-RU" sz="1800" b="1" baseline="30000" dirty="0" smtClean="0"/>
                        <a:t>**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Глюкоза плазмы </a:t>
                      </a:r>
                    </a:p>
                    <a:p>
                      <a:pPr algn="ctr"/>
                      <a:r>
                        <a:rPr lang="ru-RU" dirty="0" smtClean="0"/>
                        <a:t>натощак/перед едой,</a:t>
                      </a:r>
                      <a:r>
                        <a:rPr lang="ru-RU" baseline="0" dirty="0" smtClean="0"/>
                        <a:t> </a:t>
                      </a:r>
                      <a:r>
                        <a:rPr lang="ru-RU" baseline="0" dirty="0" err="1" smtClean="0"/>
                        <a:t>ммоль</a:t>
                      </a:r>
                      <a:r>
                        <a:rPr lang="ru-RU" baseline="0" dirty="0" smtClean="0"/>
                        <a:t>/л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Глюкоза плазмы </a:t>
                      </a:r>
                    </a:p>
                    <a:p>
                      <a:pPr algn="ctr"/>
                      <a:r>
                        <a:rPr lang="ru-RU" dirty="0" smtClean="0"/>
                        <a:t>через 2 часа после еды, </a:t>
                      </a:r>
                      <a:r>
                        <a:rPr lang="ru-RU" dirty="0" err="1" smtClean="0"/>
                        <a:t>ммоль</a:t>
                      </a:r>
                      <a:r>
                        <a:rPr lang="ru-RU" dirty="0" smtClean="0"/>
                        <a:t>/л</a:t>
                      </a:r>
                      <a:endParaRPr lang="ru-RU" dirty="0"/>
                    </a:p>
                  </a:txBody>
                  <a:tcPr/>
                </a:tc>
              </a:tr>
              <a:tr h="38514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</a:t>
                      </a:r>
                      <a:r>
                        <a:rPr lang="en-US" dirty="0" smtClean="0"/>
                        <a:t>6</a:t>
                      </a:r>
                      <a:r>
                        <a:rPr lang="ru-RU" dirty="0" smtClean="0"/>
                        <a:t>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6,5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8,0</a:t>
                      </a:r>
                      <a:endParaRPr lang="ru-RU" dirty="0"/>
                    </a:p>
                  </a:txBody>
                  <a:tcPr/>
                </a:tc>
              </a:tr>
              <a:tr h="38514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7,0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7,0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9,0</a:t>
                      </a:r>
                      <a:endParaRPr lang="ru-RU" dirty="0"/>
                    </a:p>
                  </a:txBody>
                  <a:tcPr/>
                </a:tc>
              </a:tr>
              <a:tr h="38514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7,5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7,5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10,0</a:t>
                      </a:r>
                      <a:endParaRPr lang="ru-RU" dirty="0"/>
                    </a:p>
                  </a:txBody>
                  <a:tcPr/>
                </a:tc>
              </a:tr>
              <a:tr h="38514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8,0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8,0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</a:t>
                      </a:r>
                      <a:r>
                        <a:rPr lang="ru-RU" dirty="0" smtClean="0"/>
                        <a:t> 11,0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85720" y="4071942"/>
            <a:ext cx="8643998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 Данные целевые значения не относятся к детям, подросткам и беременным женщинам. Целевые значения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гликемического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контроля для этих категорий больных рассмотрены в соответствующих разделах.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**- основными критериями риска тяжелой гипогликемии являются: тяжелая гипогликемия в анамнезе, бессимптомная гипогликемия, большая продолжительность СД, ХБП 3 ст. и выше, деменция.</a:t>
            </a:r>
          </a:p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*** Нормальный уровень в соответствии со стандартами DCCT: до 6 %.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643998" cy="2571768"/>
          </a:xfrm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8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Методы контроля уровня глюкозы крови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Для самоконтроля уровня глюкозы крови рекомендуется применять </a:t>
            </a:r>
            <a:r>
              <a:rPr lang="ru-RU" sz="2200" dirty="0" err="1" smtClean="0">
                <a:latin typeface="Times New Roman" pitchFamily="18" charset="0"/>
                <a:cs typeface="Times New Roman" pitchFamily="18" charset="0"/>
              </a:rPr>
              <a:t>глюкометры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, предназначенные для индивидуального использования.</a:t>
            </a:r>
            <a:br>
              <a:rPr lang="ru-RU" sz="2200" dirty="0" smtClean="0">
                <a:latin typeface="Times New Roman" pitchFamily="18" charset="0"/>
                <a:cs typeface="Times New Roman" pitchFamily="18" charset="0"/>
              </a:rPr>
            </a:br>
            <a:endParaRPr lang="ru-RU" sz="2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glukometr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2428868"/>
            <a:ext cx="6929486" cy="3786214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8329642" cy="5869324"/>
          </a:xfrm>
        </p:spPr>
        <p:txBody>
          <a:bodyPr>
            <a:normAutofit fontScale="90000"/>
          </a:bodyPr>
          <a:lstStyle/>
          <a:p>
            <a:pPr indent="457200"/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Для контроля уровня глюкозы крови в условиях лечебно – профилактических учреждений необходимо использовать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глюкометры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для профессионального применения (многопользовательские, госпитальные), обладающие более высокой точностью измерений по сравнению с индивидуальными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глюкометрами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и выдерживающие многократные циклы дезинфекции в соответствии с хорошо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валидированными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методами, представленными производителем. </a:t>
            </a:r>
            <a:br>
              <a:rPr lang="ru-RU" sz="27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Многопользовательский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глюкометр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 необходимо дезинфицировать после каждого измерения уровня глюкозы крови у каждого пациента дезинфицирующими средствами, обладающими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фунгицидной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, антибактериальной и противовирусной активностью, и не влияющими на функциональные свойства </a:t>
            </a:r>
            <a:r>
              <a:rPr lang="ru-RU" sz="2700" dirty="0" err="1" smtClean="0">
                <a:latin typeface="Times New Roman" pitchFamily="18" charset="0"/>
                <a:cs typeface="Times New Roman" pitchFamily="18" charset="0"/>
              </a:rPr>
              <a:t>глюкометра</a:t>
            </a:r>
            <a:r>
              <a:rPr lang="ru-RU" sz="27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68478"/>
          </a:xfrm>
        </p:spPr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rgbClr val="FFC000"/>
                </a:solidFill>
              </a:rPr>
              <a:t>Соответствие</a:t>
            </a:r>
            <a:r>
              <a:rPr lang="en-US" sz="2000" b="1" dirty="0" smtClean="0">
                <a:solidFill>
                  <a:srgbClr val="FFC000"/>
                </a:solidFill>
              </a:rPr>
              <a:t> HbA1c</a:t>
            </a:r>
            <a:r>
              <a:rPr lang="ru-RU" sz="2000" b="1" dirty="0" smtClean="0">
                <a:solidFill>
                  <a:srgbClr val="FFC000"/>
                </a:solidFill>
              </a:rPr>
              <a:t> среднесуточному уровню глюкозы плазмы(ССГП) за последние 3 мес.  </a:t>
            </a:r>
            <a:endParaRPr lang="ru-RU" sz="2000" b="1" dirty="0">
              <a:solidFill>
                <a:srgbClr val="FFC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720" y="1643046"/>
          <a:ext cx="8643999" cy="42862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71264"/>
                <a:gridCol w="1145145"/>
                <a:gridCol w="997385"/>
                <a:gridCol w="1145145"/>
                <a:gridCol w="997385"/>
                <a:gridCol w="1145145"/>
                <a:gridCol w="997385"/>
                <a:gridCol w="1145145"/>
              </a:tblGrid>
              <a:tr h="1009857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HbA1c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,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%</a:t>
                      </a:r>
                      <a:endParaRPr lang="ru-RU" b="1" dirty="0">
                        <a:solidFill>
                          <a:srgbClr val="C0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ССГП, </a:t>
                      </a:r>
                      <a:r>
                        <a:rPr lang="ru-RU" dirty="0" err="1" smtClean="0"/>
                        <a:t>ммоль</a:t>
                      </a:r>
                      <a:r>
                        <a:rPr lang="ru-RU" dirty="0" smtClean="0"/>
                        <a:t>/л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HbA1c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,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%</a:t>
                      </a:r>
                      <a:endParaRPr lang="ru-RU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ССГП, </a:t>
                      </a:r>
                      <a:r>
                        <a:rPr lang="ru-RU" dirty="0" err="1" smtClean="0"/>
                        <a:t>ммоль</a:t>
                      </a:r>
                      <a:r>
                        <a:rPr lang="ru-RU" dirty="0" smtClean="0"/>
                        <a:t>/л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HbA1c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,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%</a:t>
                      </a:r>
                      <a:endParaRPr lang="ru-RU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ССГП, </a:t>
                      </a:r>
                      <a:r>
                        <a:rPr lang="ru-RU" dirty="0" err="1" smtClean="0"/>
                        <a:t>ммоль</a:t>
                      </a:r>
                      <a:r>
                        <a:rPr lang="ru-RU" dirty="0" smtClean="0"/>
                        <a:t>/л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>
                          <a:solidFill>
                            <a:srgbClr val="C00000"/>
                          </a:solidFill>
                        </a:rPr>
                        <a:t>HbA1c</a:t>
                      </a:r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,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rgbClr val="C00000"/>
                          </a:solidFill>
                        </a:rPr>
                        <a:t>%</a:t>
                      </a:r>
                      <a:endParaRPr lang="ru-RU" dirty="0" smtClean="0">
                        <a:solidFill>
                          <a:srgbClr val="C00000"/>
                        </a:solidFill>
                      </a:endParaRPr>
                    </a:p>
                    <a:p>
                      <a:pPr algn="ctr"/>
                      <a:endParaRPr lang="ru-RU" dirty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dirty="0" smtClean="0"/>
                        <a:t>ССГП, </a:t>
                      </a:r>
                      <a:r>
                        <a:rPr lang="ru-RU" dirty="0" err="1" smtClean="0"/>
                        <a:t>ммоль</a:t>
                      </a:r>
                      <a:r>
                        <a:rPr lang="ru-RU" dirty="0" smtClean="0"/>
                        <a:t>/л</a:t>
                      </a: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4095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4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10,2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16,5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16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22,9</a:t>
                      </a:r>
                      <a:endParaRPr lang="ru-RU" dirty="0"/>
                    </a:p>
                  </a:txBody>
                  <a:tcPr/>
                </a:tc>
              </a:tr>
              <a:tr h="4095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4,5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4,6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8,5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12,5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17,3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16,5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23,7</a:t>
                      </a:r>
                      <a:endParaRPr lang="ru-RU" dirty="0"/>
                    </a:p>
                  </a:txBody>
                  <a:tcPr/>
                </a:tc>
              </a:tr>
              <a:tr h="4095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5,4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11,8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13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17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24,5</a:t>
                      </a:r>
                      <a:endParaRPr lang="ru-RU" dirty="0"/>
                    </a:p>
                  </a:txBody>
                  <a:tcPr/>
                </a:tc>
              </a:tr>
              <a:tr h="4095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5,5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6,2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9,5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12,6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13,5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18,9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17,5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25,3</a:t>
                      </a:r>
                      <a:endParaRPr lang="ru-RU" dirty="0"/>
                    </a:p>
                  </a:txBody>
                  <a:tcPr/>
                </a:tc>
              </a:tr>
              <a:tr h="4095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6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10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13,4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14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19,7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18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26,1</a:t>
                      </a:r>
                      <a:endParaRPr lang="ru-RU" dirty="0"/>
                    </a:p>
                  </a:txBody>
                  <a:tcPr/>
                </a:tc>
              </a:tr>
              <a:tr h="4095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6,5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7,8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10,5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14,2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14,5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20,5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18,5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26,9</a:t>
                      </a:r>
                      <a:endParaRPr lang="ru-RU" dirty="0"/>
                    </a:p>
                  </a:txBody>
                  <a:tcPr/>
                </a:tc>
              </a:tr>
              <a:tr h="4095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8,6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11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14,9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21,3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19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27,7</a:t>
                      </a:r>
                      <a:endParaRPr lang="ru-RU" dirty="0"/>
                    </a:p>
                  </a:txBody>
                  <a:tcPr/>
                </a:tc>
              </a:tr>
              <a:tr h="409553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7,5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9,4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11,5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15,7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15,5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22,1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FF0000"/>
                          </a:solidFill>
                        </a:rPr>
                        <a:t>19,5</a:t>
                      </a:r>
                      <a:endParaRPr lang="ru-RU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28,5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643998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rgbClr val="FFC000"/>
                </a:solidFill>
              </a:rPr>
              <a:t>ЦЕЛЕВЫЕ УРОВНИ ПОКАЗАТЕЛЕЙ ЛИПИДНОГО ОБМЕНА</a:t>
            </a:r>
            <a:r>
              <a:rPr lang="en-US" sz="2800" dirty="0" smtClean="0"/>
              <a:t/>
            </a:r>
            <a:br>
              <a:rPr lang="en-US" sz="2800" dirty="0" smtClean="0"/>
            </a:br>
            <a:endParaRPr lang="ru-RU" sz="2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285688" y="1142984"/>
          <a:ext cx="8644030" cy="33028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367663"/>
                <a:gridCol w="1704731"/>
                <a:gridCol w="1571636"/>
              </a:tblGrid>
              <a:tr h="508185">
                <a:tc rowSpan="2">
                  <a:txBody>
                    <a:bodyPr/>
                    <a:lstStyle/>
                    <a:p>
                      <a:pPr algn="ctr"/>
                      <a:endParaRPr lang="ru-RU" b="1" dirty="0" smtClean="0"/>
                    </a:p>
                    <a:p>
                      <a:pPr algn="ctr"/>
                      <a:r>
                        <a:rPr lang="ru-RU" b="1" dirty="0" smtClean="0"/>
                        <a:t>Показатели</a:t>
                      </a:r>
                      <a:endParaRPr lang="ru-RU" b="1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Целевые значения, </a:t>
                      </a:r>
                      <a:r>
                        <a:rPr lang="ru-RU" b="1" dirty="0" err="1" smtClean="0"/>
                        <a:t>ммоль</a:t>
                      </a:r>
                      <a:r>
                        <a:rPr lang="ru-RU" b="1" dirty="0" smtClean="0"/>
                        <a:t>/л</a:t>
                      </a:r>
                      <a:r>
                        <a:rPr lang="en-US" sz="1800" b="1" baseline="30000" dirty="0" smtClean="0"/>
                        <a:t>*</a:t>
                      </a:r>
                      <a:endParaRPr lang="ru-RU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2382">
                <a:tc vMerge="1">
                  <a:txBody>
                    <a:bodyPr/>
                    <a:lstStyle/>
                    <a:p>
                      <a:pPr algn="ctr"/>
                      <a:endParaRPr lang="ru-RU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Мужчины</a:t>
                      </a:r>
                      <a:endParaRPr lang="ru-RU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Женщины</a:t>
                      </a:r>
                      <a:endParaRPr lang="ru-RU" b="1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41564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Общий</a:t>
                      </a:r>
                      <a:r>
                        <a:rPr lang="ru-RU" sz="1800" baseline="0" dirty="0" smtClean="0"/>
                        <a:t> холестерин</a:t>
                      </a:r>
                      <a:endParaRPr lang="ru-RU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 4,5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886707">
                <a:tc>
                  <a:txBody>
                    <a:bodyPr/>
                    <a:lstStyle/>
                    <a:p>
                      <a:r>
                        <a:rPr lang="ru-RU" sz="1800" dirty="0" smtClean="0"/>
                        <a:t>Холестерин ЛПН</a:t>
                      </a:r>
                    </a:p>
                    <a:p>
                      <a:r>
                        <a:rPr lang="ru-RU" sz="1800" dirty="0" smtClean="0"/>
                        <a:t>Для лиц с сердечно - сосудистыми заболеваниями и/или ХБП С 3а и более</a:t>
                      </a:r>
                      <a:endParaRPr lang="ru-RU" sz="1800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 2,5</a:t>
                      </a:r>
                      <a:r>
                        <a:rPr lang="en-US" sz="1800" b="1" baseline="30000" dirty="0" smtClean="0"/>
                        <a:t>**</a:t>
                      </a:r>
                    </a:p>
                    <a:p>
                      <a:pPr algn="ctr"/>
                      <a:r>
                        <a:rPr lang="en-US" dirty="0" smtClean="0"/>
                        <a:t>&lt; 1,8</a:t>
                      </a:r>
                      <a:r>
                        <a:rPr lang="en-US" sz="1800" b="1" baseline="30000" dirty="0" smtClean="0"/>
                        <a:t>**</a:t>
                      </a:r>
                      <a:r>
                        <a:rPr lang="en-US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47120">
                <a:tc>
                  <a:txBody>
                    <a:bodyPr/>
                    <a:lstStyle/>
                    <a:p>
                      <a:r>
                        <a:rPr lang="ru-RU" dirty="0" smtClean="0"/>
                        <a:t>Холестерин ЛПВ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</a:t>
                      </a:r>
                      <a:r>
                        <a:rPr lang="en-US" baseline="0" dirty="0" smtClean="0"/>
                        <a:t> 1,0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 1,3</a:t>
                      </a:r>
                      <a:endParaRPr lang="ru-RU" dirty="0"/>
                    </a:p>
                  </a:txBody>
                  <a:tcPr/>
                </a:tc>
              </a:tr>
              <a:tr h="493231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Триглицериды</a:t>
                      </a:r>
                      <a:endParaRPr lang="ru-RU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&lt; 1,7</a:t>
                      </a:r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285720" y="4643446"/>
            <a:ext cx="864399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aseline="30000" dirty="0" smtClean="0"/>
              <a:t>*</a:t>
            </a:r>
            <a:r>
              <a:rPr lang="ru-RU" b="1" i="1" dirty="0" smtClean="0"/>
              <a:t>Перевод из </a:t>
            </a:r>
            <a:r>
              <a:rPr lang="ru-RU" b="1" i="1" dirty="0" err="1" smtClean="0"/>
              <a:t>ммоль</a:t>
            </a:r>
            <a:r>
              <a:rPr lang="ru-RU" b="1" i="1" dirty="0" smtClean="0"/>
              <a:t>/л в мг/дл:</a:t>
            </a:r>
          </a:p>
          <a:p>
            <a:r>
              <a:rPr lang="ru-RU" dirty="0" smtClean="0"/>
              <a:t>Общий холестерин, холестерин ЛНП, холестерин ЛПВ: </a:t>
            </a:r>
            <a:r>
              <a:rPr lang="ru-RU" dirty="0" err="1" smtClean="0"/>
              <a:t>ммоль</a:t>
            </a:r>
            <a:r>
              <a:rPr lang="ru-RU" dirty="0" smtClean="0"/>
              <a:t>/л </a:t>
            </a:r>
            <a:r>
              <a:rPr lang="ru-RU" dirty="0" err="1" smtClean="0"/>
              <a:t>х</a:t>
            </a:r>
            <a:r>
              <a:rPr lang="ru-RU" dirty="0" smtClean="0"/>
              <a:t> 38,6 = мг/дл.</a:t>
            </a:r>
          </a:p>
          <a:p>
            <a:r>
              <a:rPr lang="ru-RU" dirty="0" err="1" smtClean="0"/>
              <a:t>Триглицериды</a:t>
            </a:r>
            <a:r>
              <a:rPr lang="ru-RU" dirty="0" smtClean="0"/>
              <a:t>: </a:t>
            </a:r>
            <a:r>
              <a:rPr lang="ru-RU" dirty="0" err="1" smtClean="0"/>
              <a:t>ммоль</a:t>
            </a:r>
            <a:r>
              <a:rPr lang="ru-RU" dirty="0" smtClean="0"/>
              <a:t>/л </a:t>
            </a:r>
            <a:r>
              <a:rPr lang="ru-RU" dirty="0" err="1" smtClean="0"/>
              <a:t>х</a:t>
            </a:r>
            <a:r>
              <a:rPr lang="ru-RU" dirty="0" smtClean="0"/>
              <a:t> 88, 5 = мг/дл.</a:t>
            </a:r>
          </a:p>
          <a:p>
            <a:r>
              <a:rPr lang="en-US" b="1" baseline="30000" dirty="0" smtClean="0"/>
              <a:t>**</a:t>
            </a:r>
            <a:r>
              <a:rPr lang="ru-RU" dirty="0" smtClean="0"/>
              <a:t>или снижение холестерина ЛНП на 50% и более от исходного уровня при отсутствии достижения целевого уровня.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785794"/>
            <a:ext cx="8643998" cy="1500198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FFC000"/>
                </a:solidFill>
              </a:rPr>
              <a:t>ЦЕЛЕВЫЕ УРОВНИ ПОКАЗАТЕЛЕЙ АРТЕРИАЛЬНОГО ДАВЛЕНИЯ</a:t>
            </a:r>
            <a:endParaRPr lang="ru-RU" sz="2400" dirty="0">
              <a:solidFill>
                <a:srgbClr val="FFC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71472" y="2285993"/>
          <a:ext cx="8143932" cy="179563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071966"/>
                <a:gridCol w="4071966"/>
              </a:tblGrid>
              <a:tr h="493042"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Показатель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Целевые значения, </a:t>
                      </a:r>
                      <a:r>
                        <a:rPr lang="ru-RU" b="1" dirty="0" err="1" smtClean="0"/>
                        <a:t>мм.рт.ст</a:t>
                      </a:r>
                      <a:r>
                        <a:rPr lang="ru-RU" b="1" dirty="0" smtClean="0"/>
                        <a:t>.</a:t>
                      </a:r>
                      <a:endParaRPr lang="ru-RU" b="1" dirty="0"/>
                    </a:p>
                  </a:txBody>
                  <a:tcPr/>
                </a:tc>
              </a:tr>
              <a:tr h="721403">
                <a:tc>
                  <a:txBody>
                    <a:bodyPr/>
                    <a:lstStyle/>
                    <a:p>
                      <a:r>
                        <a:rPr lang="ru-RU" dirty="0" smtClean="0"/>
                        <a:t>Систолическое АД</a:t>
                      </a:r>
                    </a:p>
                    <a:p>
                      <a:r>
                        <a:rPr lang="ru-RU" dirty="0" smtClean="0"/>
                        <a:t>При наличии ХБП А3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 120</a:t>
                      </a:r>
                      <a:r>
                        <a:rPr lang="ru-RU" sz="18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lang="en-US" dirty="0" smtClean="0"/>
                        <a:t> </a:t>
                      </a:r>
                      <a:r>
                        <a:rPr lang="ru-RU" dirty="0" smtClean="0"/>
                        <a:t>и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≤ 140</a:t>
                      </a:r>
                      <a:endParaRPr lang="en-US" dirty="0" smtClean="0"/>
                    </a:p>
                    <a:p>
                      <a:pPr algn="ctr"/>
                      <a:r>
                        <a:rPr lang="en-US" dirty="0" smtClean="0"/>
                        <a:t>&gt;</a:t>
                      </a:r>
                      <a:r>
                        <a:rPr lang="ru-RU" dirty="0" smtClean="0"/>
                        <a:t>120</a:t>
                      </a:r>
                      <a:r>
                        <a:rPr lang="ru-RU" sz="18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lang="ru-RU" dirty="0" smtClean="0"/>
                        <a:t> и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≤ 130</a:t>
                      </a:r>
                      <a:endParaRPr lang="ru-RU" dirty="0"/>
                    </a:p>
                  </a:txBody>
                  <a:tcPr/>
                </a:tc>
              </a:tr>
              <a:tr h="581193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Диастолическое</a:t>
                      </a:r>
                      <a:r>
                        <a:rPr lang="ru-RU" dirty="0" smtClean="0"/>
                        <a:t> АД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&gt;</a:t>
                      </a:r>
                      <a:r>
                        <a:rPr lang="ru-RU" dirty="0" smtClean="0"/>
                        <a:t> 70</a:t>
                      </a:r>
                      <a:r>
                        <a:rPr lang="ru-RU" sz="1800" kern="1200" baseline="300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* </a:t>
                      </a:r>
                      <a:r>
                        <a:rPr lang="ru-RU" dirty="0" smtClean="0"/>
                        <a:t> и </a:t>
                      </a:r>
                      <a:r>
                        <a:rPr lang="ru-RU" sz="18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≤ 85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571472" y="3567946"/>
            <a:ext cx="81439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30000" dirty="0" smtClean="0"/>
              <a:t> 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571472" y="4429132"/>
            <a:ext cx="50006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aseline="30000" dirty="0" smtClean="0"/>
              <a:t>* </a:t>
            </a:r>
            <a:r>
              <a:rPr lang="ru-RU" dirty="0" smtClean="0"/>
              <a:t>На фоне </a:t>
            </a:r>
            <a:r>
              <a:rPr lang="ru-RU" dirty="0" err="1" smtClean="0"/>
              <a:t>антигипертензивной</a:t>
            </a:r>
            <a:r>
              <a:rPr lang="ru-RU" dirty="0" smtClean="0"/>
              <a:t> терапии.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-142900"/>
            <a:ext cx="8715436" cy="1428760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rgbClr val="FFC000"/>
                </a:solidFill>
              </a:rPr>
              <a:t>ТРЕБОВАНИЯ К ФОРМУЛИРОВКЕ ДИАГНОЗА ПРИ САХАРНОМ ДИАБЕТЕ</a:t>
            </a:r>
            <a:r>
              <a:rPr lang="ru-RU" sz="2400" baseline="30000" dirty="0" smtClean="0">
                <a:solidFill>
                  <a:srgbClr val="FFC000"/>
                </a:solidFill>
              </a:rPr>
              <a:t>* </a:t>
            </a:r>
            <a:endParaRPr lang="ru-RU" sz="2400" dirty="0">
              <a:solidFill>
                <a:srgbClr val="FFC000"/>
              </a:solidFill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142845" y="1000108"/>
          <a:ext cx="8786873" cy="585789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8786873"/>
              </a:tblGrid>
              <a:tr h="5857892"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kern="1200" baseline="0" dirty="0" smtClean="0"/>
                        <a:t> Сахарный диабет 1 типа (2 типа) или Сахарный диабет вследствие (указать причину)</a:t>
                      </a:r>
                    </a:p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2000" b="1" i="0" kern="1200" baseline="0" dirty="0" smtClean="0">
                          <a:solidFill>
                            <a:schemeClr val="tx1"/>
                          </a:solidFill>
                        </a:rPr>
                        <a:t> Диабетические </a:t>
                      </a:r>
                      <a:r>
                        <a:rPr lang="ru-RU" sz="2000" b="1" i="0" kern="1200" baseline="0" dirty="0" err="1" smtClean="0">
                          <a:solidFill>
                            <a:schemeClr val="tx1"/>
                          </a:solidFill>
                        </a:rPr>
                        <a:t>микроангиопатии</a:t>
                      </a:r>
                      <a:r>
                        <a:rPr lang="ru-RU" sz="2000" b="1" i="0" kern="1200" baseline="0" dirty="0" smtClean="0">
                          <a:solidFill>
                            <a:schemeClr val="tx1"/>
                          </a:solidFill>
                        </a:rPr>
                        <a:t>:</a:t>
                      </a:r>
                    </a:p>
                    <a:p>
                      <a:r>
                        <a:rPr lang="ru-RU" sz="2000" i="1" kern="1200" baseline="0" dirty="0" smtClean="0"/>
                        <a:t>– </a:t>
                      </a:r>
                      <a:r>
                        <a:rPr lang="ru-RU" sz="2000" i="1" kern="1200" baseline="0" dirty="0" err="1" smtClean="0"/>
                        <a:t>ретинопатия</a:t>
                      </a:r>
                      <a:r>
                        <a:rPr lang="ru-RU" sz="2000" i="1" kern="1200" baseline="0" dirty="0" smtClean="0"/>
                        <a:t> </a:t>
                      </a:r>
                      <a:r>
                        <a:rPr lang="ru-RU" sz="2000" kern="1200" baseline="0" dirty="0" smtClean="0"/>
                        <a:t>(указать стадию на правом глазу, на левом глазу);</a:t>
                      </a:r>
                    </a:p>
                    <a:p>
                      <a:endParaRPr lang="ru-RU" sz="2000" kern="1200" baseline="0" dirty="0" smtClean="0"/>
                    </a:p>
                    <a:p>
                      <a:endParaRPr lang="en-US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endParaRPr lang="ru-RU" sz="2000" kern="1200" baseline="0" dirty="0" smtClean="0"/>
                    </a:p>
                    <a:p>
                      <a:r>
                        <a:rPr lang="ru-RU" sz="2000" kern="1200" baseline="0" dirty="0" smtClean="0"/>
                        <a:t>– </a:t>
                      </a:r>
                      <a:r>
                        <a:rPr lang="ru-RU" sz="2000" i="1" kern="1200" baseline="0" dirty="0" smtClean="0"/>
                        <a:t>состояние после </a:t>
                      </a:r>
                      <a:r>
                        <a:rPr lang="ru-RU" sz="2000" i="1" kern="1200" baseline="0" dirty="0" err="1" smtClean="0"/>
                        <a:t>лазеркоагуляции</a:t>
                      </a:r>
                      <a:r>
                        <a:rPr lang="ru-RU" sz="2000" i="1" kern="1200" baseline="0" dirty="0" smtClean="0"/>
                        <a:t> </a:t>
                      </a:r>
                      <a:r>
                        <a:rPr lang="ru-RU" sz="2000" kern="1200" baseline="0" dirty="0" smtClean="0"/>
                        <a:t>сетчатки или оперативного лечения (если проводились) от… года</a:t>
                      </a:r>
                      <a:endParaRPr lang="ru-RU" sz="2000" kern="1200" baseline="0" dirty="0" smtClean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42844" y="2373906"/>
          <a:ext cx="8858312" cy="33906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601260"/>
                <a:gridCol w="6257052"/>
              </a:tblGrid>
              <a:tr h="769340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Непролиферативная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Микроаневризмы</a:t>
                      </a:r>
                      <a:r>
                        <a:rPr lang="ru-RU" sz="1400" dirty="0" smtClean="0"/>
                        <a:t>, мелкие </a:t>
                      </a:r>
                      <a:r>
                        <a:rPr lang="ru-RU" sz="1400" dirty="0" err="1" smtClean="0"/>
                        <a:t>интраретинальные</a:t>
                      </a:r>
                      <a:r>
                        <a:rPr lang="ru-RU" sz="1400" dirty="0" smtClean="0"/>
                        <a:t> кровоизлияния, отек сетчатки, твердые и мягкие экссудативные очаги.</a:t>
                      </a:r>
                    </a:p>
                    <a:p>
                      <a:r>
                        <a:rPr lang="ru-RU" sz="1400" dirty="0" err="1" smtClean="0"/>
                        <a:t>Макулопатия</a:t>
                      </a:r>
                      <a:r>
                        <a:rPr lang="ru-RU" sz="1400" dirty="0" smtClean="0"/>
                        <a:t>(экссудативная, ишемическая, отечная)</a:t>
                      </a:r>
                      <a:endParaRPr lang="ru-RU" sz="1400" dirty="0"/>
                    </a:p>
                  </a:txBody>
                  <a:tcPr/>
                </a:tc>
              </a:tr>
              <a:tr h="716182">
                <a:tc>
                  <a:txBody>
                    <a:bodyPr/>
                    <a:lstStyle/>
                    <a:p>
                      <a:r>
                        <a:rPr lang="ru-RU" dirty="0" err="1" smtClean="0"/>
                        <a:t>Препролиферативная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Присоединение венозных аномалий(</a:t>
                      </a:r>
                      <a:r>
                        <a:rPr lang="ru-RU" sz="1400" dirty="0" err="1" smtClean="0"/>
                        <a:t>четкообразность</a:t>
                      </a:r>
                      <a:r>
                        <a:rPr lang="ru-RU" sz="1400" dirty="0" smtClean="0"/>
                        <a:t>, извитость, колебания калибра), множество мягких и твердых экссудатов, </a:t>
                      </a:r>
                      <a:r>
                        <a:rPr lang="ru-RU" sz="1400" dirty="0" err="1" smtClean="0"/>
                        <a:t>интраретинальные</a:t>
                      </a:r>
                      <a:r>
                        <a:rPr lang="ru-RU" sz="1400" dirty="0" smtClean="0"/>
                        <a:t> </a:t>
                      </a:r>
                      <a:r>
                        <a:rPr lang="ru-RU" sz="1400" dirty="0" err="1" smtClean="0"/>
                        <a:t>микрососудистые</a:t>
                      </a:r>
                      <a:r>
                        <a:rPr lang="ru-RU" sz="1400" dirty="0" smtClean="0"/>
                        <a:t> аномалии.</a:t>
                      </a:r>
                      <a:endParaRPr lang="ru-RU" sz="1400" dirty="0"/>
                    </a:p>
                  </a:txBody>
                  <a:tcPr/>
                </a:tc>
              </a:tr>
              <a:tr h="925068">
                <a:tc>
                  <a:txBody>
                    <a:bodyPr/>
                    <a:lstStyle/>
                    <a:p>
                      <a:r>
                        <a:rPr lang="ru-RU" dirty="0" smtClean="0"/>
                        <a:t>Пролиферативная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Неоваскуляризация</a:t>
                      </a:r>
                      <a:r>
                        <a:rPr lang="ru-RU" sz="1400" dirty="0" smtClean="0"/>
                        <a:t> ДЗН</a:t>
                      </a:r>
                      <a:r>
                        <a:rPr lang="ru-RU" sz="1400" baseline="0" dirty="0" smtClean="0"/>
                        <a:t> и/или других отделов сетчатки, </a:t>
                      </a:r>
                      <a:r>
                        <a:rPr lang="ru-RU" sz="1400" baseline="0" dirty="0" err="1" smtClean="0"/>
                        <a:t>ретинальные</a:t>
                      </a:r>
                      <a:r>
                        <a:rPr lang="ru-RU" sz="1400" baseline="0" dirty="0" smtClean="0"/>
                        <a:t>, </a:t>
                      </a:r>
                      <a:r>
                        <a:rPr lang="ru-RU" sz="1400" baseline="0" dirty="0" err="1" smtClean="0"/>
                        <a:t>преретинальные</a:t>
                      </a:r>
                      <a:r>
                        <a:rPr lang="ru-RU" sz="1400" baseline="0" dirty="0" smtClean="0"/>
                        <a:t> и </a:t>
                      </a:r>
                      <a:r>
                        <a:rPr lang="ru-RU" sz="1400" baseline="0" dirty="0" err="1" smtClean="0"/>
                        <a:t>интраретинальные</a:t>
                      </a:r>
                      <a:r>
                        <a:rPr lang="ru-RU" sz="1400" baseline="0" dirty="0" smtClean="0"/>
                        <a:t> кровоизлияния/</a:t>
                      </a:r>
                      <a:r>
                        <a:rPr lang="ru-RU" sz="1400" baseline="0" dirty="0" err="1" smtClean="0"/>
                        <a:t>гемофтальм</a:t>
                      </a:r>
                      <a:r>
                        <a:rPr lang="ru-RU" sz="1400" baseline="0" dirty="0" smtClean="0"/>
                        <a:t>, образование фиброзной ткани в области кровоизлияний и по ходу </a:t>
                      </a:r>
                      <a:r>
                        <a:rPr lang="ru-RU" sz="1400" baseline="0" dirty="0" err="1" smtClean="0"/>
                        <a:t>неоваскуляризации</a:t>
                      </a:r>
                      <a:r>
                        <a:rPr lang="ru-RU" sz="1400" baseline="0" dirty="0" smtClean="0"/>
                        <a:t>.</a:t>
                      </a:r>
                      <a:endParaRPr lang="ru-RU" sz="1400" dirty="0"/>
                    </a:p>
                  </a:txBody>
                  <a:tcPr/>
                </a:tc>
              </a:tr>
              <a:tr h="925068">
                <a:tc>
                  <a:txBody>
                    <a:bodyPr/>
                    <a:lstStyle/>
                    <a:p>
                      <a:r>
                        <a:rPr lang="ru-RU" dirty="0" smtClean="0"/>
                        <a:t>Терминальная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err="1" smtClean="0"/>
                        <a:t>Неоваскуляризация</a:t>
                      </a:r>
                      <a:r>
                        <a:rPr lang="ru-RU" sz="1400" baseline="0" dirty="0" smtClean="0"/>
                        <a:t> угла передней камеры глаза, ведущая к возникновению вторичной </a:t>
                      </a:r>
                      <a:r>
                        <a:rPr lang="ru-RU" sz="1400" baseline="0" dirty="0" err="1" smtClean="0"/>
                        <a:t>рубеозной</a:t>
                      </a:r>
                      <a:r>
                        <a:rPr lang="ru-RU" sz="1400" baseline="0" dirty="0" smtClean="0"/>
                        <a:t> глаукомы. Образование витреоретинальных шварт с </a:t>
                      </a:r>
                      <a:r>
                        <a:rPr lang="ru-RU" sz="1400" baseline="0" dirty="0" err="1" smtClean="0"/>
                        <a:t>тракционным</a:t>
                      </a:r>
                      <a:r>
                        <a:rPr lang="ru-RU" sz="1400" baseline="0" dirty="0" smtClean="0"/>
                        <a:t> синдромом, приводящее к отслойке сетчатки.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314</TotalTime>
  <Words>772</Words>
  <Application>Microsoft Office PowerPoint</Application>
  <PresentationFormat>Экран (4:3)</PresentationFormat>
  <Paragraphs>223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9" baseType="lpstr">
      <vt:lpstr>Arial</vt:lpstr>
      <vt:lpstr>Franklin Gothic Book</vt:lpstr>
      <vt:lpstr>Times New Roman</vt:lpstr>
      <vt:lpstr>Wingdings 2</vt:lpstr>
      <vt:lpstr>Техническая</vt:lpstr>
      <vt:lpstr>ТЕРАПЕВТИЧЕСКИЕ ЦЕЛИ ПРИ САХАРНОМ ДИАБЕТЕ  1 и 2 ТИПА    кафедра эндокринологии -2015</vt:lpstr>
      <vt:lpstr>Показатели контроля углеводного обмена (индивидуальные цели лечения) </vt:lpstr>
      <vt:lpstr>  Данным целевым уровням HbA1c будут соответствовать следующие целевые значения пре- и постпрандиального уровня глюкозы плазмы*            </vt:lpstr>
      <vt:lpstr>            Методы контроля уровня глюкозы крови     Для самоконтроля уровня глюкозы крови рекомендуется применять глюкометры, предназначенные для индивидуального использования. </vt:lpstr>
      <vt:lpstr> Для контроля уровня глюкозы крови в условиях лечебно – профилактических учреждений необходимо использовать глюкометры для профессионального применения (многопользовательские, госпитальные), обладающие более высокой точностью измерений по сравнению с индивидуальными глюкометрами и выдерживающие многократные циклы дезинфекции в соответствии с хорошо валидированными методами, представленными производителем.  Многопользовательский глюкометр необходимо дезинфицировать после каждого измерения уровня глюкозы крови у каждого пациента дезинфицирующими средствами, обладающими фунгицидной, антибактериальной и противовирусной активностью, и не влияющими на функциональные свойства глюкометра. </vt:lpstr>
      <vt:lpstr>Соответствие HbA1c среднесуточному уровню глюкозы плазмы(ССГП) за последние 3 мес.  </vt:lpstr>
      <vt:lpstr>ЦЕЛЕВЫЕ УРОВНИ ПОКАЗАТЕЛЕЙ ЛИПИДНОГО ОБМЕНА </vt:lpstr>
      <vt:lpstr>ЦЕЛЕВЫЕ УРОВНИ ПОКАЗАТЕЛЕЙ АРТЕРИАЛЬНОГО ДАВЛЕНИЯ</vt:lpstr>
      <vt:lpstr>ТРЕБОВАНИЯ К ФОРМУЛИРОВКЕ ДИАГНОЗА ПРИ САХАРНОМ ДИАБЕТЕ* </vt:lpstr>
      <vt:lpstr> – нефропатия (указать стадию альбуминурии и хронической болезни почек)       Стадия ХБП:   </vt:lpstr>
      <vt:lpstr> Диабетическая нейропатия (указать форму: сенсорная, моторная, автономная)  Синдром диабетической стопы (указать форму): * нейропатическая форма СДС - трофическая язва стопы - диабетическая нейроостеоартропатия( стопа Шарко) * Ишемическая форма СДС * Нейроишемическая форма СДС  Диабетическая нейроостеоартропатия (указать стадию)  Диабетические макроангиопатии: – ИБС (указать форму) – Хроническая сердечная недостаточность (указать функциональный класс) – Цереброваскулярные заболевания (указать какие) – Хроническое облитерирующее заболевание артерий нижних конечностей (указать стадию)  Сопутствующие заболевания, в том числе: – Артериальная гипертензия (указать степень, риск сердечно-сосудистых осложнений) – Дислипидемия </vt:lpstr>
      <vt:lpstr> * После формулировки диагноза указать индивидуальный целевой уровень гликемического контроля.</vt:lpstr>
      <vt:lpstr>Примерная формулировка диагноза: Сахарный диабет 2 типа. Состояние после лазерокоагуляции сетчатки от 2013 года. Диабетическая нефропатия, ХБП 2, А2. Артериальная гипертензия 2 степени, риск 4. HbA1c – 8,0% </vt:lpstr>
      <vt:lpstr>Спасибо за внимание!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ТЕРАПЕВТИЧЕСКИЕ ЦЕЛИ ПРИ САХАРНОМ ДИАБЕТЕ 1 и 2 ТИПА</dc:title>
  <dc:creator>Администратор</dc:creator>
  <cp:lastModifiedBy>Farida Valeeva</cp:lastModifiedBy>
  <cp:revision>36</cp:revision>
  <dcterms:created xsi:type="dcterms:W3CDTF">2015-10-17T16:24:56Z</dcterms:created>
  <dcterms:modified xsi:type="dcterms:W3CDTF">2015-11-18T11:23:37Z</dcterms:modified>
</cp:coreProperties>
</file>