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7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2" r:id="rId36"/>
    <p:sldId id="293" r:id="rId37"/>
    <p:sldId id="294" r:id="rId38"/>
    <p:sldId id="290" r:id="rId39"/>
    <p:sldId id="291" r:id="rId40"/>
    <p:sldId id="295" r:id="rId41"/>
    <p:sldId id="296" r:id="rId42"/>
    <p:sldId id="297" r:id="rId43"/>
    <p:sldId id="298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561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784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93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98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2/20/2025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882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595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612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033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110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245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2/20/2025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553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2/20/2025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168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jf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9848" y="1697599"/>
            <a:ext cx="9397192" cy="2509213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Лекарственные формы для инъекций</a:t>
            </a:r>
            <a:endParaRPr lang="ru-RU" sz="6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Стерильные и асептические лекарственные формы. Характеристика. Асептика. Создание асептических условий. Требования к субстанциям и растворителям</a:t>
            </a:r>
          </a:p>
          <a:p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Типовая технологическая схема изготовления инъекционных растворов. Оформление к отпуску инъекционных растворов. Требования к инъекционным растворам. Стабильность и методы стерилизации.</a:t>
            </a: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12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5004" y="448573"/>
            <a:ext cx="10610490" cy="6064369"/>
          </a:xfrm>
        </p:spPr>
        <p:txBody>
          <a:bodyPr>
            <a:normAutofit lnSpcReduction="10000"/>
          </a:bodyPr>
          <a:lstStyle/>
          <a:p>
            <a:pPr lvl="0" fontAlgn="base"/>
            <a:r>
              <a:rPr lang="ru-RU" sz="2400" dirty="0"/>
              <a:t>Целесообразно предусмотреть на сан одежде персонала отличительные знаки: спецодежда, её детали другого цвета, чтобы распознать нарушение порядка персонала перемещения в асептическом блоке, также между помещениями или за пределами асептического блока</a:t>
            </a:r>
          </a:p>
          <a:p>
            <a:pPr lvl="0" fontAlgn="base"/>
            <a:r>
              <a:rPr lang="ru-RU" sz="2400" dirty="0"/>
              <a:t>Производственный персонал, должен регулярно принимать душ тщательно следить за чистотой рук, коротко стричь ногти, не покрывать их лаком</a:t>
            </a:r>
          </a:p>
          <a:p>
            <a:pPr lvl="0" fontAlgn="base"/>
            <a:r>
              <a:rPr lang="ru-RU" sz="2400" dirty="0"/>
              <a:t>Производственный персонал не должен принимать пищу, курить, хранить еду, кур материалы  и личные ЛС в производственных помещениях аптеки и в помещениях хранящихся готовой продукции</a:t>
            </a:r>
          </a:p>
          <a:p>
            <a:pPr lvl="0" fontAlgn="base"/>
            <a:r>
              <a:rPr lang="ru-RU" sz="2400" dirty="0"/>
              <a:t>В кармане халата не должны находиться предметы личного пользования, кроме носового платка</a:t>
            </a:r>
          </a:p>
          <a:p>
            <a:pPr lvl="0" fontAlgn="base"/>
            <a:r>
              <a:rPr lang="ru-RU" sz="2400" dirty="0"/>
              <a:t>Подготовительный персонал асептического блока, должен иметь санитарно-технической одежды: халат или брючный костюм или комбинезон (воротник стойка, манжеты плотно прилегают, перетянутый в талии), </a:t>
            </a:r>
            <a:r>
              <a:rPr lang="ru-RU" sz="2400" dirty="0" err="1"/>
              <a:t>спецобувь</a:t>
            </a:r>
            <a:r>
              <a:rPr lang="ru-RU" sz="2400" dirty="0"/>
              <a:t> шапочка, покрывающий рот и нос маска, при необходимости резиновые перчатки без талька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9283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7147" y="370936"/>
            <a:ext cx="10368951" cy="6064370"/>
          </a:xfrm>
        </p:spPr>
        <p:txBody>
          <a:bodyPr>
            <a:normAutofit fontScale="92500" lnSpcReduction="10000"/>
          </a:bodyPr>
          <a:lstStyle/>
          <a:p>
            <a:pPr lvl="0" fontAlgn="base"/>
            <a:r>
              <a:rPr lang="ru-RU" sz="2400" dirty="0"/>
              <a:t>Комплект одежды должен быть изготовлен из материалов отвечающий гигиеническим требованиям обладающим минимальным отделением ворса</a:t>
            </a:r>
          </a:p>
          <a:p>
            <a:pPr lvl="0" fontAlgn="base"/>
            <a:r>
              <a:rPr lang="ru-RU" sz="2400" dirty="0"/>
              <a:t>Комплект одежды стерилизуются в биксах паровых стерилизаторов при 120° в течение 45 минут, и хранят в закрытых биксах не более трёх суток</a:t>
            </a:r>
          </a:p>
          <a:p>
            <a:pPr lvl="0" fontAlgn="base"/>
            <a:r>
              <a:rPr lang="ru-RU" sz="2400" dirty="0"/>
              <a:t>Обувь персонала перед началом работы и после неё дезинфицирует и хранят закрытых шкафах или в ящиках в шлюзе</a:t>
            </a:r>
          </a:p>
          <a:p>
            <a:pPr lvl="0" fontAlgn="base"/>
            <a:r>
              <a:rPr lang="ru-RU" sz="2400" dirty="0"/>
              <a:t>Дезинфекцию осуществляет </a:t>
            </a:r>
            <a:r>
              <a:rPr lang="ru-RU" sz="2400" dirty="0" err="1"/>
              <a:t>двухкратным</a:t>
            </a:r>
            <a:r>
              <a:rPr lang="ru-RU" sz="2400" dirty="0"/>
              <a:t> протиранием снаружи раствором хлорамина с добавлением моющего средства или раствором перекиси с моющим средством</a:t>
            </a:r>
          </a:p>
          <a:p>
            <a:pPr lvl="0" fontAlgn="base"/>
            <a:r>
              <a:rPr lang="ru-RU" sz="2400" dirty="0"/>
              <a:t>При входе в шлюз надевать обувь</a:t>
            </a:r>
          </a:p>
          <a:p>
            <a:pPr lvl="0" fontAlgn="base"/>
            <a:r>
              <a:rPr lang="ru-RU" sz="2400" dirty="0"/>
              <a:t>Для переодевания обуви должна быть предусмотрена двухсторонняя скамейка с ячейками для обуви сделанными в нижней части</a:t>
            </a:r>
          </a:p>
          <a:p>
            <a:pPr lvl="0" fontAlgn="base"/>
            <a:r>
              <a:rPr lang="ru-RU" sz="2400" dirty="0"/>
              <a:t>Сидя на скамье, работник снимает тапочки и помещает их в индивидуальную ячейку. Затем перекидывая ноги через </a:t>
            </a:r>
            <a:r>
              <a:rPr lang="ru-RU" sz="2400" dirty="0" err="1"/>
              <a:t>комью</a:t>
            </a:r>
            <a:r>
              <a:rPr lang="ru-RU" sz="2400" dirty="0"/>
              <a:t> поворачивается на 180° и берёт с полки бикс со стерильной одеждой. Скамейка предназначена для разделения этапов подготовки. После мытья и просушивания рук надевается одежда затем обрабатываются руки при необходимости надеваются перчатки.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6684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9094" y="189780"/>
            <a:ext cx="4982474" cy="32280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340" y="3646488"/>
            <a:ext cx="4847325" cy="308445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371" y="189781"/>
            <a:ext cx="4842294" cy="36317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9094" y="3417805"/>
            <a:ext cx="4977443" cy="331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244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0452" y="105070"/>
            <a:ext cx="10058400" cy="1609344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Запрещено в асептических условиях: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0883" y="909742"/>
            <a:ext cx="10601864" cy="5572664"/>
          </a:xfrm>
        </p:spPr>
        <p:txBody>
          <a:bodyPr>
            <a:normAutofit/>
          </a:bodyPr>
          <a:lstStyle/>
          <a:p>
            <a:pPr lvl="0" fontAlgn="base"/>
            <a:r>
              <a:rPr lang="ru-RU" dirty="0" smtClean="0"/>
              <a:t>Входить </a:t>
            </a:r>
            <a:r>
              <a:rPr lang="ru-RU" dirty="0"/>
              <a:t>в асептический помещения в нестерильную одежде и выходить из асептического блока в стерильной</a:t>
            </a:r>
          </a:p>
          <a:p>
            <a:pPr lvl="0" fontAlgn="base"/>
            <a:r>
              <a:rPr lang="ru-RU" dirty="0"/>
              <a:t>Иметь под стерильный сан одежды огромную ворсистую одежду или одежду в которой работник находится на улице</a:t>
            </a:r>
          </a:p>
          <a:p>
            <a:pPr lvl="0" fontAlgn="base"/>
            <a:r>
              <a:rPr lang="ru-RU" dirty="0"/>
              <a:t>Использовать косметику или аэрозольные дезодоранты</a:t>
            </a:r>
          </a:p>
          <a:p>
            <a:pPr lvl="0" fontAlgn="base"/>
            <a:r>
              <a:rPr lang="ru-RU" dirty="0"/>
              <a:t>Носить часы или ювелирные украшения</a:t>
            </a:r>
          </a:p>
          <a:p>
            <a:pPr lvl="0" fontAlgn="base"/>
            <a:r>
              <a:rPr lang="ru-RU" dirty="0"/>
              <a:t>Вносить личные вещи: ключи, носовые платки</a:t>
            </a:r>
          </a:p>
          <a:p>
            <a:pPr lvl="0" fontAlgn="base"/>
            <a:r>
              <a:rPr lang="ru-RU" dirty="0"/>
              <a:t>Очищать нос, для этого следует выйти из шлюза использовать 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стерильную </a:t>
            </a:r>
            <a:r>
              <a:rPr lang="ru-RU" dirty="0"/>
              <a:t>салфетку, а затем вымыть и продезинфицировать руки</a:t>
            </a:r>
          </a:p>
          <a:p>
            <a:pPr lvl="0" fontAlgn="base"/>
            <a:r>
              <a:rPr lang="ru-RU" dirty="0"/>
              <a:t>Поднимать и использовать предметы упавшие на пол</a:t>
            </a:r>
          </a:p>
          <a:p>
            <a:pPr lvl="0" fontAlgn="base"/>
            <a:r>
              <a:rPr lang="ru-RU" dirty="0"/>
              <a:t>Протирать руки и лицо</a:t>
            </a:r>
          </a:p>
          <a:p>
            <a:pPr lvl="0" fontAlgn="base"/>
            <a:r>
              <a:rPr lang="ru-RU" dirty="0"/>
              <a:t>Чесать голову, наклонившись над флаконами ЛВ </a:t>
            </a:r>
          </a:p>
          <a:p>
            <a:pPr lvl="0" fontAlgn="base"/>
            <a:r>
              <a:rPr lang="ru-RU" dirty="0"/>
              <a:t>Использовать карандаши, перьевые ручки, ластики  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151" y="3243532"/>
            <a:ext cx="2844586" cy="361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526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8693" y="638354"/>
            <a:ext cx="10058400" cy="56287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/>
              <a:t>В асептических условиях изготавливают:	</a:t>
            </a:r>
          </a:p>
          <a:p>
            <a:r>
              <a:rPr lang="ru-RU" sz="2800" dirty="0"/>
              <a:t>ЛФ для </a:t>
            </a:r>
            <a:r>
              <a:rPr lang="ru-RU" sz="2800" dirty="0" smtClean="0"/>
              <a:t>инъекций</a:t>
            </a:r>
          </a:p>
          <a:p>
            <a:r>
              <a:rPr lang="ru-RU" sz="2800" dirty="0"/>
              <a:t>О</a:t>
            </a:r>
            <a:r>
              <a:rPr lang="ru-RU" sz="2800" dirty="0" smtClean="0"/>
              <a:t>фтальмологические ЛФ</a:t>
            </a:r>
          </a:p>
          <a:p>
            <a:r>
              <a:rPr lang="ru-RU" sz="2800" dirty="0" smtClean="0"/>
              <a:t>ЛФ </a:t>
            </a:r>
            <a:r>
              <a:rPr lang="ru-RU" sz="2800" dirty="0"/>
              <a:t>с антибиотическими </a:t>
            </a:r>
            <a:endParaRPr lang="ru-RU" sz="2800" dirty="0" smtClean="0"/>
          </a:p>
          <a:p>
            <a:r>
              <a:rPr lang="ru-RU" sz="2800" dirty="0" smtClean="0"/>
              <a:t>ЛФ для </a:t>
            </a:r>
            <a:r>
              <a:rPr lang="ru-RU" sz="2800" dirty="0"/>
              <a:t>детей и новорождённых (дети до 1 года</a:t>
            </a:r>
            <a:r>
              <a:rPr lang="ru-RU" sz="2800" dirty="0" smtClean="0"/>
              <a:t>)</a:t>
            </a:r>
          </a:p>
          <a:p>
            <a:r>
              <a:rPr lang="ru-RU" sz="2800" dirty="0" smtClean="0"/>
              <a:t>ЛФ </a:t>
            </a:r>
            <a:r>
              <a:rPr lang="ru-RU" sz="2800" dirty="0"/>
              <a:t>для нанесения на раны, </a:t>
            </a:r>
            <a:r>
              <a:rPr lang="ru-RU" sz="2800" dirty="0" smtClean="0"/>
              <a:t>обморожения, ожоги</a:t>
            </a:r>
            <a:endParaRPr lang="ru-RU" sz="2800" dirty="0"/>
          </a:p>
          <a:p>
            <a:r>
              <a:rPr lang="ru-RU" sz="2800" dirty="0"/>
              <a:t>К</a:t>
            </a:r>
            <a:r>
              <a:rPr lang="ru-RU" sz="2800" dirty="0" smtClean="0"/>
              <a:t>онцентрированный растворы</a:t>
            </a:r>
          </a:p>
          <a:p>
            <a:r>
              <a:rPr lang="ru-RU" sz="2800" dirty="0" err="1"/>
              <a:t>Т</a:t>
            </a:r>
            <a:r>
              <a:rPr lang="ru-RU" sz="2800" dirty="0" err="1" smtClean="0"/>
              <a:t>ритурации</a:t>
            </a:r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6355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173" y="992319"/>
            <a:ext cx="3165185" cy="21871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2641" y="476546"/>
            <a:ext cx="10058400" cy="1609344"/>
          </a:xfrm>
        </p:spPr>
        <p:txBody>
          <a:bodyPr>
            <a:normAutofit fontScale="90000"/>
          </a:bodyPr>
          <a:lstStyle/>
          <a:p>
            <a:r>
              <a:rPr lang="ru-RU" sz="3100" dirty="0"/>
              <a:t>Требования к субстанциям для изготовления инъекционных растворов: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0483" y="1407077"/>
            <a:ext cx="7461849" cy="4576313"/>
          </a:xfrm>
        </p:spPr>
        <p:txBody>
          <a:bodyPr>
            <a:normAutofit fontScale="92500"/>
          </a:bodyPr>
          <a:lstStyle/>
          <a:p>
            <a:pPr lvl="0" fontAlgn="base"/>
            <a:r>
              <a:rPr lang="ru-RU" sz="2800" dirty="0" smtClean="0"/>
              <a:t>Лекарственная </a:t>
            </a:r>
            <a:r>
              <a:rPr lang="ru-RU" sz="2800" dirty="0"/>
              <a:t>форма для инъекции должны отвечать требованиям ГФ, ФС, ГОСТу</a:t>
            </a:r>
          </a:p>
          <a:p>
            <a:pPr lvl="0" fontAlgn="base"/>
            <a:r>
              <a:rPr lang="ru-RU" sz="2800" dirty="0"/>
              <a:t>Лекарственные субстанции должны быть «химически чисты» или «чистые для анализа»</a:t>
            </a:r>
          </a:p>
          <a:p>
            <a:pPr lvl="0" fontAlgn="base"/>
            <a:r>
              <a:rPr lang="ru-RU" sz="2800" dirty="0"/>
              <a:t>Но некоторые субстанции подвергаются дополнительной очистке и должны иметь маркировку «годен для инъекций»</a:t>
            </a:r>
          </a:p>
          <a:p>
            <a:pPr lvl="0" fontAlgn="base"/>
            <a:r>
              <a:rPr lang="ru-RU" sz="2800" dirty="0"/>
              <a:t>Примеси в субстанциях оказывают токсическое действие на организм человека и снижает стабильность инъекционного раствора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7967" y="2500478"/>
            <a:ext cx="3501678" cy="26935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7762" y="4630591"/>
            <a:ext cx="3230486" cy="169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64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246" y="1327918"/>
            <a:ext cx="3059609" cy="3059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905" y="800099"/>
            <a:ext cx="2224842" cy="333726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7744" y="448573"/>
            <a:ext cx="10058400" cy="5257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200" dirty="0"/>
              <a:t>Дополнительным исследованием подвергаются </a:t>
            </a:r>
            <a:r>
              <a:rPr lang="ru-RU" sz="3200" dirty="0" err="1" smtClean="0"/>
              <a:t>фарм</a:t>
            </a:r>
            <a:r>
              <a:rPr lang="ru-RU" sz="3200" dirty="0"/>
              <a:t>-</a:t>
            </a:r>
            <a:r>
              <a:rPr lang="ru-RU" sz="3200" dirty="0" smtClean="0"/>
              <a:t>субстанции:</a:t>
            </a:r>
          </a:p>
          <a:p>
            <a:pPr marL="0" indent="0">
              <a:buNone/>
            </a:pPr>
            <a:endParaRPr lang="ru-RU" sz="3200" dirty="0"/>
          </a:p>
          <a:p>
            <a:pPr lvl="0" fontAlgn="base"/>
            <a:r>
              <a:rPr lang="ru-RU" sz="2800" dirty="0"/>
              <a:t>Кальция хлорид</a:t>
            </a:r>
          </a:p>
          <a:p>
            <a:pPr lvl="0" fontAlgn="base"/>
            <a:r>
              <a:rPr lang="ru-RU" sz="2800" dirty="0" err="1"/>
              <a:t>Гексаметилентетрамин</a:t>
            </a:r>
            <a:endParaRPr lang="ru-RU" sz="2800" dirty="0"/>
          </a:p>
          <a:p>
            <a:pPr lvl="0" fontAlgn="base"/>
            <a:r>
              <a:rPr lang="ru-RU" sz="2800" dirty="0"/>
              <a:t>Кофе натрия </a:t>
            </a:r>
            <a:r>
              <a:rPr lang="ru-RU" sz="2800" dirty="0" err="1"/>
              <a:t>бензоат</a:t>
            </a:r>
            <a:endParaRPr lang="ru-RU" sz="2800" dirty="0"/>
          </a:p>
          <a:p>
            <a:pPr lvl="0" fontAlgn="base"/>
            <a:r>
              <a:rPr lang="ru-RU" sz="2800" dirty="0"/>
              <a:t>Магния сульфат</a:t>
            </a:r>
          </a:p>
          <a:p>
            <a:pPr lvl="0" fontAlgn="base"/>
            <a:r>
              <a:rPr lang="ru-RU" sz="2800" dirty="0"/>
              <a:t>Натрия хлорид используются сорта химически </a:t>
            </a:r>
            <a:r>
              <a:rPr lang="ru-RU" sz="2800" dirty="0" err="1"/>
              <a:t>депирогенизированный</a:t>
            </a:r>
            <a:r>
              <a:rPr lang="ru-RU" sz="2800" dirty="0"/>
              <a:t> (его высыпает в чашку Петри высотой 5 мм и прокаливают в сушильном шкафу при 180° 2 часа)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375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7923" y="542773"/>
            <a:ext cx="6693926" cy="559060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200" dirty="0"/>
              <a:t>Требования к растворам для инъекций растворов:</a:t>
            </a:r>
          </a:p>
          <a:p>
            <a:pPr lvl="0" fontAlgn="base"/>
            <a:r>
              <a:rPr lang="ru-RU" sz="3200" dirty="0"/>
              <a:t>В качестве растворителя: вода для инъекций</a:t>
            </a:r>
          </a:p>
          <a:p>
            <a:pPr lvl="0" fontAlgn="base"/>
            <a:r>
              <a:rPr lang="ru-RU" sz="3200" dirty="0"/>
              <a:t>В асептических условиях её получают методом дистилляции</a:t>
            </a:r>
          </a:p>
          <a:p>
            <a:pPr lvl="0" fontAlgn="base"/>
            <a:r>
              <a:rPr lang="ru-RU" sz="3200" dirty="0"/>
              <a:t>К ней предъявляется требование предъявляемые к воде очищенной плюс дополнительные требование </a:t>
            </a:r>
            <a:r>
              <a:rPr lang="ru-RU" sz="3200" dirty="0" err="1"/>
              <a:t>пирогенность</a:t>
            </a:r>
            <a:r>
              <a:rPr lang="ru-RU" sz="3200" dirty="0"/>
              <a:t> и отсутствие любых микроорганизмов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020" y="273269"/>
            <a:ext cx="2917371" cy="56918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57020" y="5965166"/>
            <a:ext cx="322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Сборник воды для инъекций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0796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957705" y="586597"/>
            <a:ext cx="9782182" cy="5766758"/>
          </a:xfrm>
        </p:spPr>
        <p:txBody>
          <a:bodyPr/>
          <a:lstStyle/>
          <a:p>
            <a:r>
              <a:rPr lang="ru-RU" sz="2400" b="1" i="1" dirty="0" err="1" smtClean="0">
                <a:solidFill>
                  <a:schemeClr val="accent1">
                    <a:lumMod val="75000"/>
                  </a:schemeClr>
                </a:solidFill>
              </a:rPr>
              <a:t>Апирогенность</a:t>
            </a:r>
            <a:r>
              <a:rPr lang="ru-RU" sz="2400" i="1" dirty="0" smtClean="0"/>
              <a:t> </a:t>
            </a:r>
            <a:r>
              <a:rPr lang="ru-RU" sz="2400" dirty="0"/>
              <a:t>— это обязательные требование к инерционным растворам</a:t>
            </a:r>
          </a:p>
          <a:p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Пирогенные вещества </a:t>
            </a:r>
            <a:r>
              <a:rPr lang="ru-RU" sz="2400" dirty="0" smtClean="0"/>
              <a:t>--  вещества, </a:t>
            </a:r>
            <a:r>
              <a:rPr lang="ru-RU" sz="2400" dirty="0"/>
              <a:t>повышающие температуру, продукты </a:t>
            </a:r>
            <a:r>
              <a:rPr lang="ru-RU" sz="2400" dirty="0" smtClean="0"/>
              <a:t>жизнедеятельности </a:t>
            </a:r>
            <a:r>
              <a:rPr lang="ru-RU" sz="2400" dirty="0"/>
              <a:t>и распада микроорганизмов приобретающие микробные клетки</a:t>
            </a:r>
          </a:p>
          <a:p>
            <a:pPr marL="0" indent="0">
              <a:buNone/>
            </a:pPr>
            <a:r>
              <a:rPr lang="ru-RU" sz="2400" dirty="0" smtClean="0"/>
              <a:t>При </a:t>
            </a:r>
            <a:r>
              <a:rPr lang="ru-RU" sz="2400" dirty="0"/>
              <a:t>попадании пирогенных веществ в кровь, вызывают функцию нарушения в организмах и системах организма у человека возникает повышение температуры, озноб, болезненные реакции, приводит к смерти</a:t>
            </a:r>
          </a:p>
          <a:p>
            <a:pPr marL="0" indent="0">
              <a:buNone/>
            </a:pPr>
            <a:r>
              <a:rPr lang="ru-RU" sz="2400" dirty="0"/>
              <a:t>Пирогенные проходят через любые фильтры поэтому важно готовить раствор в асептических условиях строго соблюдая сам режим, соблюдая правила поведения персонала по септическом блоке, соблюдаю чистоту трубопровода при </a:t>
            </a:r>
            <a:r>
              <a:rPr lang="ru-RU" sz="2400" dirty="0" err="1"/>
              <a:t>пирогена</a:t>
            </a:r>
            <a:r>
              <a:rPr lang="ru-RU" sz="2400" dirty="0"/>
              <a:t> воды, соблюдая правила хранения воды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47248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1662" y="870576"/>
            <a:ext cx="6900958" cy="5771763"/>
          </a:xfrm>
        </p:spPr>
        <p:txBody>
          <a:bodyPr>
            <a:normAutofit/>
          </a:bodyPr>
          <a:lstStyle/>
          <a:p>
            <a:r>
              <a:rPr lang="ru-RU" sz="2800" dirty="0"/>
              <a:t>Проверки на </a:t>
            </a:r>
            <a:r>
              <a:rPr lang="ru-RU" sz="2800" dirty="0" err="1"/>
              <a:t>пирогенность</a:t>
            </a:r>
            <a:r>
              <a:rPr lang="ru-RU" sz="2800" dirty="0"/>
              <a:t> подвергается раствор глюкозы 5% и раствор натрия хлорида изотонический</a:t>
            </a:r>
          </a:p>
          <a:p>
            <a:r>
              <a:rPr lang="ru-RU" sz="2800" dirty="0"/>
              <a:t>Контроль воды на </a:t>
            </a:r>
            <a:r>
              <a:rPr lang="ru-RU" sz="2800" dirty="0" err="1"/>
              <a:t>пирогенность</a:t>
            </a:r>
            <a:r>
              <a:rPr lang="ru-RU" sz="2800" dirty="0"/>
              <a:t> осуществляется один раз в квартал</a:t>
            </a:r>
          </a:p>
          <a:p>
            <a:r>
              <a:rPr lang="ru-RU" sz="2800" dirty="0"/>
              <a:t>Биологические испытания на </a:t>
            </a:r>
            <a:r>
              <a:rPr lang="ru-RU" sz="2800" dirty="0" err="1"/>
              <a:t>пирогенность</a:t>
            </a:r>
            <a:r>
              <a:rPr lang="ru-RU" sz="2800" dirty="0"/>
              <a:t> проводятся на кроликах, в их ушную вену водятся раствор глюкозы или раствор натрия хлорида нагретый до 70° и измеряется температура тела три раза с интервалом в час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763" y="1580174"/>
            <a:ext cx="4899029" cy="371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717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90445" y="443398"/>
            <a:ext cx="10075653" cy="3977640"/>
          </a:xfrm>
        </p:spPr>
        <p:txBody>
          <a:bodyPr/>
          <a:lstStyle/>
          <a:p>
            <a:pPr marL="0" indent="0">
              <a:buNone/>
            </a:pPr>
            <a:r>
              <a:rPr lang="ru-RU" sz="3200" i="1" dirty="0" smtClean="0"/>
              <a:t>Лекарственные форма для </a:t>
            </a:r>
            <a:r>
              <a:rPr lang="ru-RU" sz="3200" i="1" dirty="0"/>
              <a:t>инъекций</a:t>
            </a:r>
            <a:r>
              <a:rPr lang="ru-RU" sz="3200" dirty="0"/>
              <a:t> - особенная группа лекарственных препаратов, которые вводятся с помощью шприца с нарушением целостности кожных покровов.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950" y="2215522"/>
            <a:ext cx="8266112" cy="4642478"/>
          </a:xfrm>
        </p:spPr>
      </p:pic>
    </p:spTree>
    <p:extLst>
      <p:ext uri="{BB962C8B-B14F-4D97-AF65-F5344CB8AC3E}">
        <p14:creationId xmlns:p14="http://schemas.microsoft.com/office/powerpoint/2010/main" val="311402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u="sng" dirty="0">
                <a:solidFill>
                  <a:schemeClr val="accent1">
                    <a:lumMod val="75000"/>
                  </a:schemeClr>
                </a:solidFill>
              </a:rPr>
              <a:t>Методы стерилизации: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8" y="1449238"/>
            <a:ext cx="10058400" cy="4722962"/>
          </a:xfrm>
        </p:spPr>
        <p:txBody>
          <a:bodyPr>
            <a:normAutofit lnSpcReduction="10000"/>
          </a:bodyPr>
          <a:lstStyle/>
          <a:p>
            <a:pPr lvl="0" fontAlgn="base"/>
            <a:r>
              <a:rPr lang="ru-RU" sz="3600" dirty="0" smtClean="0"/>
              <a:t>Термический </a:t>
            </a:r>
            <a:r>
              <a:rPr lang="ru-RU" sz="3600" dirty="0"/>
              <a:t>(паровой и воздушный)</a:t>
            </a:r>
          </a:p>
          <a:p>
            <a:pPr lvl="0" fontAlgn="base"/>
            <a:r>
              <a:rPr lang="ru-RU" sz="3600" dirty="0"/>
              <a:t>Химический (газом и растворами)</a:t>
            </a:r>
          </a:p>
          <a:p>
            <a:pPr lvl="0" fontAlgn="base"/>
            <a:r>
              <a:rPr lang="ru-RU" sz="3600" dirty="0"/>
              <a:t>Фильтрование</a:t>
            </a:r>
          </a:p>
          <a:p>
            <a:pPr lvl="0" fontAlgn="base"/>
            <a:r>
              <a:rPr lang="ru-RU" sz="3600" dirty="0" smtClean="0"/>
              <a:t>Радиационный</a:t>
            </a:r>
          </a:p>
          <a:p>
            <a:pPr lvl="0" fontAlgn="base"/>
            <a:endParaRPr lang="ru-RU" sz="3600" dirty="0"/>
          </a:p>
          <a:p>
            <a:pPr marL="0" indent="0">
              <a:buNone/>
            </a:pPr>
            <a:r>
              <a:rPr lang="ru-RU" sz="2400" dirty="0"/>
              <a:t>Термически обеспечивает: пирогенетические разрушения протоплазм микробиологических клеток</a:t>
            </a:r>
          </a:p>
          <a:p>
            <a:pPr marL="0" indent="0">
              <a:buNone/>
            </a:pPr>
            <a:r>
              <a:rPr lang="ru-RU" sz="2400" dirty="0"/>
              <a:t>Стерилизацию раствора проводит в герметично </a:t>
            </a:r>
            <a:r>
              <a:rPr lang="ru-RU" sz="2400" dirty="0" err="1"/>
              <a:t>укупорные</a:t>
            </a:r>
            <a:r>
              <a:rPr lang="ru-RU" sz="2400" dirty="0"/>
              <a:t> дополнительно простерилизованных флаконов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16286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0067" y="258102"/>
            <a:ext cx="10058400" cy="4050792"/>
          </a:xfrm>
        </p:spPr>
        <p:txBody>
          <a:bodyPr/>
          <a:lstStyle/>
          <a:p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</a:rPr>
              <a:t>Паровой метод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ru-RU" sz="2400" dirty="0"/>
              <a:t>стерилизации насыщенным водяным паром при избыточном добавлении 0.11 мПа и температуре 120° или добавлением 0.20 мПа и температура 132°. Для этого используется аппаратура автоклав</a:t>
            </a:r>
          </a:p>
          <a:p>
            <a:pPr marL="0" indent="0">
              <a:buNone/>
            </a:pPr>
            <a:r>
              <a:rPr lang="ru-RU" sz="2400" dirty="0"/>
              <a:t>В автоклаве стерилизация растворы лекарственных веществ, температура стерильности зависит от объёма раствора:</a:t>
            </a: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0191849"/>
              </p:ext>
            </p:extLst>
          </p:nvPr>
        </p:nvGraphicFramePr>
        <p:xfrm>
          <a:off x="1104182" y="2579296"/>
          <a:ext cx="9126746" cy="3752492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4562885"/>
                <a:gridCol w="4563861"/>
              </a:tblGrid>
              <a:tr h="9381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V</a:t>
                      </a:r>
                      <a:r>
                        <a:rPr lang="ru-RU" sz="3200" b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мл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t </a:t>
                      </a:r>
                      <a:r>
                        <a:rPr lang="ru-RU" sz="3200" b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мин</a:t>
                      </a:r>
                      <a:endParaRPr lang="ru-RU" sz="2400" b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</a:tr>
              <a:tr h="9381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До 100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8</a:t>
                      </a:r>
                      <a:endParaRPr lang="ru-RU" sz="2400" b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</a:tr>
              <a:tr h="9381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101-500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12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</a:tr>
              <a:tr h="9381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501-1000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15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82169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2211" y="723929"/>
            <a:ext cx="10058400" cy="4050792"/>
          </a:xfrm>
        </p:spPr>
        <p:txBody>
          <a:bodyPr/>
          <a:lstStyle/>
          <a:p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</a:rPr>
              <a:t>Воздушный метод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ru-RU" sz="2400" dirty="0"/>
              <a:t>стерилизация сухим горячим воздухом</a:t>
            </a:r>
          </a:p>
          <a:p>
            <a:pPr marL="0" indent="0">
              <a:buNone/>
            </a:pPr>
            <a:r>
              <a:rPr lang="ru-RU" sz="2400" dirty="0"/>
              <a:t>Аппаратура: суш. шкаф, температура 160, 180, 200 градусов</a:t>
            </a:r>
          </a:p>
          <a:p>
            <a:pPr marL="0" indent="0">
              <a:buNone/>
            </a:pPr>
            <a:r>
              <a:rPr lang="ru-RU" sz="2400" dirty="0"/>
              <a:t>Эффективность стерилизации зависит от: температуры и времени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7650867"/>
              </p:ext>
            </p:extLst>
          </p:nvPr>
        </p:nvGraphicFramePr>
        <p:xfrm>
          <a:off x="1078303" y="2441274"/>
          <a:ext cx="9178506" cy="3709360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4588762"/>
                <a:gridCol w="4589744"/>
              </a:tblGrid>
              <a:tr h="9273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V </a:t>
                      </a:r>
                      <a:r>
                        <a:rPr lang="ru-RU" sz="3200" b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мл</a:t>
                      </a:r>
                      <a:endParaRPr lang="ru-RU" sz="2400" b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t </a:t>
                      </a:r>
                      <a:r>
                        <a:rPr lang="ru-RU" sz="3200" b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мин</a:t>
                      </a:r>
                      <a:endParaRPr lang="ru-RU" sz="2400" b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</a:tr>
              <a:tr h="9273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100</a:t>
                      </a:r>
                      <a:endParaRPr lang="ru-RU" sz="2400" b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30</a:t>
                      </a:r>
                      <a:endParaRPr lang="ru-RU" sz="2400" b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</a:tr>
              <a:tr h="9273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101-500</a:t>
                      </a:r>
                      <a:endParaRPr lang="ru-RU" sz="2400" b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45</a:t>
                      </a:r>
                      <a:endParaRPr lang="ru-RU" sz="2400" b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</a:tr>
              <a:tr h="9273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501-1000</a:t>
                      </a:r>
                      <a:endParaRPr lang="ru-RU" sz="2400" b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60</a:t>
                      </a:r>
                      <a:endParaRPr lang="ru-RU" sz="2400" b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35411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504" y="2986952"/>
            <a:ext cx="4805557" cy="325239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7208" y="94892"/>
            <a:ext cx="4784643" cy="31274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673" y="3222312"/>
            <a:ext cx="4784643" cy="30170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504" y="94892"/>
            <a:ext cx="4805557" cy="28920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36165" y="6239345"/>
            <a:ext cx="1181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Автоклав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858819" y="6228050"/>
            <a:ext cx="2074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Сушильный шкаф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45127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1238" y="778623"/>
            <a:ext cx="6072996" cy="517566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7924" y="1046042"/>
            <a:ext cx="5184303" cy="5611483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/>
              <a:t>Контроль эффективности термических методов стерилизации осуществляется с помощью контроля измерительных приборов, </a:t>
            </a:r>
            <a:r>
              <a:rPr lang="ru-RU" sz="2800" dirty="0" err="1"/>
              <a:t>биотесов</a:t>
            </a:r>
            <a:r>
              <a:rPr lang="ru-RU" sz="2800" dirty="0"/>
              <a:t> и </a:t>
            </a:r>
            <a:r>
              <a:rPr lang="ru-RU" sz="2800" dirty="0" err="1"/>
              <a:t>химтестов</a:t>
            </a:r>
            <a:endParaRPr lang="ru-RU" sz="2800" dirty="0"/>
          </a:p>
          <a:p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</a:rPr>
              <a:t>Биотест</a:t>
            </a:r>
            <a:r>
              <a:rPr lang="ru-RU" sz="2800" dirty="0"/>
              <a:t>-объект из установлено материалом </a:t>
            </a:r>
            <a:r>
              <a:rPr lang="ru-RU" sz="2800" dirty="0" smtClean="0"/>
              <a:t>обсеменённое </a:t>
            </a:r>
            <a:r>
              <a:rPr lang="ru-RU" sz="2800" dirty="0"/>
              <a:t>тестом микробами для контроля эффектности стерилизации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15407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572" y="879205"/>
            <a:ext cx="7220138" cy="61858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i="1" dirty="0" err="1">
                <a:solidFill>
                  <a:schemeClr val="accent1">
                    <a:lumMod val="75000"/>
                  </a:schemeClr>
                </a:solidFill>
              </a:rPr>
              <a:t>Химтест</a:t>
            </a:r>
            <a:r>
              <a:rPr lang="ru-RU" sz="2800" dirty="0"/>
              <a:t> или </a:t>
            </a:r>
            <a:r>
              <a:rPr lang="ru-RU" sz="2800" b="1" i="1" dirty="0" err="1">
                <a:solidFill>
                  <a:schemeClr val="accent1">
                    <a:lumMod val="75000"/>
                  </a:schemeClr>
                </a:solidFill>
              </a:rPr>
              <a:t>термотест</a:t>
            </a:r>
            <a:r>
              <a:rPr lang="ru-RU" sz="2800" dirty="0"/>
              <a:t> - запаянная ампула или флакон содержащий: </a:t>
            </a:r>
          </a:p>
          <a:p>
            <a:pPr lvl="0" fontAlgn="base"/>
            <a:r>
              <a:rPr lang="ru-RU" sz="2800" dirty="0"/>
              <a:t>Б</a:t>
            </a:r>
            <a:r>
              <a:rPr lang="ru-RU" sz="2800" dirty="0" smtClean="0"/>
              <a:t>ензойную </a:t>
            </a:r>
            <a:r>
              <a:rPr lang="ru-RU" sz="2800" dirty="0"/>
              <a:t>кислоту (температура плавления 120-121°)</a:t>
            </a:r>
          </a:p>
          <a:p>
            <a:pPr lvl="0" fontAlgn="base"/>
            <a:r>
              <a:rPr lang="ru-RU" sz="2800" dirty="0"/>
              <a:t>Антипирин, резорцин (температура плавления 110°)</a:t>
            </a:r>
          </a:p>
          <a:p>
            <a:pPr lvl="0" fontAlgn="base"/>
            <a:r>
              <a:rPr lang="ru-RU" sz="2800" dirty="0"/>
              <a:t>Янтарная кислота (температура плавления 180-184°)</a:t>
            </a:r>
          </a:p>
          <a:p>
            <a:pPr marL="0" indent="0">
              <a:buNone/>
            </a:pPr>
            <a:r>
              <a:rPr lang="ru-RU" sz="2800" dirty="0"/>
              <a:t>В каждой ампуле содержится краситель (фуксин, эозин), который усиливают картину расплава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4290" y="60385"/>
            <a:ext cx="3467636" cy="34318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8796" y="3303572"/>
            <a:ext cx="3398624" cy="341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4333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0704" y="881449"/>
            <a:ext cx="10058400" cy="7575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/>
              <a:t>Требования к инъекционным растворам: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0704" y="1677322"/>
            <a:ext cx="4754880" cy="640080"/>
          </a:xfrm>
        </p:spPr>
        <p:txBody>
          <a:bodyPr>
            <a:normAutofit/>
          </a:bodyPr>
          <a:lstStyle/>
          <a:p>
            <a:r>
              <a:rPr lang="ru-RU" sz="4000" dirty="0"/>
              <a:t>Основные</a:t>
            </a:r>
            <a:r>
              <a:rPr lang="ru-RU" sz="4000" dirty="0" smtClean="0"/>
              <a:t>:</a:t>
            </a:r>
            <a:endParaRPr lang="ru-RU" sz="4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9848" y="2355703"/>
            <a:ext cx="4754880" cy="3679337"/>
          </a:xfrm>
        </p:spPr>
        <p:txBody>
          <a:bodyPr>
            <a:normAutofit/>
          </a:bodyPr>
          <a:lstStyle/>
          <a:p>
            <a:pPr lvl="0" fontAlgn="base"/>
            <a:r>
              <a:rPr lang="ru-RU" sz="2800" dirty="0" smtClean="0"/>
              <a:t>Чистота </a:t>
            </a:r>
            <a:r>
              <a:rPr lang="ru-RU" sz="2800" dirty="0"/>
              <a:t>(или отсутствие механических включений)</a:t>
            </a:r>
          </a:p>
          <a:p>
            <a:pPr lvl="0" fontAlgn="base"/>
            <a:r>
              <a:rPr lang="ru-RU" sz="2800" dirty="0"/>
              <a:t>Стерильность (или стабильность)</a:t>
            </a:r>
          </a:p>
          <a:p>
            <a:pPr lvl="0" fontAlgn="base"/>
            <a:r>
              <a:rPr lang="ru-RU" sz="2800" dirty="0"/>
              <a:t>Стойкость</a:t>
            </a:r>
          </a:p>
          <a:p>
            <a:pPr lvl="0" fontAlgn="base"/>
            <a:r>
              <a:rPr lang="ru-RU" sz="2800" dirty="0" err="1"/>
              <a:t>Пирогенность</a:t>
            </a:r>
            <a:endParaRPr lang="ru-RU" sz="2800" dirty="0"/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7960" y="1677322"/>
            <a:ext cx="4754880" cy="640080"/>
          </a:xfrm>
        </p:spPr>
        <p:txBody>
          <a:bodyPr>
            <a:normAutofit/>
          </a:bodyPr>
          <a:lstStyle/>
          <a:p>
            <a:r>
              <a:rPr lang="ru-RU" sz="4000" dirty="0"/>
              <a:t>Дополнительные: 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64224" y="2355703"/>
            <a:ext cx="4754880" cy="3679337"/>
          </a:xfrm>
        </p:spPr>
        <p:txBody>
          <a:bodyPr/>
          <a:lstStyle/>
          <a:p>
            <a:pPr lvl="0" fontAlgn="base"/>
            <a:r>
              <a:rPr lang="ru-RU" sz="2800" dirty="0" err="1" smtClean="0"/>
              <a:t>Изотоничность</a:t>
            </a:r>
            <a:endParaRPr lang="ru-RU" sz="2800" dirty="0"/>
          </a:p>
          <a:p>
            <a:pPr lvl="0" fontAlgn="base"/>
            <a:r>
              <a:rPr lang="ru-RU" sz="2800" dirty="0" err="1"/>
              <a:t>Изогидричность</a:t>
            </a:r>
            <a:endParaRPr lang="ru-RU" sz="2800" dirty="0"/>
          </a:p>
          <a:p>
            <a:pPr lvl="0" fontAlgn="base"/>
            <a:r>
              <a:rPr lang="ru-RU" sz="2800" dirty="0" err="1"/>
              <a:t>Изоионичность</a:t>
            </a:r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0021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312104"/>
            <a:ext cx="10058400" cy="619549"/>
          </a:xfrm>
        </p:spPr>
        <p:txBody>
          <a:bodyPr>
            <a:normAutofit/>
          </a:bodyPr>
          <a:lstStyle/>
          <a:p>
            <a:r>
              <a:rPr lang="ru-RU" sz="3200" dirty="0"/>
              <a:t>Чистота достигается</a:t>
            </a:r>
            <a:r>
              <a:rPr lang="ru-RU" sz="3200" dirty="0" smtClean="0"/>
              <a:t>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4956" y="931652"/>
            <a:ext cx="10334273" cy="5546785"/>
          </a:xfrm>
        </p:spPr>
        <p:txBody>
          <a:bodyPr>
            <a:normAutofit fontScale="92500" lnSpcReduction="20000"/>
          </a:bodyPr>
          <a:lstStyle/>
          <a:p>
            <a:pPr marL="0" lvl="0" indent="0" fontAlgn="base"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1. </a:t>
            </a:r>
            <a:r>
              <a:rPr lang="ru-RU" sz="2400" dirty="0" smtClean="0"/>
              <a:t>Соблюдением </a:t>
            </a:r>
            <a:r>
              <a:rPr lang="ru-RU" sz="2400" dirty="0"/>
              <a:t>всех правил асептики и использованием стерильного подсобного и вспомогательного материала. 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2. </a:t>
            </a:r>
            <a:r>
              <a:rPr lang="ru-RU" sz="2400" dirty="0"/>
              <a:t>В правильной фильтрации раствора, фильтруется в зависимости от концентрации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2.1. </a:t>
            </a:r>
            <a:r>
              <a:rPr lang="ru-RU" sz="2400" dirty="0"/>
              <a:t>Если концентрация раствора </a:t>
            </a:r>
            <a:r>
              <a:rPr lang="ru-RU" sz="2400" dirty="0" smtClean="0"/>
              <a:t>высокая </a:t>
            </a:r>
            <a:r>
              <a:rPr lang="ru-RU" sz="2400" dirty="0"/>
              <a:t>в зависимости от объёма, то фильтрация проводится через сухой фильтр, но при этом, первую порцию раствора собирают в отдельную подставку и фильтрует вторично, так как эта часть раствора содержит механические примеси из фильтра </a:t>
            </a:r>
            <a:r>
              <a:rPr lang="ru-RU" sz="2400" b="1" dirty="0"/>
              <a:t>30мл и меньше</a:t>
            </a:r>
            <a:endParaRPr lang="ru-RU" sz="2400" dirty="0"/>
          </a:p>
          <a:p>
            <a:pPr marL="0" indent="0">
              <a:buNone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2.2. </a:t>
            </a:r>
            <a:r>
              <a:rPr lang="ru-RU" sz="2400" dirty="0"/>
              <a:t>Если концентрация до 3%, то фильтрование проводится в зависимости от количества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2.2.1. </a:t>
            </a:r>
            <a:r>
              <a:rPr lang="ru-RU" sz="2400" dirty="0"/>
              <a:t>Если количество небольшое и вещество лет-ю --о в воде, то вещество растворяют в половине количества воды и фильтруют через промытый фильтр и через него же пропускают оставшуюся воду (метод двух цилиндров)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2.2.2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ru-RU" sz="2400" dirty="0"/>
              <a:t>Если концентрация небольшая, а количество большое, то вещество растворяет во всём объёме воды и фильтрует через фильтр промытый горячей водой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2.2.3. </a:t>
            </a:r>
            <a:r>
              <a:rPr lang="ru-RU" sz="2400" dirty="0"/>
              <a:t>Если концентрация и количество мил и прогаром труднорастворим в воде, то его растворяют во всём объёме воды и фильтруют через сухой фильтр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40565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1653" y="484632"/>
            <a:ext cx="10058400" cy="800704"/>
          </a:xfrm>
        </p:spPr>
        <p:txBody>
          <a:bodyPr>
            <a:normAutofit/>
          </a:bodyPr>
          <a:lstStyle/>
          <a:p>
            <a:r>
              <a:rPr lang="ru-RU" sz="3200" dirty="0"/>
              <a:t>Стойкость</a:t>
            </a:r>
            <a:r>
              <a:rPr lang="ru-RU" sz="3200" dirty="0" smtClean="0"/>
              <a:t>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1653" y="1285336"/>
            <a:ext cx="10196595" cy="48566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Некоторые </a:t>
            </a:r>
            <a:r>
              <a:rPr lang="ru-RU" sz="2400" dirty="0"/>
              <a:t>вещества являются термостойкими и не разрушаются при стерилизации большинство веществ подвергаются гидролизу или окислению восстановлению, чтобы помочь веществам выделить нагревание к ним добавляются стабилизаторы, которые делятся на четыре группы: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0.1 </a:t>
            </a:r>
            <a:r>
              <a:rPr lang="ru-RU" sz="2400" dirty="0"/>
              <a:t>м </a:t>
            </a:r>
            <a:r>
              <a:rPr lang="en-US" sz="2400" dirty="0" err="1"/>
              <a:t>HCl</a:t>
            </a:r>
            <a:r>
              <a:rPr lang="ru-RU" sz="2400" dirty="0"/>
              <a:t>, он добавляется к растворам солей, образованных сильных кислотой и слабым основанием (новокаин, дибазол)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 </a:t>
            </a:r>
            <a:r>
              <a:rPr lang="ru-RU" sz="2400" dirty="0"/>
              <a:t>0,1 м </a:t>
            </a:r>
            <a:r>
              <a:rPr lang="en-US" sz="2400" dirty="0" err="1"/>
              <a:t>NaOH</a:t>
            </a:r>
            <a:r>
              <a:rPr lang="ru-RU" sz="2400" dirty="0"/>
              <a:t> для солей образованных сильным основанием и слабой кислотой (кофеин, натрий </a:t>
            </a:r>
            <a:r>
              <a:rPr lang="ru-RU" sz="2400" dirty="0" err="1"/>
              <a:t>бензоат</a:t>
            </a:r>
            <a:r>
              <a:rPr lang="ru-RU" sz="2400" dirty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 </a:t>
            </a:r>
            <a:r>
              <a:rPr lang="ru-RU" sz="2400" dirty="0"/>
              <a:t>А</a:t>
            </a:r>
            <a:r>
              <a:rPr lang="ru-RU" sz="2400" dirty="0" smtClean="0"/>
              <a:t>нтиоксиданты</a:t>
            </a:r>
            <a:endParaRPr lang="ru-RU" sz="2400" dirty="0"/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 </a:t>
            </a:r>
            <a:r>
              <a:rPr lang="ru-RU" sz="2400" dirty="0"/>
              <a:t>И</a:t>
            </a:r>
            <a:r>
              <a:rPr lang="ru-RU" sz="2400" dirty="0" smtClean="0"/>
              <a:t>ндивидуальные </a:t>
            </a:r>
            <a:r>
              <a:rPr lang="ru-RU" sz="2400" dirty="0"/>
              <a:t>стабилизаторы (стабилизатор </a:t>
            </a:r>
            <a:r>
              <a:rPr lang="ru-RU" sz="2400" dirty="0" err="1"/>
              <a:t>Вебеля</a:t>
            </a:r>
            <a:r>
              <a:rPr lang="ru-RU" sz="2400" dirty="0"/>
              <a:t> для раствора глюкозы и </a:t>
            </a:r>
            <a:r>
              <a:rPr lang="ru-RU" sz="2400" dirty="0" err="1"/>
              <a:t>Трилона</a:t>
            </a:r>
            <a:r>
              <a:rPr lang="ru-RU" sz="2400" dirty="0"/>
              <a:t> Б для раствора соды)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78162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1609344"/>
          </a:xfrm>
        </p:spPr>
        <p:txBody>
          <a:bodyPr>
            <a:noAutofit/>
          </a:bodyPr>
          <a:lstStyle/>
          <a:p>
            <a:r>
              <a:rPr lang="ru-RU" sz="3200" dirty="0"/>
              <a:t>Технология схема приготовления инъекционных растворов</a:t>
            </a:r>
            <a:r>
              <a:rPr lang="ru-RU" sz="3200" dirty="0" smtClean="0"/>
              <a:t>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8" y="1380226"/>
            <a:ext cx="10058400" cy="479197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600" dirty="0">
                <a:solidFill>
                  <a:schemeClr val="accent1">
                    <a:lumMod val="75000"/>
                  </a:schemeClr>
                </a:solidFill>
              </a:rPr>
              <a:t>1. </a:t>
            </a:r>
            <a:r>
              <a:rPr lang="ru-RU" sz="2600" dirty="0"/>
              <a:t>Организация рабочего места в асептическом блоке, подготовка фармацевта, посуды, вспомогательных материалов</a:t>
            </a:r>
          </a:p>
          <a:p>
            <a:pPr marL="0" indent="0">
              <a:buNone/>
            </a:pPr>
            <a:r>
              <a:rPr lang="ru-RU" sz="2600" dirty="0">
                <a:solidFill>
                  <a:schemeClr val="accent1">
                    <a:lumMod val="75000"/>
                  </a:schemeClr>
                </a:solidFill>
              </a:rPr>
              <a:t>2. </a:t>
            </a:r>
            <a:r>
              <a:rPr lang="ru-RU" sz="2600" dirty="0"/>
              <a:t>Проверка доз, расчёты</a:t>
            </a:r>
          </a:p>
          <a:p>
            <a:pPr marL="0" indent="0">
              <a:buNone/>
            </a:pPr>
            <a:r>
              <a:rPr lang="ru-RU" sz="2600" dirty="0">
                <a:solidFill>
                  <a:schemeClr val="accent1">
                    <a:lumMod val="75000"/>
                  </a:schemeClr>
                </a:solidFill>
              </a:rPr>
              <a:t>3. </a:t>
            </a:r>
            <a:r>
              <a:rPr lang="ru-RU" sz="2600" dirty="0"/>
              <a:t>Отмеривание воды, взвешивание субстанции, отмеривание стабилизатора</a:t>
            </a:r>
          </a:p>
          <a:p>
            <a:pPr marL="0" indent="0">
              <a:buNone/>
            </a:pPr>
            <a:r>
              <a:rPr lang="ru-RU" sz="2600" dirty="0">
                <a:solidFill>
                  <a:schemeClr val="accent1">
                    <a:lumMod val="75000"/>
                  </a:schemeClr>
                </a:solidFill>
              </a:rPr>
              <a:t>4. </a:t>
            </a:r>
            <a:r>
              <a:rPr lang="ru-RU" sz="2600" dirty="0"/>
              <a:t>Фильтрование раствора (через сухой или промытый фильтр)</a:t>
            </a:r>
          </a:p>
          <a:p>
            <a:pPr marL="0" indent="0">
              <a:buNone/>
            </a:pPr>
            <a:r>
              <a:rPr lang="ru-RU" sz="2600" dirty="0">
                <a:solidFill>
                  <a:schemeClr val="accent1">
                    <a:lumMod val="75000"/>
                  </a:schemeClr>
                </a:solidFill>
              </a:rPr>
              <a:t>5. </a:t>
            </a:r>
            <a:r>
              <a:rPr lang="ru-RU" sz="2600" dirty="0"/>
              <a:t>Отливание 1 мл раствора для полного химического контроля</a:t>
            </a:r>
          </a:p>
          <a:p>
            <a:pPr marL="0" indent="0">
              <a:buNone/>
            </a:pPr>
            <a:r>
              <a:rPr lang="ru-RU" sz="2600" dirty="0">
                <a:solidFill>
                  <a:schemeClr val="accent1">
                    <a:lumMod val="75000"/>
                  </a:schemeClr>
                </a:solidFill>
              </a:rPr>
              <a:t>6. </a:t>
            </a:r>
            <a:r>
              <a:rPr lang="ru-RU" sz="2600" dirty="0"/>
              <a:t>Контрольно-приборе k2 раствора, содержащего примеси, муть бракуются</a:t>
            </a:r>
          </a:p>
          <a:p>
            <a:pPr marL="0" indent="0">
              <a:buNone/>
            </a:pPr>
            <a:r>
              <a:rPr lang="ru-RU" sz="2600" dirty="0">
                <a:solidFill>
                  <a:schemeClr val="accent1">
                    <a:lumMod val="75000"/>
                  </a:schemeClr>
                </a:solidFill>
              </a:rPr>
              <a:t>7. </a:t>
            </a:r>
            <a:r>
              <a:rPr lang="ru-RU" sz="2600" dirty="0"/>
              <a:t>Подготовка к стерилизации:</a:t>
            </a:r>
          </a:p>
          <a:p>
            <a:pPr marL="0" indent="0">
              <a:buNone/>
            </a:pPr>
            <a:r>
              <a:rPr lang="ru-RU" sz="2600" dirty="0">
                <a:solidFill>
                  <a:schemeClr val="accent1">
                    <a:lumMod val="75000"/>
                  </a:schemeClr>
                </a:solidFill>
              </a:rPr>
              <a:t>7.1. </a:t>
            </a:r>
            <a:r>
              <a:rPr lang="ru-RU" sz="2600" dirty="0"/>
              <a:t>Флаконы укупориваются. </a:t>
            </a:r>
          </a:p>
          <a:p>
            <a:pPr fontAlgn="base"/>
            <a:r>
              <a:rPr lang="ru-RU" sz="2600" dirty="0"/>
              <a:t>Под обкатку (резиновая пробка + металлический колпачок) срок годности 30 суток. </a:t>
            </a:r>
          </a:p>
          <a:p>
            <a:pPr fontAlgn="base"/>
            <a:r>
              <a:rPr lang="ru-RU" sz="2600" dirty="0"/>
              <a:t>Под обвязку (резиновый колпачок закрывается пергаментом и обвязывается нитками) на обвязку 2 дня.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5769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3630" y="500332"/>
            <a:ext cx="10231101" cy="5421702"/>
          </a:xfrm>
        </p:spPr>
        <p:txBody>
          <a:bodyPr/>
          <a:lstStyle/>
          <a:p>
            <a:pPr marL="0" indent="0">
              <a:buNone/>
            </a:pPr>
            <a:r>
              <a:rPr lang="ru-RU" sz="4000" dirty="0" smtClean="0"/>
              <a:t>Пути </a:t>
            </a:r>
            <a:r>
              <a:rPr lang="ru-RU" sz="4000" dirty="0"/>
              <a:t>ведения инъекционных растворов:</a:t>
            </a:r>
          </a:p>
          <a:p>
            <a:pPr lvl="0" fontAlgn="base"/>
            <a:r>
              <a:rPr lang="ru-RU" sz="3200" dirty="0" smtClean="0"/>
              <a:t>Внутривенный</a:t>
            </a:r>
            <a:endParaRPr lang="ru-RU" sz="3200" dirty="0"/>
          </a:p>
          <a:p>
            <a:pPr lvl="0" fontAlgn="base"/>
            <a:r>
              <a:rPr lang="ru-RU" sz="3200" dirty="0"/>
              <a:t>Внутримышечный</a:t>
            </a:r>
          </a:p>
          <a:p>
            <a:pPr lvl="0" fontAlgn="base"/>
            <a:r>
              <a:rPr lang="ru-RU" sz="3200" dirty="0"/>
              <a:t>Подкожный</a:t>
            </a:r>
          </a:p>
          <a:p>
            <a:pPr lvl="0" fontAlgn="base"/>
            <a:r>
              <a:rPr lang="ru-RU" sz="3200" dirty="0"/>
              <a:t>Внутрикожный</a:t>
            </a:r>
          </a:p>
          <a:p>
            <a:pPr lvl="0" fontAlgn="base"/>
            <a:r>
              <a:rPr lang="ru-RU" sz="3200" dirty="0"/>
              <a:t>Внутри спинномозговой канал</a:t>
            </a:r>
          </a:p>
          <a:p>
            <a:pPr lvl="0" fontAlgn="base"/>
            <a:r>
              <a:rPr lang="ru-RU" sz="3200" dirty="0"/>
              <a:t>Внутрисуставной</a:t>
            </a:r>
          </a:p>
          <a:p>
            <a:pPr lvl="0" fontAlgn="base"/>
            <a:r>
              <a:rPr lang="ru-RU" sz="3200" dirty="0"/>
              <a:t>Внутри плевральный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77174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6158" y="594531"/>
            <a:ext cx="10196595" cy="56596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7.2. </a:t>
            </a:r>
            <a:r>
              <a:rPr lang="ru-RU" sz="2400" dirty="0"/>
              <a:t>На горлышко флакона после укупоривания вешается жетон соответствующей формы</a:t>
            </a:r>
            <a:r>
              <a:rPr lang="ru-RU" sz="2400" dirty="0" smtClean="0"/>
              <a:t>: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Треугольник если вещество списка </a:t>
            </a:r>
            <a:r>
              <a:rPr lang="ru-RU" sz="2400" dirty="0" smtClean="0"/>
              <a:t>А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Квадрат список </a:t>
            </a:r>
            <a:r>
              <a:rPr lang="ru-RU" sz="2400" dirty="0" smtClean="0"/>
              <a:t>Б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Круг общий </a:t>
            </a:r>
            <a:r>
              <a:rPr lang="ru-RU" sz="2400" dirty="0" smtClean="0"/>
              <a:t>список</a:t>
            </a:r>
          </a:p>
          <a:p>
            <a:pPr marL="0" indent="0">
              <a:buNone/>
            </a:pPr>
            <a:r>
              <a:rPr lang="ru-RU" sz="2400" dirty="0" smtClean="0"/>
              <a:t> </a:t>
            </a:r>
            <a:r>
              <a:rPr lang="ru-RU" sz="2400" dirty="0"/>
              <a:t>На жетоне пишется наименование раствора, его концентрация подписи приготовившего, проверившего.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8. </a:t>
            </a:r>
            <a:r>
              <a:rPr lang="ru-RU" sz="2400" dirty="0"/>
              <a:t>Стерилизация. Проведения </a:t>
            </a:r>
            <a:r>
              <a:rPr lang="ru-RU" sz="2400" dirty="0" err="1"/>
              <a:t>термотеста</a:t>
            </a:r>
            <a:endParaRPr lang="ru-RU" sz="2400" dirty="0"/>
          </a:p>
          <a:p>
            <a:pPr marL="0" indent="0">
              <a:buNone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9. </a:t>
            </a:r>
            <a:r>
              <a:rPr lang="ru-RU" sz="2400" dirty="0"/>
              <a:t>Охлаждение раствора в асептических условиях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10. </a:t>
            </a:r>
            <a:r>
              <a:rPr lang="ru-RU" sz="2400" dirty="0"/>
              <a:t>Проверка на чистоту на приборе k2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11. </a:t>
            </a:r>
            <a:r>
              <a:rPr lang="ru-RU" sz="2400" dirty="0"/>
              <a:t>Оформление этикетки подготовка к отпуску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00421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0280" y="733245"/>
            <a:ext cx="6314536" cy="5283679"/>
          </a:xfrm>
        </p:spPr>
        <p:txBody>
          <a:bodyPr>
            <a:normAutofit lnSpcReduction="10000"/>
          </a:bodyPr>
          <a:lstStyle/>
          <a:p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Nb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! </a:t>
            </a:r>
            <a:r>
              <a:rPr lang="ru-RU" sz="2800" dirty="0"/>
              <a:t>Наклеивание этикетки на флакон возможно только при сравнении и совпадении трёх надписей: номер рецепта на этикетке, номер рецепта на ППК, наименование на жетоне и на рецептном бланке</a:t>
            </a:r>
          </a:p>
          <a:p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Nb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! </a:t>
            </a:r>
            <a:r>
              <a:rPr lang="ru-RU" sz="2800" dirty="0"/>
              <a:t>Стерилизация объёма более 1 л запрещается, повторная стерилизация запрещается.</a:t>
            </a:r>
          </a:p>
          <a:p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Nb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! </a:t>
            </a:r>
            <a:r>
              <a:rPr lang="ru-RU" sz="2800" dirty="0"/>
              <a:t>Максимальный промежуток времени от окончания приготовления раствора до его стерилизации 3 часа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675" y="612474"/>
            <a:ext cx="5788325" cy="578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7650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96443"/>
            <a:ext cx="10058400" cy="1609344"/>
          </a:xfrm>
        </p:spPr>
        <p:txBody>
          <a:bodyPr>
            <a:normAutofit fontScale="90000"/>
          </a:bodyPr>
          <a:lstStyle/>
          <a:p>
            <a:r>
              <a:rPr lang="ru-RU" dirty="0"/>
              <a:t>Частная технология раствора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8" y="2371574"/>
            <a:ext cx="10058400" cy="4050792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Rp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.: 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Sol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Natrii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hydrocarbonatis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5% 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- 200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ml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     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Sterelizetur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!</a:t>
            </a:r>
          </a:p>
          <a:p>
            <a:pPr marL="0" indent="0">
              <a:buNone/>
            </a:pP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     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 Внутримышечно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31905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050870"/>
          </a:xfrm>
        </p:spPr>
        <p:txBody>
          <a:bodyPr>
            <a:normAutofit/>
          </a:bodyPr>
          <a:lstStyle/>
          <a:p>
            <a:r>
              <a:rPr lang="ru-RU" sz="3600" dirty="0"/>
              <a:t>Особенности</a:t>
            </a:r>
            <a:r>
              <a:rPr lang="ru-RU" sz="3600" dirty="0" smtClean="0"/>
              <a:t>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8" y="1466491"/>
            <a:ext cx="10058400" cy="4968815"/>
          </a:xfrm>
        </p:spPr>
        <p:txBody>
          <a:bodyPr>
            <a:normAutofit lnSpcReduction="10000"/>
          </a:bodyPr>
          <a:lstStyle/>
          <a:p>
            <a:pPr marL="457200" lvl="0" indent="-457200" fontAlgn="base">
              <a:buFont typeface="+mj-lt"/>
              <a:buAutoNum type="arabicPeriod"/>
            </a:pPr>
            <a:r>
              <a:rPr lang="ru-RU" sz="2400" dirty="0" smtClean="0"/>
              <a:t>Если </a:t>
            </a:r>
            <a:r>
              <a:rPr lang="ru-RU" sz="2400" dirty="0"/>
              <a:t>для приготовления раствора используется сода сорта «химически чистая» или «чисто для анализа», то приготовления ведется без стабилизатора</a:t>
            </a:r>
          </a:p>
          <a:p>
            <a:pPr marL="457200" lvl="0" indent="-457200" fontAlgn="base">
              <a:buFont typeface="+mj-lt"/>
              <a:buAutoNum type="arabicPeriod"/>
            </a:pPr>
            <a:r>
              <a:rPr lang="ru-RU" sz="2400" dirty="0"/>
              <a:t>Если используется сода сорта «для инъекций», то используется индивидуальный стабилизатор ( в данном случае </a:t>
            </a:r>
            <a:r>
              <a:rPr lang="ru-RU" sz="2400" dirty="0" err="1"/>
              <a:t>ТрилонБ</a:t>
            </a:r>
            <a:r>
              <a:rPr lang="ru-RU" sz="2400" dirty="0"/>
              <a:t>)  из расчета 0,1г на 1 л раствора если концентрация &lt; 5% и 0,2г если концентрация &gt; 5%</a:t>
            </a:r>
          </a:p>
          <a:p>
            <a:pPr marL="457200" lvl="0" indent="-457200" fontAlgn="base">
              <a:buFont typeface="+mj-lt"/>
              <a:buAutoNum type="arabicPeriod"/>
            </a:pPr>
            <a:r>
              <a:rPr lang="ru-RU" sz="2400" dirty="0" smtClean="0"/>
              <a:t>Сода </a:t>
            </a:r>
            <a:r>
              <a:rPr lang="ru-RU" sz="2400" dirty="0"/>
              <a:t>относится к особым случаям растворения. Поэтому растворим в воде  комнатной температуры, можно помешивать стеклянной палочкой </a:t>
            </a:r>
          </a:p>
          <a:p>
            <a:pPr marL="457200" lvl="0" indent="-457200" fontAlgn="base">
              <a:buFont typeface="+mj-lt"/>
              <a:buAutoNum type="arabicPeriod"/>
            </a:pPr>
            <a:r>
              <a:rPr lang="ru-RU" sz="2400" dirty="0"/>
              <a:t>Флакон для отпуска должен быть из толстостенного стекла. При его заполнении, заполняется на 2/3 объема. 1/3  остается для выделения, и скопления </a:t>
            </a:r>
            <a:r>
              <a:rPr lang="ru-RU" sz="2400" dirty="0" smtClean="0"/>
              <a:t>СО2</a:t>
            </a:r>
            <a:endParaRPr lang="ru-RU" sz="2600" dirty="0"/>
          </a:p>
          <a:p>
            <a:pPr marL="0" lvl="0" indent="0" algn="ctr" fontAlgn="base">
              <a:buNone/>
            </a:pPr>
            <a:r>
              <a:rPr lang="ru-RU" sz="2600" dirty="0" smtClean="0"/>
              <a:t>2</a:t>
            </a:r>
            <a:r>
              <a:rPr lang="en-US" sz="2600" dirty="0"/>
              <a:t>NaHCO3</a:t>
            </a:r>
            <a:r>
              <a:rPr lang="ru-RU" sz="2600" dirty="0"/>
              <a:t> → СО2↑ + </a:t>
            </a:r>
            <a:r>
              <a:rPr lang="en-US" sz="2600" dirty="0"/>
              <a:t>H2O + Na2CO3</a:t>
            </a:r>
            <a:endParaRPr lang="ru-RU" sz="2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20212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9848" y="439947"/>
            <a:ext cx="4916884" cy="573225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Расчёты:</a:t>
            </a:r>
          </a:p>
          <a:p>
            <a:pPr marL="0" indent="0">
              <a:buNone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NaHCO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3)= 10.0</a:t>
            </a:r>
          </a:p>
          <a:p>
            <a:pPr marL="0" indent="0">
              <a:buNone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ru-RU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трилон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 Б)= 0.1-1000 мл</a:t>
            </a:r>
          </a:p>
          <a:p>
            <a:pPr marL="0" indent="0">
              <a:buNone/>
            </a:pP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                         х-200 мл </a:t>
            </a:r>
          </a:p>
          <a:p>
            <a:pPr marL="0" indent="0">
              <a:buNone/>
            </a:pP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х=(200*0.1)/1000=0.02</a:t>
            </a:r>
          </a:p>
          <a:p>
            <a:pPr marL="0" indent="0">
              <a:buNone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V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)=100 мл</a:t>
            </a:r>
          </a:p>
          <a:p>
            <a:pPr marL="0" indent="0">
              <a:buNone/>
            </a:pP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Сумма сухих веществ=10.0+0.02=10.02</a:t>
            </a:r>
          </a:p>
          <a:p>
            <a:pPr marL="0" indent="0">
              <a:buNone/>
            </a:pP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10.02-200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ml</a:t>
            </a:r>
            <a:endParaRPr lang="ru-R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Х-100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ml</a:t>
            </a:r>
            <a:endParaRPr lang="ru-R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=5.01%&gt;3% КУО учитывается</a:t>
            </a:r>
          </a:p>
          <a:p>
            <a:pPr marL="0" indent="0">
              <a:buNone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V(H2O)=200 ml-(10.0*0.30)-(0.02*0.67)=196.9866~97ml</a:t>
            </a:r>
            <a:endParaRPr lang="ru-R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97138" y="871269"/>
            <a:ext cx="4754880" cy="524054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РП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ru-RU" sz="2800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Aqua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pro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injectionibus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91 ml</a:t>
            </a:r>
            <a:endParaRPr lang="ru-R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Glucosum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hydro 8%- 5.4</a:t>
            </a:r>
            <a:endParaRPr lang="ru-R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Liguoris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Wejbeli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ml</a:t>
            </a:r>
            <a:endParaRPr lang="ru-RU" sz="2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ru-R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V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общ=100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ml</a:t>
            </a:r>
            <a:endParaRPr lang="ru-RU" sz="2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ru-R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Стерилизация 8 мин при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t 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120*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endParaRPr lang="ru-R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В ППК писать режим стерилизации ( на лицевой стороне)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444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4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Rp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.: Sol. </a:t>
            </a:r>
            <a:r>
              <a:rPr lang="en-US" sz="44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Glucosi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5% 100ml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</a:t>
            </a:r>
            <a:r>
              <a:rPr lang="en-US" sz="44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Sterilizetur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.: Внутривенно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4235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25124" y="948905"/>
            <a:ext cx="10058400" cy="49299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Используется индивидуальный стабилизатор (стабилизатор </a:t>
            </a:r>
            <a:r>
              <a:rPr lang="ru-RU" sz="2800" dirty="0" err="1"/>
              <a:t>Вейбеля</a:t>
            </a:r>
            <a:r>
              <a:rPr lang="ru-RU" sz="2800" dirty="0"/>
              <a:t>),</a:t>
            </a:r>
          </a:p>
          <a:p>
            <a:pPr marL="0" indent="0">
              <a:buNone/>
            </a:pPr>
            <a:r>
              <a:rPr lang="ru-RU" sz="2800" dirty="0"/>
              <a:t>который берется 5% от объема раствора. Если раствор глюкозы стерилизовать без стабилизатора, то глюкоза </a:t>
            </a:r>
            <a:r>
              <a:rPr lang="ru-RU" sz="2800" dirty="0" err="1"/>
              <a:t>карамелизуется</a:t>
            </a:r>
            <a:r>
              <a:rPr lang="ru-RU" sz="2800" dirty="0"/>
              <a:t>  и раствор желтеет</a:t>
            </a:r>
            <a:r>
              <a:rPr lang="ru-RU" sz="2800" dirty="0" smtClean="0"/>
              <a:t>.</a:t>
            </a:r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r>
              <a:rPr lang="ru-RU" sz="2800" u="sng" dirty="0"/>
              <a:t>Состав стабилизатора </a:t>
            </a:r>
            <a:r>
              <a:rPr lang="ru-RU" sz="2800" u="sng" dirty="0" err="1"/>
              <a:t>Вейбеля</a:t>
            </a:r>
            <a:r>
              <a:rPr lang="ru-RU" sz="2800" u="sng" dirty="0"/>
              <a:t>: </a:t>
            </a:r>
            <a:r>
              <a:rPr lang="en-US" sz="2800" dirty="0" err="1"/>
              <a:t>NaCl</a:t>
            </a:r>
            <a:r>
              <a:rPr lang="ru-RU" sz="2800" dirty="0"/>
              <a:t>  5.2, </a:t>
            </a:r>
            <a:r>
              <a:rPr lang="ru-RU" sz="2800" dirty="0" err="1"/>
              <a:t>разб</a:t>
            </a:r>
            <a:r>
              <a:rPr lang="ru-RU" sz="2800" dirty="0"/>
              <a:t>. </a:t>
            </a:r>
            <a:r>
              <a:rPr lang="en-US" sz="2800" dirty="0" err="1"/>
              <a:t>HCl</a:t>
            </a:r>
            <a:r>
              <a:rPr lang="ru-RU" sz="2800" dirty="0"/>
              <a:t> 8.3% 4.4 </a:t>
            </a:r>
            <a:r>
              <a:rPr lang="en-US" sz="2800" dirty="0"/>
              <a:t>ml</a:t>
            </a:r>
            <a:r>
              <a:rPr lang="ru-RU" sz="2800" dirty="0"/>
              <a:t>, </a:t>
            </a:r>
            <a:r>
              <a:rPr lang="en-US" sz="2800" dirty="0"/>
              <a:t>H</a:t>
            </a:r>
            <a:r>
              <a:rPr lang="ru-RU" sz="2800" dirty="0"/>
              <a:t>2</a:t>
            </a:r>
            <a:r>
              <a:rPr lang="en-US" sz="2800" dirty="0"/>
              <a:t>O</a:t>
            </a:r>
            <a:r>
              <a:rPr lang="ru-RU" sz="2800" dirty="0"/>
              <a:t> для инъекций до 1 л</a:t>
            </a:r>
          </a:p>
          <a:p>
            <a:pPr marL="0" indent="0">
              <a:buNone/>
            </a:pPr>
            <a:r>
              <a:rPr lang="ru-RU" sz="2800" dirty="0"/>
              <a:t>Кислота нейтрализует щелочность стекла, а </a:t>
            </a:r>
            <a:r>
              <a:rPr lang="en-US" sz="2800" dirty="0" err="1"/>
              <a:t>NaCl</a:t>
            </a:r>
            <a:r>
              <a:rPr lang="ru-RU" sz="2800" dirty="0"/>
              <a:t> не дает глюкозе </a:t>
            </a:r>
            <a:r>
              <a:rPr lang="ru-RU" sz="2800" dirty="0" err="1"/>
              <a:t>карамелизоваться</a:t>
            </a:r>
            <a:endParaRPr lang="ru-RU" sz="28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80263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95728" y="1530326"/>
            <a:ext cx="4754880" cy="39776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Расчеты: </a:t>
            </a:r>
          </a:p>
          <a:p>
            <a:pPr marL="0" indent="0">
              <a:buNone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(глюкозы)= (100*5)/(100-8)=5.4</a:t>
            </a:r>
          </a:p>
          <a:p>
            <a:pPr marL="0" indent="0">
              <a:buNone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V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(раствора </a:t>
            </a:r>
            <a:r>
              <a:rPr lang="ru-RU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Вейбеля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)=100*5%=5 </a:t>
            </a:r>
            <a:r>
              <a:rPr lang="ru-RU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ml</a:t>
            </a:r>
            <a:endParaRPr lang="ru-R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V(H2O)=100ml-5ml-(5.4*0.69)=91.3 ml~91 ml</a:t>
            </a:r>
            <a:endParaRPr lang="ru-R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07357" y="1054148"/>
            <a:ext cx="4754880" cy="49299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РП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Aqua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pro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injectionibus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91 ml</a:t>
            </a:r>
            <a:endParaRPr lang="ru-R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Glucosum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hydro 8%- 5.4</a:t>
            </a:r>
            <a:endParaRPr lang="ru-R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Liguoris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Wejbeli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ml</a:t>
            </a:r>
            <a:endParaRPr lang="ru-RU" sz="2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ru-R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V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общ=100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ml</a:t>
            </a:r>
            <a:endParaRPr lang="ru-RU" sz="2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ru-R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Стерилизация 8 мин при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t 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120*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endParaRPr lang="ru-R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В ППК писать режим стерилизации ( на лицевой стороне)</a:t>
            </a:r>
          </a:p>
        </p:txBody>
      </p:sp>
    </p:spTree>
    <p:extLst>
      <p:ext uri="{BB962C8B-B14F-4D97-AF65-F5344CB8AC3E}">
        <p14:creationId xmlns:p14="http://schemas.microsoft.com/office/powerpoint/2010/main" val="3650647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Rp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.: Sol.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Novocaini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0,5% 100ml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Sterilizetur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Для анестезии по 1 мл внутривенно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13565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8" y="517585"/>
            <a:ext cx="10058400" cy="5654615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/>
              <a:t>Количество стабилизатора </a:t>
            </a:r>
            <a:r>
              <a:rPr lang="en-US" sz="2400" dirty="0" err="1"/>
              <a:t>HCl</a:t>
            </a:r>
            <a:r>
              <a:rPr lang="ru-RU" sz="2400" dirty="0"/>
              <a:t> 0.1Н зависит от концентрации раствора</a:t>
            </a:r>
            <a:r>
              <a:rPr lang="ru-RU" sz="2400" dirty="0" smtClean="0"/>
              <a:t>.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8919683"/>
              </p:ext>
            </p:extLst>
          </p:nvPr>
        </p:nvGraphicFramePr>
        <p:xfrm>
          <a:off x="1173192" y="1544128"/>
          <a:ext cx="9092241" cy="4765416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3569429"/>
                <a:gridCol w="5522812"/>
              </a:tblGrid>
              <a:tr h="1345162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Концентрация новокаина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mbria" panose="02040503050406030204" pitchFamily="18" charset="0"/>
                        <a:ea typeface="Cambria" panose="02040503050406030204" pitchFamily="18" charset="0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Объем </a:t>
                      </a:r>
                      <a:r>
                        <a:rPr lang="en-US" sz="32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HCl</a:t>
                      </a:r>
                      <a:r>
                        <a:rPr lang="ru-RU" sz="32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на 1л раствора </a:t>
                      </a:r>
                      <a:r>
                        <a:rPr lang="ru-RU" sz="32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раствора</a:t>
                      </a:r>
                      <a:r>
                        <a:rPr lang="ru-RU" sz="32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новокаина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mbria" panose="02040503050406030204" pitchFamily="18" charset="0"/>
                        <a:ea typeface="Cambria" panose="02040503050406030204" pitchFamily="18" charset="0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</a:tr>
              <a:tr h="784065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0.25</a:t>
                      </a:r>
                      <a:r>
                        <a:rPr lang="en-US" sz="3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%</a:t>
                      </a:r>
                      <a:endParaRPr lang="ru-RU" sz="2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mbria" panose="02040503050406030204" pitchFamily="18" charset="0"/>
                        <a:ea typeface="Cambria" panose="02040503050406030204" pitchFamily="18" charset="0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 ml</a:t>
                      </a:r>
                      <a:endParaRPr lang="ru-RU" sz="2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mbria" panose="02040503050406030204" pitchFamily="18" charset="0"/>
                        <a:ea typeface="Cambria" panose="02040503050406030204" pitchFamily="18" charset="0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</a:tr>
              <a:tr h="784065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0.5</a:t>
                      </a:r>
                      <a:r>
                        <a:rPr lang="en-US" sz="3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%</a:t>
                      </a:r>
                      <a:endParaRPr lang="ru-RU" sz="2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mbria" panose="02040503050406030204" pitchFamily="18" charset="0"/>
                        <a:ea typeface="Cambria" panose="02040503050406030204" pitchFamily="18" charset="0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 ml</a:t>
                      </a:r>
                      <a:endParaRPr lang="ru-RU" sz="2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mbria" panose="02040503050406030204" pitchFamily="18" charset="0"/>
                        <a:ea typeface="Cambria" panose="02040503050406030204" pitchFamily="18" charset="0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</a:tr>
              <a:tr h="784065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1%</a:t>
                      </a:r>
                      <a:endParaRPr lang="ru-RU" sz="2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mbria" panose="02040503050406030204" pitchFamily="18" charset="0"/>
                        <a:ea typeface="Cambria" panose="02040503050406030204" pitchFamily="18" charset="0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 ml</a:t>
                      </a:r>
                      <a:endParaRPr lang="ru-RU" sz="2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mbria" panose="02040503050406030204" pitchFamily="18" charset="0"/>
                        <a:ea typeface="Cambria" panose="02040503050406030204" pitchFamily="18" charset="0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</a:tr>
              <a:tr h="784065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2%</a:t>
                      </a:r>
                      <a:endParaRPr lang="ru-RU" sz="2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mbria" panose="02040503050406030204" pitchFamily="18" charset="0"/>
                        <a:ea typeface="Cambria" panose="02040503050406030204" pitchFamily="18" charset="0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12 ml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mbria" panose="02040503050406030204" pitchFamily="18" charset="0"/>
                        <a:ea typeface="Cambria" panose="02040503050406030204" pitchFamily="18" charset="0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4908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2814" y="741182"/>
            <a:ext cx="10058400" cy="4050792"/>
          </a:xfrm>
        </p:spPr>
        <p:txBody>
          <a:bodyPr/>
          <a:lstStyle/>
          <a:p>
            <a:pPr marL="0" indent="0">
              <a:buNone/>
            </a:pPr>
            <a:r>
              <a:rPr lang="ru-RU" sz="4400" dirty="0"/>
              <a:t>Основные методы введения:</a:t>
            </a:r>
          </a:p>
          <a:p>
            <a:pPr lvl="0" fontAlgn="base"/>
            <a:r>
              <a:rPr lang="ru-RU" sz="3200" dirty="0"/>
              <a:t>Инъекционные</a:t>
            </a:r>
          </a:p>
          <a:p>
            <a:pPr lvl="0" fontAlgn="base"/>
            <a:r>
              <a:rPr lang="ru-RU" sz="3200" dirty="0" err="1"/>
              <a:t>Инфузии</a:t>
            </a:r>
            <a:r>
              <a:rPr lang="ru-RU" sz="3200" dirty="0"/>
              <a:t> (если объём ЛП 100 и более мл)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507" y="2660560"/>
            <a:ext cx="3746365" cy="37463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548" y="2766578"/>
            <a:ext cx="3640347" cy="36403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3631" y="3588588"/>
            <a:ext cx="4255037" cy="30104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302" y="3230052"/>
            <a:ext cx="3368975" cy="336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3596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04353" y="1302588"/>
            <a:ext cx="4754880" cy="5231921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Расчеты:</a:t>
            </a:r>
          </a:p>
          <a:p>
            <a:pPr marL="0" indent="0">
              <a:buNone/>
            </a:pP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Так как концентрация раствора 0.5%,то на 1 литр берется 4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ml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HCl</a:t>
            </a:r>
            <a:endParaRPr lang="ru-R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1000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ml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-4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ml</a:t>
            </a:r>
            <a:endParaRPr lang="ru-R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100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ml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  <a:endParaRPr lang="ru-R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V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HCl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)=100*4/1000=0.4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ml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 (0.1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ml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HCl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 0.1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= 3 </a:t>
            </a:r>
            <a:r>
              <a:rPr lang="ru-RU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э.к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 капли)</a:t>
            </a:r>
          </a:p>
          <a:p>
            <a:pPr marL="0" indent="0">
              <a:buNone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m(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новокаина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)=0.5</a:t>
            </a:r>
            <a:endParaRPr lang="ru-R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90104" y="1147313"/>
            <a:ext cx="4754880" cy="5240547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Рп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Aqua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pro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injectionibus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100 ml</a:t>
            </a:r>
            <a:endParaRPr lang="ru-R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Novocainum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0.5</a:t>
            </a:r>
            <a:endParaRPr lang="ru-R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Sol.Acidum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hydrochloridum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8.3% 0.1H 12 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э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к</a:t>
            </a:r>
          </a:p>
          <a:p>
            <a:pPr marL="0" indent="0">
              <a:buNone/>
            </a:pPr>
            <a:endParaRPr lang="ru-R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V 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общ=100 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ml</a:t>
            </a:r>
            <a:endParaRPr lang="ru-RU" sz="2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ru-R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Стерилизация 8 мин при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 120*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endParaRPr lang="ru-R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04763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Изготовление инъекционных растворов без стабилизатора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200" dirty="0"/>
              <a:t> </a:t>
            </a:r>
            <a:r>
              <a:rPr lang="ru-RU" sz="3200" dirty="0" smtClean="0"/>
              <a:t>Растворы </a:t>
            </a:r>
            <a:r>
              <a:rPr lang="ru-RU" sz="3200" dirty="0"/>
              <a:t>лекарственных веществ, которые не выдерживают стерилизацию (</a:t>
            </a:r>
            <a:r>
              <a:rPr lang="ru-RU" sz="3200" i="1" dirty="0" err="1">
                <a:solidFill>
                  <a:schemeClr val="accent1">
                    <a:lumMod val="75000"/>
                  </a:schemeClr>
                </a:solidFill>
              </a:rPr>
              <a:t>эофилин</a:t>
            </a:r>
            <a:r>
              <a:rPr lang="ru-RU" sz="3200" i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3200" i="1" dirty="0" err="1">
                <a:solidFill>
                  <a:schemeClr val="accent1">
                    <a:lumMod val="75000"/>
                  </a:schemeClr>
                </a:solidFill>
              </a:rPr>
              <a:t>барбамил</a:t>
            </a:r>
            <a:r>
              <a:rPr lang="ru-RU" sz="3200" i="1" dirty="0">
                <a:solidFill>
                  <a:schemeClr val="accent1">
                    <a:lumMod val="75000"/>
                  </a:schemeClr>
                </a:solidFill>
              </a:rPr>
              <a:t> адреналин гидрохлорид</a:t>
            </a:r>
            <a:r>
              <a:rPr lang="ru-RU" sz="3200" i="1" dirty="0"/>
              <a:t>), </a:t>
            </a:r>
            <a:r>
              <a:rPr lang="ru-RU" sz="3200" dirty="0"/>
              <a:t>растворы веществ обладающие сами по себе бактерицидным действием (</a:t>
            </a:r>
            <a:r>
              <a:rPr lang="ru-RU" sz="3200" i="1" dirty="0" err="1">
                <a:solidFill>
                  <a:schemeClr val="accent1">
                    <a:lumMod val="75000"/>
                  </a:schemeClr>
                </a:solidFill>
              </a:rPr>
              <a:t>аминазин</a:t>
            </a:r>
            <a:r>
              <a:rPr lang="ru-RU" sz="3200" i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3200" i="1" dirty="0" err="1">
                <a:solidFill>
                  <a:schemeClr val="accent1">
                    <a:lumMod val="75000"/>
                  </a:schemeClr>
                </a:solidFill>
              </a:rPr>
              <a:t>гексаметилентетрамин</a:t>
            </a:r>
            <a:r>
              <a:rPr lang="ru-RU" sz="3200" i="1" dirty="0"/>
              <a:t>) </a:t>
            </a:r>
            <a:r>
              <a:rPr lang="ru-RU" sz="3200" dirty="0"/>
              <a:t>готовятся при соблюдении условий асептики без стадии стерилизации.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05899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6716" y="1612449"/>
            <a:ext cx="10058400" cy="452093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9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Rp</a:t>
            </a:r>
            <a:r>
              <a:rPr lang="en-US" sz="39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.: Sol. </a:t>
            </a:r>
            <a:r>
              <a:rPr lang="en-US" sz="39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Hexamethylentetramini</a:t>
            </a:r>
            <a:r>
              <a:rPr lang="en-US" sz="39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9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40%</a:t>
            </a:r>
            <a:r>
              <a:rPr lang="ru-RU" sz="39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sz="39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100ml</a:t>
            </a:r>
            <a:endParaRPr lang="ru-RU" sz="39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39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</a:t>
            </a:r>
            <a:r>
              <a:rPr lang="en-US" sz="39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Sterilizetur</a:t>
            </a:r>
            <a:r>
              <a:rPr lang="ru-RU" sz="39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</a:p>
          <a:p>
            <a:pPr marL="0" indent="0">
              <a:buNone/>
            </a:pPr>
            <a:r>
              <a:rPr lang="ru-RU" sz="39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</a:t>
            </a:r>
            <a:r>
              <a:rPr lang="en-US" sz="39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  <a:r>
              <a:rPr lang="ru-RU" sz="39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en-US" sz="39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  <a:r>
              <a:rPr lang="ru-RU" sz="39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Внутривенно</a:t>
            </a:r>
          </a:p>
          <a:p>
            <a:pPr marL="0" indent="0">
              <a:buNone/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endParaRPr lang="ru-RU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ru-RU" sz="2600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sz="30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этой концентрации раствор является  </a:t>
            </a:r>
            <a:r>
              <a:rPr lang="ru-RU" sz="30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самостерилизующейся</a:t>
            </a:r>
            <a:r>
              <a:rPr lang="ru-RU" sz="30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отпускается с основной этикеткой «для инъекций», дополнительная этикетка «приготовлено </a:t>
            </a:r>
            <a:r>
              <a:rPr lang="ru-RU" sz="30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асептически</a:t>
            </a:r>
            <a:r>
              <a:rPr lang="ru-RU" sz="30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»</a:t>
            </a:r>
          </a:p>
          <a:p>
            <a:pPr marL="0" indent="0">
              <a:buNone/>
            </a:pPr>
            <a:r>
              <a:rPr lang="ru-RU" sz="3000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42885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9848" y="1302589"/>
            <a:ext cx="4754880" cy="4869611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Расчеты:</a:t>
            </a:r>
          </a:p>
          <a:p>
            <a:pPr marL="0" indent="0">
              <a:buNone/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</a:rPr>
              <a:t>(уротропина)=40.0</a:t>
            </a:r>
          </a:p>
          <a:p>
            <a:pPr marL="0" indent="0">
              <a:buNone/>
            </a:pP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Cmax</a:t>
            </a:r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</a:rPr>
              <a:t>=+-3%/0.78=3.846%&lt;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ru-RU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факт,а</a:t>
            </a:r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</a:rPr>
              <a:t> это значит КУО учитывается</a:t>
            </a:r>
          </a:p>
          <a:p>
            <a:pPr marL="0" indent="0">
              <a:buNone/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V(H2O)=100ml-(40*0.78)=68.8 ~69 ml</a:t>
            </a:r>
            <a:endParaRPr lang="ru-RU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29718" y="1302589"/>
            <a:ext cx="4754880" cy="3977640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Рп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ru-RU" sz="2800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Aqua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pro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injectionibus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69 ml</a:t>
            </a:r>
            <a:endParaRPr lang="ru-RU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Hexamethylentetraminum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40.0</a:t>
            </a:r>
            <a:endParaRPr lang="ru-RU" sz="2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ru-RU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V</a:t>
            </a:r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</a:rPr>
              <a:t>общ=100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ml</a:t>
            </a:r>
            <a:endParaRPr lang="ru-RU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1230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9767" y="495500"/>
            <a:ext cx="4754880" cy="884725"/>
          </a:xfrm>
        </p:spPr>
        <p:txBody>
          <a:bodyPr>
            <a:normAutofit fontScale="70000" lnSpcReduction="20000"/>
          </a:bodyPr>
          <a:lstStyle/>
          <a:p>
            <a:endParaRPr lang="ru-RU" sz="2300" dirty="0" smtClean="0"/>
          </a:p>
          <a:p>
            <a:r>
              <a:rPr lang="ru-RU" sz="2800" dirty="0" smtClean="0"/>
              <a:t>Положительные стороны </a:t>
            </a:r>
            <a:r>
              <a:rPr lang="ru-RU" sz="2800" dirty="0"/>
              <a:t>инъекционных ЛФ: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59767" y="1380224"/>
            <a:ext cx="4754880" cy="4654815"/>
          </a:xfrm>
        </p:spPr>
        <p:txBody>
          <a:bodyPr>
            <a:normAutofit lnSpcReduction="10000"/>
          </a:bodyPr>
          <a:lstStyle/>
          <a:p>
            <a:pPr lvl="0" fontAlgn="base"/>
            <a:r>
              <a:rPr lang="ru-RU" sz="2400" dirty="0"/>
              <a:t>Быстрое действие ЛП</a:t>
            </a:r>
          </a:p>
          <a:p>
            <a:pPr lvl="0" fontAlgn="base"/>
            <a:r>
              <a:rPr lang="ru-RU" sz="2400" dirty="0"/>
              <a:t>Отсутствие действия ферментов ЖКТ</a:t>
            </a:r>
          </a:p>
          <a:p>
            <a:pPr lvl="0" fontAlgn="base"/>
            <a:r>
              <a:rPr lang="ru-RU" sz="2400" dirty="0"/>
              <a:t>Полное всасывание</a:t>
            </a:r>
          </a:p>
          <a:p>
            <a:pPr lvl="0" fontAlgn="base"/>
            <a:r>
              <a:rPr lang="ru-RU" sz="2400" dirty="0"/>
              <a:t>Точность дозировки</a:t>
            </a:r>
          </a:p>
          <a:p>
            <a:pPr lvl="0" fontAlgn="base"/>
            <a:r>
              <a:rPr lang="ru-RU" sz="2400" dirty="0"/>
              <a:t>Возможность действия локально</a:t>
            </a:r>
          </a:p>
          <a:p>
            <a:pPr lvl="0" fontAlgn="base"/>
            <a:r>
              <a:rPr lang="ru-RU" sz="2400" dirty="0"/>
              <a:t>Возможность заготовки растворов запас</a:t>
            </a:r>
          </a:p>
          <a:p>
            <a:pPr lvl="0" fontAlgn="base"/>
            <a:r>
              <a:rPr lang="ru-RU" sz="2400" dirty="0"/>
              <a:t>В</a:t>
            </a:r>
            <a:r>
              <a:rPr lang="ru-RU" sz="2400" dirty="0" smtClean="0"/>
              <a:t>озможность </a:t>
            </a:r>
            <a:r>
              <a:rPr lang="ru-RU" sz="2400" dirty="0"/>
              <a:t>ведения пациенту находящихся в бессознательном состоянии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69333" y="495501"/>
            <a:ext cx="4754880" cy="884724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Отрицательные </a:t>
            </a:r>
            <a:r>
              <a:rPr lang="ru-RU" dirty="0"/>
              <a:t>стороны инъекционных ЛФ: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64224" y="1380224"/>
            <a:ext cx="4754880" cy="4654816"/>
          </a:xfrm>
        </p:spPr>
        <p:txBody>
          <a:bodyPr/>
          <a:lstStyle/>
          <a:p>
            <a:pPr lvl="0" fontAlgn="base"/>
            <a:r>
              <a:rPr lang="ru-RU" sz="2400" dirty="0"/>
              <a:t>Болезненность введения</a:t>
            </a:r>
          </a:p>
          <a:p>
            <a:pPr lvl="0" fontAlgn="base"/>
            <a:r>
              <a:rPr lang="ru-RU" sz="2400" dirty="0"/>
              <a:t>Необходим специально обученный персонал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1436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8" y="707367"/>
            <a:ext cx="10058400" cy="5464834"/>
          </a:xfrm>
        </p:spPr>
        <p:txBody>
          <a:bodyPr/>
          <a:lstStyle/>
          <a:p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</a:rPr>
              <a:t>Асептика</a:t>
            </a:r>
            <a:r>
              <a:rPr lang="ru-RU" sz="2800" i="1" dirty="0"/>
              <a:t>-</a:t>
            </a:r>
            <a:r>
              <a:rPr lang="ru-RU" sz="2800" dirty="0"/>
              <a:t>условия и комплекс мероприятий направленных на предотвращение микробного и других загрязнений при получении стерильной продукции на всех этапах технологического процесса</a:t>
            </a:r>
          </a:p>
          <a:p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</a:rPr>
              <a:t>Дезинфекция</a:t>
            </a:r>
            <a:r>
              <a:rPr lang="ru-RU" sz="2800" dirty="0"/>
              <a:t>-процесс умерщвления на изделиях/ в изделиях или на поверхности патогенных видов микроорганизмов</a:t>
            </a:r>
          </a:p>
          <a:p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</a:rPr>
              <a:t>Стерилизация</a:t>
            </a:r>
            <a:r>
              <a:rPr lang="ru-RU" sz="2800" dirty="0"/>
              <a:t>-процесс уменьшения на изделиях или в изделиях или удаление из объекта микроорганизмов всех видов, находящихся на всех стадиях развития</a:t>
            </a:r>
          </a:p>
          <a:p>
            <a:pPr marL="0" indent="0">
              <a:buNone/>
            </a:pPr>
            <a:r>
              <a:rPr lang="ru-RU" sz="2800" dirty="0"/>
              <a:t>Стерильная ЛФ готовиться в асептических условиях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8507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9682" y="1414042"/>
            <a:ext cx="5874417" cy="5668244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/>
              <a:t>Асептический блок состоит из трёх комнат:</a:t>
            </a:r>
          </a:p>
          <a:p>
            <a:pPr lvl="0" fontAlgn="base"/>
            <a:r>
              <a:rPr lang="ru-RU" sz="3200" dirty="0"/>
              <a:t>Шлюз или </a:t>
            </a:r>
            <a:r>
              <a:rPr lang="ru-RU" sz="3200" dirty="0" err="1"/>
              <a:t>предбоксник</a:t>
            </a:r>
            <a:endParaRPr lang="ru-RU" sz="3200" dirty="0"/>
          </a:p>
          <a:p>
            <a:pPr lvl="0" fontAlgn="base"/>
            <a:r>
              <a:rPr lang="ru-RU" sz="3200" dirty="0"/>
              <a:t>Заготовочная или ассистентская</a:t>
            </a:r>
          </a:p>
          <a:p>
            <a:pPr lvl="0" fontAlgn="base"/>
            <a:r>
              <a:rPr lang="ru-RU" sz="3200" dirty="0"/>
              <a:t>Аппаратная (сушильный шкаф, автоклав)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894" y="3287114"/>
            <a:ext cx="5261820" cy="34501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5336" y="258791"/>
            <a:ext cx="4730937" cy="313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593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2814" y="595222"/>
            <a:ext cx="10058400" cy="5456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/>
              <a:t>Санитарное содержание помещения, оборудования, инвентарная:</a:t>
            </a:r>
          </a:p>
          <a:p>
            <a:pPr lvl="0" fontAlgn="base"/>
            <a:r>
              <a:rPr lang="ru-RU" sz="2800" dirty="0"/>
              <a:t>Перед началом работы проводит влажную уборку (поло, оборудование с применением </a:t>
            </a:r>
            <a:r>
              <a:rPr lang="ru-RU" sz="2800" dirty="0" err="1"/>
              <a:t>дез</a:t>
            </a:r>
            <a:r>
              <a:rPr lang="ru-RU" sz="2800" dirty="0"/>
              <a:t>-средств)</a:t>
            </a:r>
          </a:p>
          <a:p>
            <a:pPr lvl="0" fontAlgn="base"/>
            <a:r>
              <a:rPr lang="ru-RU" sz="2800" dirty="0"/>
              <a:t>Запрещается сухая уборка помещений</a:t>
            </a:r>
          </a:p>
          <a:p>
            <a:pPr lvl="0" fontAlgn="base"/>
            <a:r>
              <a:rPr lang="ru-RU" sz="2800" dirty="0"/>
              <a:t>Генеральная уборка помещений проводится 1 раз в неделю. Моются оборудование, двери, стены, полы</a:t>
            </a:r>
          </a:p>
          <a:p>
            <a:pPr lvl="0" fontAlgn="base"/>
            <a:r>
              <a:rPr lang="ru-RU" sz="2800" dirty="0"/>
              <a:t>Санитарный день в аптеке проводится один раз в месяц, при этом моются потолки, стёкла окон, рано с помощью </a:t>
            </a:r>
            <a:r>
              <a:rPr lang="ru-RU" sz="2800" dirty="0" err="1"/>
              <a:t>дезсредств</a:t>
            </a:r>
            <a:r>
              <a:rPr lang="ru-RU" sz="2800" dirty="0"/>
              <a:t>, проводится мелкий текущий ремонт.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0512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/>
              <a:t>Санитарно-гигиенические требования к персоналу аптеки: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63" y="1500996"/>
            <a:ext cx="10118785" cy="4891178"/>
          </a:xfrm>
        </p:spPr>
        <p:txBody>
          <a:bodyPr>
            <a:normAutofit lnSpcReduction="10000"/>
          </a:bodyPr>
          <a:lstStyle/>
          <a:p>
            <a:pPr lvl="0" fontAlgn="base"/>
            <a:r>
              <a:rPr lang="ru-RU" sz="2400" dirty="0" smtClean="0"/>
              <a:t>Соблюдать правила </a:t>
            </a:r>
            <a:r>
              <a:rPr lang="ru-RU" sz="2400" dirty="0"/>
              <a:t>личной гигиены</a:t>
            </a:r>
          </a:p>
          <a:p>
            <a:pPr lvl="0" fontAlgn="base"/>
            <a:r>
              <a:rPr lang="ru-RU" sz="2400" dirty="0"/>
              <a:t>Носить технологическую одежду: соответствующую выполняемой операции</a:t>
            </a:r>
          </a:p>
          <a:p>
            <a:pPr lvl="0" fontAlgn="base"/>
            <a:r>
              <a:rPr lang="ru-RU" sz="2400" dirty="0"/>
              <a:t>При входе в аптеку, персонал снимает верхнюю одежду и обувь гардеробной, вымыть продезинфицировать руки, надеть сан одежду и обувь</a:t>
            </a:r>
          </a:p>
          <a:p>
            <a:pPr lvl="0" fontAlgn="base"/>
            <a:r>
              <a:rPr lang="ru-RU" sz="2400" dirty="0"/>
              <a:t>Перед посещением туалета, снять халат</a:t>
            </a:r>
          </a:p>
          <a:p>
            <a:pPr lvl="0" fontAlgn="base"/>
            <a:r>
              <a:rPr lang="ru-RU" sz="2400" dirty="0"/>
              <a:t>Сан одежды и обувь выдаются работникам аптеки с учётом выполняемых операций</a:t>
            </a:r>
          </a:p>
          <a:p>
            <a:pPr lvl="0" fontAlgn="base"/>
            <a:r>
              <a:rPr lang="ru-RU" sz="2400" dirty="0"/>
              <a:t>Смены сан одежды проводится два раза в неделю, полотенце ежедневно</a:t>
            </a:r>
          </a:p>
          <a:p>
            <a:pPr lvl="0" fontAlgn="base"/>
            <a:r>
              <a:rPr lang="ru-RU" sz="2400" dirty="0"/>
              <a:t>Комплект спецодежды для персонала работающего в асептических условиях должен быть стерильным перед началом работы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68359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Дерево</Template>
  <TotalTime>139</TotalTime>
  <Words>2302</Words>
  <Application>Microsoft Office PowerPoint</Application>
  <PresentationFormat>Широкоэкранный</PresentationFormat>
  <Paragraphs>286</Paragraphs>
  <Slides>43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52" baseType="lpstr">
      <vt:lpstr>Arial Unicode MS</vt:lpstr>
      <vt:lpstr>Arial</vt:lpstr>
      <vt:lpstr>Calibri</vt:lpstr>
      <vt:lpstr>Cambria</vt:lpstr>
      <vt:lpstr>Cambria Math</vt:lpstr>
      <vt:lpstr>Rockwell</vt:lpstr>
      <vt:lpstr>Rockwell Condensed</vt:lpstr>
      <vt:lpstr>Wingdings</vt:lpstr>
      <vt:lpstr>Дерево</vt:lpstr>
      <vt:lpstr>Лекарственные формы для инъекций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Санитарно-гигиенические требования к персоналу аптеки: </vt:lpstr>
      <vt:lpstr>Презентация PowerPoint</vt:lpstr>
      <vt:lpstr>Презентация PowerPoint</vt:lpstr>
      <vt:lpstr>Презентация PowerPoint</vt:lpstr>
      <vt:lpstr>Запрещено в асептических условиях: </vt:lpstr>
      <vt:lpstr>Презентация PowerPoint</vt:lpstr>
      <vt:lpstr>Требования к субстанциям для изготовления инъекционных растворов: </vt:lpstr>
      <vt:lpstr>Презентация PowerPoint</vt:lpstr>
      <vt:lpstr>Презентация PowerPoint</vt:lpstr>
      <vt:lpstr>Презентация PowerPoint</vt:lpstr>
      <vt:lpstr>Презентация PowerPoint</vt:lpstr>
      <vt:lpstr>Методы стерилизации: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Требования к инъекционным растворам:  </vt:lpstr>
      <vt:lpstr>Чистота достигается:</vt:lpstr>
      <vt:lpstr>Стойкость:</vt:lpstr>
      <vt:lpstr>Технология схема приготовления инъекционных растворов:</vt:lpstr>
      <vt:lpstr>Презентация PowerPoint</vt:lpstr>
      <vt:lpstr>Презентация PowerPoint</vt:lpstr>
      <vt:lpstr>Частная технология раствора </vt:lpstr>
      <vt:lpstr>Особенности: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Изготовление инъекционных растворов без стабилизатора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Лекарственные формы для инъекций</dc:title>
  <dc:creator>mpak-92@list.ru</dc:creator>
  <cp:lastModifiedBy>mpak-92@list.ru</cp:lastModifiedBy>
  <cp:revision>15</cp:revision>
  <dcterms:created xsi:type="dcterms:W3CDTF">2025-02-20T16:51:35Z</dcterms:created>
  <dcterms:modified xsi:type="dcterms:W3CDTF">2025-02-20T19:10:38Z</dcterms:modified>
</cp:coreProperties>
</file>