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332939"/>
            <a:ext cx="118491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Аконита </a:t>
            </a:r>
            <a:r>
              <a:rPr lang="ru-RU" sz="3600" b="1" dirty="0" err="1">
                <a:latin typeface="Times New Roman" panose="02020603050405020304" pitchFamily="18" charset="0"/>
              </a:rPr>
              <a:t>белоустого</a:t>
            </a:r>
            <a:r>
              <a:rPr lang="ru-RU" sz="3600" b="1" dirty="0">
                <a:latin typeface="Times New Roman" panose="02020603050405020304" pitchFamily="18" charset="0"/>
              </a:rPr>
              <a:t> трава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Aconiti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leucostomi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3600" b="1" dirty="0">
                <a:latin typeface="Times New Roman" panose="02020603050405020304" pitchFamily="18" charset="0"/>
              </a:rPr>
              <a:t>Аконита северного корневища с корнями </a:t>
            </a:r>
            <a:endParaRPr lang="ru-RU" sz="3600" dirty="0"/>
          </a:p>
          <a:p>
            <a:pPr algn="just"/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Aconiti</a:t>
            </a:r>
            <a:r>
              <a:rPr lang="en-US" sz="3600" b="1" dirty="0" smtClean="0"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</a:rPr>
              <a:t>septentrionalis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rhizomata</a:t>
            </a:r>
            <a:r>
              <a:rPr lang="en-US" sz="3600" b="1" dirty="0">
                <a:latin typeface="Times New Roman" panose="02020603050405020304" pitchFamily="18" charset="0"/>
              </a:rPr>
              <a:t> cum </a:t>
            </a:r>
            <a:r>
              <a:rPr lang="en-US" sz="3600" b="1" dirty="0" err="1">
                <a:latin typeface="Times New Roman" panose="02020603050405020304" pitchFamily="18" charset="0"/>
              </a:rPr>
              <a:t>racibus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  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Аконит </a:t>
            </a:r>
            <a:r>
              <a:rPr lang="ru-RU" sz="4000" dirty="0" err="1">
                <a:latin typeface="Times New Roman" panose="02020603050405020304" pitchFamily="18" charset="0"/>
              </a:rPr>
              <a:t>белоустый</a:t>
            </a:r>
            <a:r>
              <a:rPr lang="en-US" sz="4000" dirty="0">
                <a:latin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</a:rPr>
              <a:t>  </a:t>
            </a:r>
            <a:r>
              <a:rPr lang="en-US" sz="4000" i="1" dirty="0" smtClean="0">
                <a:latin typeface="Times New Roman" panose="02020603050405020304" pitchFamily="18" charset="0"/>
              </a:rPr>
              <a:t>Aconitum </a:t>
            </a:r>
            <a:r>
              <a:rPr lang="en-US" sz="4000" i="1" dirty="0" err="1">
                <a:latin typeface="Times New Roman" panose="02020603050405020304" pitchFamily="18" charset="0"/>
              </a:rPr>
              <a:t>leucostomum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Worosch</a:t>
            </a:r>
            <a:r>
              <a:rPr lang="en-US" sz="4000" dirty="0">
                <a:latin typeface="Times New Roman" panose="02020603050405020304" pitchFamily="18" charset="0"/>
              </a:rPr>
              <a:t>.    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Аконит северный</a:t>
            </a:r>
            <a:r>
              <a:rPr lang="ru-RU" sz="4000" i="1" dirty="0">
                <a:latin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</a:rPr>
              <a:t>     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</a:rPr>
              <a:t>Aconitum </a:t>
            </a:r>
            <a:r>
              <a:rPr lang="en-US" sz="4000" i="1" dirty="0" err="1">
                <a:latin typeface="Times New Roman" panose="02020603050405020304" pitchFamily="18" charset="0"/>
              </a:rPr>
              <a:t>septentrionalis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Koelle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</a:t>
            </a:r>
            <a:r>
              <a:rPr lang="en-US" sz="4000" dirty="0" smtClean="0">
                <a:latin typeface="Times New Roman" panose="02020603050405020304" pitchFamily="18" charset="0"/>
              </a:rPr>
              <a:t>.</a:t>
            </a:r>
            <a:r>
              <a:rPr lang="ru-RU" sz="4000" dirty="0" smtClean="0">
                <a:latin typeface="Times New Roman" panose="02020603050405020304" pitchFamily="18" charset="0"/>
              </a:rPr>
              <a:t>Лютиковые</a:t>
            </a:r>
            <a:r>
              <a:rPr lang="en-US" sz="4000" dirty="0" smtClean="0">
                <a:latin typeface="Times New Roman" panose="02020603050405020304" pitchFamily="18" charset="0"/>
              </a:rPr>
              <a:t>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Ranunculaceae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" y="1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70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67466" y="6068608"/>
            <a:ext cx="3483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ru-RU" sz="2800" dirty="0" err="1" smtClean="0"/>
              <a:t>лаппаконитин</a:t>
            </a:r>
            <a:r>
              <a:rPr lang="ru-RU" sz="2800" dirty="0" smtClean="0"/>
              <a:t>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59995"/>
              </p:ext>
            </p:extLst>
          </p:nvPr>
        </p:nvGraphicFramePr>
        <p:xfrm>
          <a:off x="3568701" y="1067697"/>
          <a:ext cx="4235450" cy="481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3" imgW="3416678" imgH="3885886" progId="ChemDraw.Document.6.0">
                  <p:embed/>
                </p:oleObj>
              </mc:Choice>
              <mc:Fallback>
                <p:oleObj name="CS ChemDraw Drawing" r:id="rId3" imgW="3416678" imgH="3885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8701" y="1067697"/>
                        <a:ext cx="4235450" cy="4818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00" y="954947"/>
            <a:ext cx="1145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4000" dirty="0">
                <a:latin typeface="Times New Roman" panose="02020603050405020304" pitchFamily="18" charset="0"/>
              </a:rPr>
              <a:t>аконита </a:t>
            </a:r>
            <a:r>
              <a:rPr lang="ru-RU" sz="4000" dirty="0" err="1">
                <a:latin typeface="Times New Roman" panose="02020603050405020304" pitchFamily="18" charset="0"/>
              </a:rPr>
              <a:t>белоустого</a:t>
            </a:r>
            <a:r>
              <a:rPr lang="ru-RU" sz="4000" dirty="0">
                <a:latin typeface="Times New Roman" panose="02020603050405020304" pitchFamily="18" charset="0"/>
              </a:rPr>
              <a:t> стандартизуется ВФС 42-1666-95 по содержанию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лаппаконитина</a:t>
            </a:r>
            <a:r>
              <a:rPr lang="ru-RU" sz="4000" dirty="0">
                <a:latin typeface="Times New Roman" panose="02020603050405020304" pitchFamily="18" charset="0"/>
              </a:rPr>
              <a:t> с сопутствующими алкалоидами определяемого спектрофотометрическим  методом (не менее 0,12%). </a:t>
            </a:r>
            <a:endParaRPr lang="ru-RU" sz="4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</a:rPr>
              <a:t>     Корневища </a:t>
            </a:r>
            <a:r>
              <a:rPr lang="ru-RU" sz="4000" dirty="0">
                <a:latin typeface="Times New Roman" panose="02020603050405020304" pitchFamily="18" charset="0"/>
              </a:rPr>
              <a:t>с корнями аконита северного стандартизуется ВФС 42-2420-94 по содержанию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аллапинина</a:t>
            </a:r>
            <a:r>
              <a:rPr lang="ru-RU" sz="40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4000" dirty="0" err="1">
                <a:latin typeface="Times New Roman" panose="02020603050405020304" pitchFamily="18" charset="0"/>
              </a:rPr>
              <a:t>лаппаконитин</a:t>
            </a:r>
            <a:r>
              <a:rPr lang="ru-RU" sz="4000" dirty="0">
                <a:latin typeface="Times New Roman" panose="02020603050405020304" pitchFamily="18" charset="0"/>
              </a:rPr>
              <a:t> (не менее 0,5%).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871" y="139700"/>
            <a:ext cx="9704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аконита </a:t>
            </a:r>
            <a:r>
              <a:rPr lang="ru-RU" sz="4000" dirty="0" err="1" smtClean="0">
                <a:solidFill>
                  <a:srgbClr val="C00000"/>
                </a:solidFill>
              </a:rPr>
              <a:t>белоустого</a:t>
            </a:r>
            <a:r>
              <a:rPr lang="ru-RU" sz="4000" dirty="0" smtClean="0">
                <a:solidFill>
                  <a:srgbClr val="C00000"/>
                </a:solidFill>
              </a:rPr>
              <a:t> и северного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0" y="2108200"/>
            <a:ext cx="6710738" cy="3441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98" y="2108200"/>
            <a:ext cx="5185235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6325"/>
            <a:ext cx="7620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84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185</cp:revision>
  <dcterms:created xsi:type="dcterms:W3CDTF">2017-09-02T10:15:39Z</dcterms:created>
  <dcterms:modified xsi:type="dcterms:W3CDTF">2021-11-29T16:28:11Z</dcterms:modified>
</cp:coreProperties>
</file>