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3" r:id="rId11"/>
    <p:sldId id="274" r:id="rId12"/>
    <p:sldId id="275" r:id="rId13"/>
    <p:sldId id="276" r:id="rId14"/>
    <p:sldId id="277" r:id="rId15"/>
    <p:sldId id="282" r:id="rId16"/>
    <p:sldId id="29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0000"/>
    <a:srgbClr val="120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4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D880-74D3-4B37-9DC2-8E12349C95C9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FE47B-7CCD-4B53-A135-FFA1AB2451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850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EDAE-7832-47D4-BAA0-52069E0E56B4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A608E-F3C5-40A5-A24B-696222108D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341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705EB-43B3-4EEB-B7C3-B6DD6FAD622E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81709-6CE2-4793-8771-F66963051F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79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09134-F75A-48A7-BEC0-47C767BA284C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157E8-092E-47E4-9C0D-08CD3D2A7A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391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15B9F-E2CC-476C-8A9D-7841823EC7CB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E4335-E73A-433C-89AE-866860422D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193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0DE7-2F9B-4E42-828C-D2125EAFB598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B17B6-9525-4BB4-B4D7-B1B230DD6E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83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035D1-157C-4D9C-A5AA-48166929AC9F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B58B3-D89E-4D04-AE71-D103F7C15A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39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F05E1-63B2-4AA4-A5AF-99A6F6DE36D8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47447-2F50-4B50-B979-C74EA53C66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0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0FE0-4BB6-4A3D-B803-E334B1CC08FC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CF9EA-7FF5-4E7A-AA8D-D9A9E1A110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160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5F702-2CF0-4270-BD29-C212C216935E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C1533-963C-4540-B899-37C08B6597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597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EAA81-87F4-4ACE-898F-648F4BEDA36C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FDC69-81C3-4F5D-BE0C-991A526C29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359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0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935693B-8D5F-4533-84F1-43EF5854265C}" type="datetimeFigureOut">
              <a:rPr lang="ru-RU"/>
              <a:pPr>
                <a:defRPr/>
              </a:pPr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</a:defRPr>
            </a:lvl1pPr>
          </a:lstStyle>
          <a:p>
            <a:fld id="{77DC6419-BEA2-4F86-98C7-BBEE1DC047B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7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0117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7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титриметрических</a:t>
            </a:r>
            <a:r>
              <a:rPr lang="ru-RU" sz="7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методик анализа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5" name="Picture 2" descr="http://www.analit.bsu.by/gif/CHE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962399"/>
            <a:ext cx="3714750" cy="2895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smtClean="0"/>
              <a:t>Нормализованные координаты</a:t>
            </a:r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3600" dirty="0" smtClean="0">
                <a:cs typeface="Times New Roman" panose="02020603050405020304" pitchFamily="18" charset="0"/>
              </a:rPr>
              <a:t>При проверке линейности по оси ординат откладывают объем титрования (</a:t>
            </a:r>
            <a:r>
              <a:rPr lang="ru-RU" altLang="ru-RU" sz="3600" i="1" dirty="0" err="1" smtClean="0">
                <a:cs typeface="Times New Roman" panose="02020603050405020304" pitchFamily="18" charset="0"/>
              </a:rPr>
              <a:t>Vi</a:t>
            </a:r>
            <a:r>
              <a:rPr lang="ru-RU" altLang="ru-RU" sz="3600" dirty="0" smtClean="0">
                <a:cs typeface="Times New Roman" panose="02020603050405020304" pitchFamily="18" charset="0"/>
              </a:rPr>
              <a:t>), а по оси абсцисс – навеску, взятую для титрования (</a:t>
            </a:r>
            <a:r>
              <a:rPr lang="ru-RU" altLang="ru-RU" sz="3600" i="1" dirty="0" err="1" smtClean="0">
                <a:cs typeface="Times New Roman" panose="02020603050405020304" pitchFamily="18" charset="0"/>
              </a:rPr>
              <a:t>mi</a:t>
            </a:r>
            <a:r>
              <a:rPr lang="ru-RU" altLang="ru-RU" sz="3600" dirty="0" smtClean="0">
                <a:cs typeface="Times New Roman" panose="02020603050405020304" pitchFamily="18" charset="0"/>
              </a:rPr>
              <a:t>).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ru-RU" altLang="ru-RU" sz="3600" dirty="0" smtClean="0"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3600" dirty="0" smtClean="0">
                <a:cs typeface="Times New Roman" panose="02020603050405020304" pitchFamily="18" charset="0"/>
              </a:rPr>
              <a:t>Данной номинальной навеске </a:t>
            </a:r>
            <a:r>
              <a:rPr lang="ru-RU" altLang="ru-RU" sz="3600" i="1" dirty="0" err="1" smtClean="0">
                <a:cs typeface="Times New Roman" panose="02020603050405020304" pitchFamily="18" charset="0"/>
              </a:rPr>
              <a:t>m</a:t>
            </a:r>
            <a:r>
              <a:rPr lang="ru-RU" altLang="ru-RU" sz="3600" i="1" baseline="-25000" dirty="0" err="1" smtClean="0">
                <a:cs typeface="Times New Roman" panose="02020603050405020304" pitchFamily="18" charset="0"/>
              </a:rPr>
              <a:t>T</a:t>
            </a:r>
            <a:r>
              <a:rPr lang="ru-RU" altLang="ru-RU" sz="3600" i="1" dirty="0" smtClean="0">
                <a:cs typeface="Times New Roman" panose="02020603050405020304" pitchFamily="18" charset="0"/>
              </a:rPr>
              <a:t> </a:t>
            </a:r>
            <a:r>
              <a:rPr lang="ru-RU" altLang="ru-RU" sz="3600" dirty="0" smtClean="0">
                <a:cs typeface="Times New Roman" panose="02020603050405020304" pitchFamily="18" charset="0"/>
              </a:rPr>
              <a:t>соответствует номинальный объем титрования в мл </a:t>
            </a:r>
            <a:r>
              <a:rPr lang="ru-RU" altLang="ru-RU" sz="3600" i="1" dirty="0" smtClean="0">
                <a:cs typeface="Times New Roman" panose="02020603050405020304" pitchFamily="18" charset="0"/>
              </a:rPr>
              <a:t>V</a:t>
            </a:r>
            <a:r>
              <a:rPr lang="ru-RU" altLang="ru-RU" sz="3600" i="1" baseline="-25000" dirty="0" smtClean="0">
                <a:cs typeface="Times New Roman" panose="02020603050405020304" pitchFamily="18" charset="0"/>
              </a:rPr>
              <a:t>T</a:t>
            </a:r>
            <a:endParaRPr lang="ru-RU" altLang="ru-RU" sz="36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Номинальн</a:t>
            </a:r>
            <a:r>
              <a:rPr lang="ru-RU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объем титрования</a:t>
            </a:r>
            <a:endParaRPr lang="ru-RU" dirty="0" smtClean="0">
              <a:solidFill>
                <a:schemeClr val="bg1"/>
              </a:solidFill>
            </a:endParaRPr>
          </a:p>
        </p:txBody>
      </p:sp>
      <p:graphicFrame>
        <p:nvGraphicFramePr>
          <p:cNvPr id="13315" name="Object 1"/>
          <p:cNvGraphicFramePr>
            <a:graphicFrameLocks noGrp="1" noChangeAspect="1"/>
          </p:cNvGraphicFramePr>
          <p:nvPr>
            <p:ph idx="1"/>
          </p:nvPr>
        </p:nvGraphicFramePr>
        <p:xfrm>
          <a:off x="714375" y="2174875"/>
          <a:ext cx="7929563" cy="222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Формула" r:id="rId3" imgW="1586811" imgH="444307" progId="Equation.3">
                  <p:embed/>
                </p:oleObj>
              </mc:Choice>
              <mc:Fallback>
                <p:oleObj name="Формула" r:id="rId3" imgW="1586811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174875"/>
                        <a:ext cx="7929563" cy="222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i="1" smtClean="0">
                <a:latin typeface="Times New Roman" pitchFamily="18" charset="0"/>
                <a:cs typeface="Times New Roman" pitchFamily="18" charset="0"/>
              </a:rPr>
              <a:t>Диапазон</a:t>
            </a:r>
            <a:endParaRPr lang="ru-RU" sz="6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4800" dirty="0" smtClean="0">
                <a:cs typeface="Times New Roman" pitchFamily="18" charset="0"/>
              </a:rPr>
              <a:t>Целесообразно брать 9 точек 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4800" dirty="0" smtClean="0">
                <a:cs typeface="Times New Roman" pitchFamily="18" charset="0"/>
              </a:rPr>
              <a:t>В </a:t>
            </a:r>
            <a:r>
              <a:rPr lang="ru-RU" sz="4800" dirty="0" smtClean="0">
                <a:cs typeface="Times New Roman" pitchFamily="18" charset="0"/>
              </a:rPr>
              <a:t>соответствии с требованиями </a:t>
            </a:r>
            <a:r>
              <a:rPr lang="ru-RU" sz="4800" dirty="0" smtClean="0">
                <a:cs typeface="Times New Roman" pitchFamily="18" charset="0"/>
              </a:rPr>
              <a:t>ГФ, </a:t>
            </a:r>
            <a:r>
              <a:rPr lang="ru-RU" sz="4800" dirty="0" smtClean="0">
                <a:cs typeface="Times New Roman" pitchFamily="18" charset="0"/>
              </a:rPr>
              <a:t>диапазон должен быть  </a:t>
            </a:r>
            <a:r>
              <a:rPr lang="ru-RU" sz="4800" b="1" dirty="0" smtClean="0">
                <a:cs typeface="Times New Roman" pitchFamily="18" charset="0"/>
              </a:rPr>
              <a:t>(80-120) % </a:t>
            </a:r>
            <a:r>
              <a:rPr lang="ru-RU" sz="4800" dirty="0" smtClean="0">
                <a:cs typeface="Times New Roman" pitchFamily="18" charset="0"/>
              </a:rPr>
              <a:t>от номинального значения.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smtClean="0"/>
              <a:t>Критерии линейности</a:t>
            </a:r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z="5400" smtClean="0">
                <a:cs typeface="Times New Roman" panose="02020603050405020304" pitchFamily="18" charset="0"/>
              </a:rPr>
              <a:t>         В нормализованных координатах исследуется линейная зависимость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5400" smtClean="0">
                <a:cs typeface="Times New Roman" panose="02020603050405020304" pitchFamily="18" charset="0"/>
              </a:rPr>
              <a:t> </a:t>
            </a:r>
            <a:r>
              <a:rPr lang="ru-RU" altLang="ru-RU" sz="5400" i="1" smtClean="0">
                <a:cs typeface="Times New Roman" panose="02020603050405020304" pitchFamily="18" charset="0"/>
              </a:rPr>
              <a:t>Y</a:t>
            </a:r>
            <a:r>
              <a:rPr lang="ru-RU" altLang="ru-RU" sz="5400" i="1" baseline="-25000" smtClean="0">
                <a:cs typeface="Times New Roman" panose="02020603050405020304" pitchFamily="18" charset="0"/>
              </a:rPr>
              <a:t>i </a:t>
            </a:r>
            <a:r>
              <a:rPr lang="ru-RU" altLang="ru-RU" sz="5400" i="1" smtClean="0">
                <a:cs typeface="Times New Roman" panose="02020603050405020304" pitchFamily="18" charset="0"/>
              </a:rPr>
              <a:t>= а + b• X</a:t>
            </a:r>
            <a:r>
              <a:rPr lang="ru-RU" altLang="ru-RU" sz="5400" i="1" baseline="-25000" smtClean="0">
                <a:cs typeface="Times New Roman" panose="02020603050405020304" pitchFamily="18" charset="0"/>
              </a:rPr>
              <a:t>i </a:t>
            </a:r>
            <a:endParaRPr lang="ru-RU" altLang="ru-RU" sz="540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bg1"/>
                </a:solidFill>
              </a:rPr>
              <a:t>Систематическая погрешность</a:t>
            </a:r>
            <a:endParaRPr lang="ru-RU" dirty="0" smtClean="0">
              <a:solidFill>
                <a:schemeClr val="bg1"/>
              </a:solidFill>
            </a:endParaRPr>
          </a:p>
        </p:txBody>
      </p:sp>
      <p:graphicFrame>
        <p:nvGraphicFramePr>
          <p:cNvPr id="16387" name="Object 1"/>
          <p:cNvGraphicFramePr>
            <a:graphicFrameLocks noGrp="1" noChangeAspect="1"/>
          </p:cNvGraphicFramePr>
          <p:nvPr>
            <p:ph idx="1"/>
          </p:nvPr>
        </p:nvGraphicFramePr>
        <p:xfrm>
          <a:off x="1285875" y="2214563"/>
          <a:ext cx="7124700" cy="253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Формула" r:id="rId3" imgW="1104900" imgH="393700" progId="Equation.3">
                  <p:embed/>
                </p:oleObj>
              </mc:Choice>
              <mc:Fallback>
                <p:oleObj name="Формула" r:id="rId3" imgW="11049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214563"/>
                        <a:ext cx="7124700" cy="253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Предел обнаружения (ПО) и предел количественного определения (ПКО)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714375" y="2714625"/>
            <a:ext cx="7972425" cy="3411538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6600" smtClean="0">
                <a:cs typeface="Times New Roman" panose="02020603050405020304" pitchFamily="18" charset="0"/>
              </a:rPr>
              <a:t>ПО</a:t>
            </a:r>
            <a:r>
              <a:rPr lang="en-US" altLang="ru-RU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=3.3·s</a:t>
            </a:r>
            <a:r>
              <a:rPr lang="en-US" altLang="ru-RU" sz="6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6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ru-RU" sz="6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ru-RU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 3.3·s</a:t>
            </a:r>
            <a:r>
              <a:rPr lang="en-US" altLang="ru-RU" sz="6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6600" smtClean="0">
                <a:cs typeface="Times New Roman" panose="02020603050405020304" pitchFamily="18" charset="0"/>
              </a:rPr>
              <a:t>ПКО</a:t>
            </a:r>
            <a:r>
              <a:rPr lang="en-US" altLang="ru-RU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=10·s</a:t>
            </a:r>
            <a:r>
              <a:rPr lang="en-US" altLang="ru-RU" sz="6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6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ru-RU" sz="6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ru-RU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 10·s</a:t>
            </a:r>
            <a:r>
              <a:rPr lang="en-US" altLang="ru-RU" sz="6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altLang="ru-RU" sz="660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357430"/>
            <a:ext cx="8249570" cy="1719642"/>
          </a:xfrm>
        </p:spPr>
        <p:txBody>
          <a:bodyPr numCol="1">
            <a:prstTxWarp prst="textDeflate">
              <a:avLst/>
            </a:prstTxWarp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angle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5400" dirty="0" smtClean="0">
                <a:ln>
                  <a:solidFill>
                    <a:schemeClr val="tx2"/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  <a:reflection blurRad="6350" stA="60000" endA="900" endPos="60000" dist="29997" dir="5400000" sy="-100000" algn="bl" rotWithShape="0"/>
                </a:effectLst>
                <a:cs typeface="Arial" pitchFamily="34" charset="0"/>
              </a:rPr>
              <a:t>БЛАГОДАРЮ ЗА ВНИМАНИЕ</a:t>
            </a:r>
            <a:endParaRPr lang="ru-RU" sz="5400" dirty="0">
              <a:ln>
                <a:solidFill>
                  <a:schemeClr val="tx2"/>
                </a:solidFill>
                <a:prstDash val="solid"/>
              </a:ln>
              <a:solidFill>
                <a:schemeClr val="tx1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  <a:reflection blurRad="6350" stA="60000" endA="900" endPos="60000" dist="29997" dir="5400000" sy="-100000" algn="bl" rotWithShape="0"/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План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r>
              <a:rPr lang="ru-RU" sz="3600" dirty="0" smtClean="0">
                <a:cs typeface="Times New Roman" pitchFamily="18" charset="0"/>
              </a:rPr>
              <a:t>Фармакопейные требования к </a:t>
            </a:r>
            <a:r>
              <a:rPr lang="ru-RU" sz="3600" dirty="0" err="1" smtClean="0">
                <a:cs typeface="Times New Roman" pitchFamily="18" charset="0"/>
              </a:rPr>
              <a:t>валидации</a:t>
            </a:r>
            <a:r>
              <a:rPr lang="ru-RU" sz="3600" dirty="0" smtClean="0">
                <a:cs typeface="Times New Roman" pitchFamily="18" charset="0"/>
              </a:rPr>
              <a:t> </a:t>
            </a:r>
            <a:r>
              <a:rPr lang="ru-RU" sz="3600" dirty="0" err="1" smtClean="0">
                <a:cs typeface="Times New Roman" pitchFamily="18" charset="0"/>
              </a:rPr>
              <a:t>титриметрических</a:t>
            </a:r>
            <a:r>
              <a:rPr lang="ru-RU" sz="3600" dirty="0" smtClean="0">
                <a:cs typeface="Times New Roman" pitchFamily="18" charset="0"/>
              </a:rPr>
              <a:t> методик анализа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r>
              <a:rPr lang="ru-RU" sz="3600" dirty="0" smtClean="0">
                <a:cs typeface="Times New Roman" pitchFamily="18" charset="0"/>
              </a:rPr>
              <a:t>Неопределенность конечной аналитической операции титрования.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r>
              <a:rPr lang="ru-RU" sz="3600" dirty="0" smtClean="0">
                <a:cs typeface="Times New Roman" pitchFamily="18" charset="0"/>
              </a:rPr>
              <a:t>Титрованные растворы.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r>
              <a:rPr lang="ru-RU" sz="3600" dirty="0" smtClean="0">
                <a:cs typeface="Times New Roman" pitchFamily="18" charset="0"/>
              </a:rPr>
              <a:t>Предлагаемый подход к </a:t>
            </a:r>
            <a:r>
              <a:rPr lang="ru-RU" sz="3600" dirty="0" err="1" smtClean="0">
                <a:cs typeface="Times New Roman" pitchFamily="18" charset="0"/>
              </a:rPr>
              <a:t>валидации</a:t>
            </a:r>
            <a:r>
              <a:rPr lang="ru-RU" sz="3600" dirty="0" smtClean="0">
                <a:cs typeface="Times New Roman" pitchFamily="18" charset="0"/>
              </a:rPr>
              <a:t> </a:t>
            </a:r>
            <a:r>
              <a:rPr lang="ru-RU" sz="3600" dirty="0" err="1" smtClean="0">
                <a:cs typeface="Times New Roman" pitchFamily="18" charset="0"/>
              </a:rPr>
              <a:t>титриметрических</a:t>
            </a:r>
            <a:r>
              <a:rPr lang="ru-RU" sz="3600" dirty="0" smtClean="0">
                <a:cs typeface="Times New Roman" pitchFamily="18" charset="0"/>
              </a:rPr>
              <a:t> методик.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r>
              <a:rPr lang="ru-RU" sz="3600" dirty="0" smtClean="0">
                <a:cs typeface="Times New Roman" pitchFamily="18" charset="0"/>
              </a:rPr>
              <a:t>Пример</a:t>
            </a:r>
            <a:r>
              <a:rPr lang="ru-RU" sz="3600" b="1" i="1" dirty="0" smtClean="0">
                <a:cs typeface="Times New Roman" pitchFamily="18" charset="0"/>
              </a:rPr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endParaRPr lang="ru-RU" dirty="0" smtClean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AutoNum type="arabicPeriod"/>
              <a:defRPr/>
            </a:pP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23528" y="84584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валидации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аналитических методик предусмотрена чтобы - 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43208" y="1988840"/>
            <a:ext cx="8229600" cy="398904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4000" dirty="0" smtClean="0">
                <a:cs typeface="Times New Roman" panose="02020603050405020304" pitchFamily="18" charset="0"/>
              </a:rPr>
              <a:t>аналитическая методика заняла достойное место в системе обеспечения качества, соответствовала своему назначению, то есть гарантировала достоверные и точные результаты анализа.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 проведении </a:t>
            </a:r>
            <a:r>
              <a:rPr lang="ru-RU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валидации</a:t>
            </a:r>
            <a:r>
              <a:rPr lang="ru-RU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mtClean="0">
                <a:cs typeface="Times New Roman" panose="02020603050405020304" pitchFamily="18" charset="0"/>
              </a:rPr>
              <a:t>1. можно своевременно выявить в процессе разработки новых методик  их недостатки и на ранних стадиях существенно улучшить методику.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mtClean="0">
                <a:cs typeface="Times New Roman" panose="02020603050405020304" pitchFamily="18" charset="0"/>
              </a:rPr>
              <a:t>2. появляется уверенность и в методике, и в качестве анализируемого препарата.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mtClean="0">
                <a:cs typeface="Times New Roman" panose="02020603050405020304" pitchFamily="18" charset="0"/>
              </a:rPr>
              <a:t>3. обязательно принимают практическое участие различные аналитические лаборатории.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u="sng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5400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аналитической методики </a:t>
            </a:r>
            <a:endParaRPr lang="ru-RU" sz="54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500313"/>
            <a:ext cx="8143875" cy="3571875"/>
          </a:xfrm>
        </p:spPr>
        <p:txBody>
          <a:bodyPr rtlCol="0">
            <a:normAutofit fontScale="92500"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5400" dirty="0" smtClean="0">
                <a:cs typeface="Times New Roman" pitchFamily="18" charset="0"/>
              </a:rPr>
              <a:t>        это экспериментальное доказательство того, что методика пригодна для решения аналитических задач.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FFC000"/>
                </a:solidFill>
              </a:rPr>
              <a:t>Фармакопейные требования к </a:t>
            </a:r>
            <a:r>
              <a:rPr lang="ru-RU" i="1" dirty="0" err="1" smtClean="0">
                <a:solidFill>
                  <a:srgbClr val="FFC000"/>
                </a:solidFill>
              </a:rPr>
              <a:t>валидации</a:t>
            </a:r>
            <a:r>
              <a:rPr lang="ru-RU" i="1" dirty="0" smtClean="0">
                <a:solidFill>
                  <a:srgbClr val="FFC000"/>
                </a:solidFill>
              </a:rPr>
              <a:t> </a:t>
            </a:r>
            <a:r>
              <a:rPr lang="ru-RU" i="1" dirty="0" err="1" smtClean="0">
                <a:solidFill>
                  <a:srgbClr val="FFC000"/>
                </a:solidFill>
              </a:rPr>
              <a:t>титриметрических</a:t>
            </a:r>
            <a:r>
              <a:rPr lang="ru-RU" i="1" dirty="0" smtClean="0">
                <a:solidFill>
                  <a:srgbClr val="FFC000"/>
                </a:solidFill>
              </a:rPr>
              <a:t> методик анализа</a:t>
            </a:r>
            <a:endParaRPr lang="ru-RU" dirty="0" smtClean="0">
              <a:solidFill>
                <a:srgbClr val="FFC000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28625" y="2286000"/>
            <a:ext cx="8258175" cy="3840163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cs typeface="Times New Roman" panose="02020603050405020304" pitchFamily="18" charset="0"/>
              </a:rPr>
              <a:t>правильность</a:t>
            </a:r>
          </a:p>
          <a:p>
            <a:pPr eaLnBrk="1" hangingPunct="1"/>
            <a:r>
              <a:rPr lang="ru-RU" altLang="ru-RU" sz="4000" smtClean="0">
                <a:cs typeface="Times New Roman" panose="02020603050405020304" pitchFamily="18" charset="0"/>
              </a:rPr>
              <a:t>сходимость</a:t>
            </a:r>
          </a:p>
          <a:p>
            <a:pPr eaLnBrk="1" hangingPunct="1"/>
            <a:r>
              <a:rPr lang="ru-RU" altLang="ru-RU" sz="4000" smtClean="0">
                <a:cs typeface="Times New Roman" panose="02020603050405020304" pitchFamily="18" charset="0"/>
              </a:rPr>
              <a:t> специфичность</a:t>
            </a:r>
          </a:p>
          <a:p>
            <a:pPr eaLnBrk="1" hangingPunct="1"/>
            <a:r>
              <a:rPr lang="ru-RU" altLang="ru-RU" sz="4000" smtClean="0">
                <a:cs typeface="Times New Roman" panose="02020603050405020304" pitchFamily="18" charset="0"/>
              </a:rPr>
              <a:t> линейность</a:t>
            </a:r>
          </a:p>
          <a:p>
            <a:pPr eaLnBrk="1" hangingPunct="1"/>
            <a:r>
              <a:rPr lang="ru-RU" altLang="ru-RU" sz="4000" smtClean="0">
                <a:cs typeface="Times New Roman" panose="02020603050405020304" pitchFamily="18" charset="0"/>
              </a:rPr>
              <a:t> диапазон методики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FFFF00"/>
                </a:solidFill>
              </a:rPr>
              <a:t>Допуски содержания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187624" y="1196752"/>
            <a:ext cx="6851104" cy="5184576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3600" dirty="0" smtClean="0">
                <a:cs typeface="Times New Roman" panose="02020603050405020304" pitchFamily="18" charset="0"/>
              </a:rPr>
              <a:t>Стандартные допуски содержания </a:t>
            </a:r>
            <a:r>
              <a:rPr lang="ru-RU" altLang="ru-RU" sz="3600" dirty="0" smtClean="0">
                <a:cs typeface="Times New Roman" panose="02020603050405020304" pitchFamily="18" charset="0"/>
              </a:rPr>
              <a:t>фармацевтических субстанций </a:t>
            </a:r>
            <a:r>
              <a:rPr lang="ru-RU" altLang="ru-RU" sz="3600" b="1" dirty="0" smtClean="0">
                <a:cs typeface="Times New Roman" panose="02020603050405020304" pitchFamily="18" charset="0"/>
              </a:rPr>
              <a:t>99,0 -101,0 %.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3600" dirty="0" smtClean="0">
                <a:cs typeface="Times New Roman" panose="02020603050405020304" pitchFamily="18" charset="0"/>
              </a:rPr>
              <a:t>В ГФ </a:t>
            </a:r>
            <a:r>
              <a:rPr lang="ru-RU" altLang="ru-RU" sz="3600" dirty="0" smtClean="0">
                <a:cs typeface="Times New Roman" panose="02020603050405020304" pitchFamily="18" charset="0"/>
              </a:rPr>
              <a:t>также встречаются указания для применения титриметрических методов для определения ГЛС.  Допуски обычно составляют в этом случае от </a:t>
            </a:r>
            <a:r>
              <a:rPr lang="ru-RU" altLang="ru-RU" sz="3600" b="1" dirty="0" smtClean="0">
                <a:cs typeface="Times New Roman" panose="02020603050405020304" pitchFamily="18" charset="0"/>
              </a:rPr>
              <a:t>95,0 до 105,0%.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2146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300" i="1" dirty="0" smtClean="0">
                <a:solidFill>
                  <a:schemeClr val="bg1"/>
                </a:solidFill>
              </a:rPr>
              <a:t>Общие требования к неопределенности методик титрования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graphicFrame>
        <p:nvGraphicFramePr>
          <p:cNvPr id="10243" name="Object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677177"/>
              </p:ext>
            </p:extLst>
          </p:nvPr>
        </p:nvGraphicFramePr>
        <p:xfrm>
          <a:off x="107504" y="2708920"/>
          <a:ext cx="8751887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Формула" r:id="rId3" imgW="1624895" imgH="406224" progId="Equation.3">
                  <p:embed/>
                </p:oleObj>
              </mc:Choice>
              <mc:Fallback>
                <p:oleObj name="Формула" r:id="rId3" imgW="1624895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708920"/>
                        <a:ext cx="8751887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133" y="692696"/>
            <a:ext cx="8229600" cy="149817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Подход к </a:t>
            </a:r>
            <a:r>
              <a:rPr lang="ru-RU" i="1" dirty="0" err="1" smtClean="0"/>
              <a:t>валидации</a:t>
            </a:r>
            <a:r>
              <a:rPr lang="ru-RU" i="1" dirty="0" smtClean="0"/>
              <a:t> </a:t>
            </a:r>
            <a:r>
              <a:rPr lang="ru-RU" i="1" dirty="0" err="1" smtClean="0"/>
              <a:t>титриметрических</a:t>
            </a:r>
            <a:r>
              <a:rPr lang="ru-RU" i="1" dirty="0" smtClean="0"/>
              <a:t> методик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Постановка задачи</a:t>
            </a:r>
            <a:endParaRPr lang="ru-RU" dirty="0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00063" y="2286000"/>
            <a:ext cx="8186737" cy="38401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4000" smtClean="0">
                <a:cs typeface="Times New Roman" panose="02020603050405020304" pitchFamily="18" charset="0"/>
              </a:rPr>
              <a:t>Задача количественного титриметрического определения субстанций – не определить содержание основного вещества, а убедиться в том, что оно значимо не отличается от </a:t>
            </a:r>
            <a:r>
              <a:rPr lang="ru-RU" altLang="ru-RU" sz="4000" b="1" smtClean="0">
                <a:cs typeface="Times New Roman" panose="02020603050405020304" pitchFamily="18" charset="0"/>
              </a:rPr>
              <a:t>100 %.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272</TotalTime>
  <Words>331</Words>
  <Application>Microsoft Office PowerPoint</Application>
  <PresentationFormat>Экран (4:3)</PresentationFormat>
  <Paragraphs>44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Формула</vt:lpstr>
      <vt:lpstr>Валидация титриметрических методик анализа. </vt:lpstr>
      <vt:lpstr>План </vt:lpstr>
      <vt:lpstr>Процедура валидации аналитических методик предусмотрена чтобы - </vt:lpstr>
      <vt:lpstr>При проведении валидации:</vt:lpstr>
      <vt:lpstr>Валидация аналитической методики </vt:lpstr>
      <vt:lpstr>Фармакопейные требования к валидации титриметрических методик анализа</vt:lpstr>
      <vt:lpstr>Допуски содержания</vt:lpstr>
      <vt:lpstr>Общие требования к неопределенности методик титрования </vt:lpstr>
      <vt:lpstr>Подход к валидации титриметрических методик Постановка задачи</vt:lpstr>
      <vt:lpstr>Нормализованные координаты</vt:lpstr>
      <vt:lpstr>Номинальный объем титрования</vt:lpstr>
      <vt:lpstr>Диапазон</vt:lpstr>
      <vt:lpstr>Критерии линейности</vt:lpstr>
      <vt:lpstr>Систематическая погрешность</vt:lpstr>
      <vt:lpstr>Предел обнаружения (ПО) и предел количественного определения (ПКО) </vt:lpstr>
      <vt:lpstr>БЛАГОДАРЮ ЗА ВНИМАНИЕ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Валидация титриметрических методик анализа.</dc:title>
  <dc:creator>Admin</dc:creator>
  <cp:lastModifiedBy>User</cp:lastModifiedBy>
  <cp:revision>30</cp:revision>
  <dcterms:created xsi:type="dcterms:W3CDTF">2014-05-04T11:36:28Z</dcterms:created>
  <dcterms:modified xsi:type="dcterms:W3CDTF">2024-10-10T08:52:09Z</dcterms:modified>
</cp:coreProperties>
</file>