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3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35" d="100"/>
          <a:sy n="35" d="100"/>
        </p:scale>
        <p:origin x="1308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20688"/>
            <a:ext cx="7776864" cy="2709062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/>
              <a:t>Этиология и Патогенез сахарного диабета 2 типа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1CB666F-023B-4912-AC08-34774AB74D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9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0"/>
            <a:ext cx="7848872" cy="48006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11. Нарушение иммунной регуляции/воспаление</a:t>
            </a:r>
          </a:p>
          <a:p>
            <a:r>
              <a:rPr lang="ru-RU" sz="2400" dirty="0"/>
              <a:t>Установлено, что развитие микроангиопатий при сахарном диабете связано с хроническим </a:t>
            </a:r>
            <a:r>
              <a:rPr lang="ru-RU" sz="2400" dirty="0" err="1"/>
              <a:t>иммуновоспалительным</a:t>
            </a:r>
            <a:r>
              <a:rPr lang="ru-RU" sz="2400" dirty="0"/>
              <a:t> процессом и с образованием иммунных комплексов.  Непосредственное участие в этом принимают активированные моноциты-макрофаги, иммуноглобулины, цитокины, адгезивные молекулы, продукты конечного </a:t>
            </a:r>
            <a:r>
              <a:rPr lang="ru-RU" sz="2400" dirty="0" err="1"/>
              <a:t>гликозилирования</a:t>
            </a:r>
            <a:r>
              <a:rPr lang="ru-RU" sz="2400" dirty="0"/>
              <a:t>. Также показано, что </a:t>
            </a:r>
            <a:r>
              <a:rPr lang="ru-RU" sz="2400" dirty="0" err="1"/>
              <a:t>провоспалительные</a:t>
            </a:r>
            <a:r>
              <a:rPr lang="ru-RU" sz="2400" dirty="0"/>
              <a:t> цитокины (ИЛ-1,3, ФНО-а и др.) могут стимулировать инициацию и прогрессирование сосудистых осложнений при сахарном диабете.</a:t>
            </a:r>
          </a:p>
        </p:txBody>
      </p:sp>
    </p:spTree>
    <p:extLst>
      <p:ext uri="{BB962C8B-B14F-4D97-AF65-F5344CB8AC3E}">
        <p14:creationId xmlns:p14="http://schemas.microsoft.com/office/powerpoint/2010/main" val="3166256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980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Молекулярно-генетические основы СД 2 типа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7920880" cy="4800600"/>
          </a:xfrm>
        </p:spPr>
        <p:txBody>
          <a:bodyPr>
            <a:normAutofit/>
          </a:bodyPr>
          <a:lstStyle/>
          <a:p>
            <a:r>
              <a:rPr lang="ru-RU" sz="2800" dirty="0"/>
              <a:t>В настоящее время накоплено достаточное количество доказательств, что в развитии СД2 важная роль принадлежит генетическим факторам. В настоящее время, благодаря достижениям молекулярной генетики, описано более 100 общих генетических вариантов, связанных с риском развития СД2. </a:t>
            </a:r>
          </a:p>
        </p:txBody>
      </p:sp>
    </p:spTree>
    <p:extLst>
      <p:ext uri="{BB962C8B-B14F-4D97-AF65-F5344CB8AC3E}">
        <p14:creationId xmlns:p14="http://schemas.microsoft.com/office/powerpoint/2010/main" val="2220299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92088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490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03" y="197074"/>
            <a:ext cx="8028384" cy="654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87" y="3962"/>
            <a:ext cx="8004500" cy="19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377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35" y="197030"/>
            <a:ext cx="7937453" cy="654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35" y="-1317"/>
            <a:ext cx="7937453" cy="19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625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Гетерогенность генетических нарушений при СД 2 типа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920880" cy="530120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Доказательством генетической гетерогенности определенной формы заболевания является повышение у родственников, по сравнению с популяционной, частоты той же формы заболевания, что и у больного, с которого начато исследование (в генетике он называется пробандом), и отсутствие такого повышения (по сравнению с популяционными данными) для других форм.</a:t>
            </a:r>
          </a:p>
          <a:p>
            <a:endParaRPr lang="ru-RU" dirty="0"/>
          </a:p>
          <a:p>
            <a:r>
              <a:rPr lang="ru-RU" dirty="0"/>
              <a:t>При значительных популяционно-генетических исследованиях за рубежом, а затем и в нашей стране доказана генетическая гетерогенность форм СД, </a:t>
            </a:r>
            <a:r>
              <a:rPr lang="ru-RU" dirty="0" err="1"/>
              <a:t>развившегося</a:t>
            </a:r>
            <a:r>
              <a:rPr lang="ru-RU" dirty="0"/>
              <a:t> в молодом и пожилом возрасте. </a:t>
            </a:r>
          </a:p>
        </p:txBody>
      </p:sp>
    </p:spTree>
    <p:extLst>
      <p:ext uri="{BB962C8B-B14F-4D97-AF65-F5344CB8AC3E}">
        <p14:creationId xmlns:p14="http://schemas.microsoft.com/office/powerpoint/2010/main" val="1048759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0"/>
            <a:ext cx="7920880" cy="655272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Установлено, что среди сибсов больных СД 1 типа заболеваемость СД 1 типа достоверно повышена, а заболеваемость СД 2 типа не отличается от популяционной. В то же время среди сибсов (сибсы-общее наименование для братьев и сестер.)  больных СД 2 типа повышена заболеваемость как СД 2 типа, так и СД 1 типа. </a:t>
            </a:r>
          </a:p>
          <a:p>
            <a:endParaRPr lang="ru-RU" dirty="0"/>
          </a:p>
          <a:p>
            <a:r>
              <a:rPr lang="ru-RU" dirty="0"/>
              <a:t>Таким образом, анализ семейного материала позволяет сделать вывод, что два типа СД наследуются независимо друг от друга и </a:t>
            </a:r>
            <a:r>
              <a:rPr lang="ru-RU" dirty="0" err="1"/>
              <a:t>нозологически</a:t>
            </a:r>
            <a:r>
              <a:rPr lang="ru-RU" dirty="0"/>
              <a:t> являются самостоятельными заболеваниями. Синдромы, ассоциированные с СД, относятся к заболеваниям с моногенным наследованием – аутосомно-рецессивным или аутосомно-доминантным.</a:t>
            </a:r>
          </a:p>
        </p:txBody>
      </p:sp>
    </p:spTree>
    <p:extLst>
      <p:ext uri="{BB962C8B-B14F-4D97-AF65-F5344CB8AC3E}">
        <p14:creationId xmlns:p14="http://schemas.microsoft.com/office/powerpoint/2010/main" val="1717880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Гипотезы, объясняющие развитие сахарного диабета 2 типа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8719" y="1844824"/>
            <a:ext cx="7956376" cy="4800600"/>
          </a:xfrm>
        </p:spPr>
        <p:txBody>
          <a:bodyPr>
            <a:normAutofit fontScale="70000" lnSpcReduction="20000"/>
          </a:bodyPr>
          <a:lstStyle/>
          <a:p>
            <a:r>
              <a:rPr lang="ru-RU" i="1" u="sng" dirty="0"/>
              <a:t>Усиление окислительных процессов в клетке в патогенезе сахарного диабета 2 типа</a:t>
            </a:r>
          </a:p>
          <a:p>
            <a:r>
              <a:rPr lang="ru-RU" dirty="0"/>
              <a:t>Американский биолог Джеймс Д. Уотсон (в 2014 г.) выдвинул гипотезу, что причиной развития сахарного диабета 2 типа является усиление окислительных процессов в клетке, активирующих воспаление в ткани поджелудочной железы, что, в конечном счете, вызывает гибель клеток, синтезирующих инсулин. Недостаток биологических </a:t>
            </a:r>
            <a:r>
              <a:rPr lang="ru-RU" dirty="0" err="1"/>
              <a:t>оксидантов</a:t>
            </a:r>
            <a:r>
              <a:rPr lang="ru-RU" dirty="0"/>
              <a:t> - так называемых активных форм кислорода (АФК), приводит к развитию воспалительного процесса в клетках поджелудочной железы. Физические упражнения способствуют синтезу организмом большого количества </a:t>
            </a:r>
            <a:r>
              <a:rPr lang="ru-RU" dirty="0" err="1"/>
              <a:t>оксидантов</a:t>
            </a:r>
            <a:r>
              <a:rPr lang="ru-RU" dirty="0"/>
              <a:t> (АФК), поэтому в лечении сахарного диабета физическая нагрузка занимает первое место.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354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6632"/>
            <a:ext cx="8100392" cy="6741368"/>
          </a:xfrm>
        </p:spPr>
        <p:txBody>
          <a:bodyPr>
            <a:noAutofit/>
          </a:bodyPr>
          <a:lstStyle/>
          <a:p>
            <a:r>
              <a:rPr lang="ru-RU" sz="2050" i="1" u="sng" dirty="0" err="1"/>
              <a:t>Инкретиновая</a:t>
            </a:r>
            <a:r>
              <a:rPr lang="ru-RU" sz="2050" i="1" u="sng" dirty="0"/>
              <a:t> и «</a:t>
            </a:r>
            <a:r>
              <a:rPr lang="ru-RU" sz="2050" i="1" u="sng" dirty="0" err="1"/>
              <a:t>Антиинкретиновая</a:t>
            </a:r>
            <a:r>
              <a:rPr lang="ru-RU" sz="2050" i="1" u="sng" dirty="0"/>
              <a:t>» системы в развитии сахарного диабета 2 типа</a:t>
            </a:r>
          </a:p>
          <a:p>
            <a:r>
              <a:rPr lang="ru-RU" sz="2050" dirty="0"/>
              <a:t>«</a:t>
            </a:r>
            <a:r>
              <a:rPr lang="ru-RU" sz="2050" dirty="0" err="1"/>
              <a:t>Антиинкретиновая</a:t>
            </a:r>
            <a:r>
              <a:rPr lang="ru-RU" sz="2050" dirty="0"/>
              <a:t>» система работает в физиологическом балансе с </a:t>
            </a:r>
            <a:r>
              <a:rPr lang="ru-RU" sz="2050" dirty="0" err="1"/>
              <a:t>инкретиновой</a:t>
            </a:r>
            <a:r>
              <a:rPr lang="ru-RU" sz="2050" dirty="0"/>
              <a:t>. Концепция </a:t>
            </a:r>
            <a:r>
              <a:rPr lang="ru-RU" sz="2050" dirty="0" err="1"/>
              <a:t>инкретинов</a:t>
            </a:r>
            <a:r>
              <a:rPr lang="ru-RU" sz="2050" dirty="0"/>
              <a:t> основана на способности ГПП-1 и </a:t>
            </a:r>
            <a:r>
              <a:rPr lang="ru-RU" sz="2050" dirty="0" err="1"/>
              <a:t>глюкозозависимого</a:t>
            </a:r>
            <a:r>
              <a:rPr lang="ru-RU" sz="2050" dirty="0"/>
              <a:t> </a:t>
            </a:r>
            <a:r>
              <a:rPr lang="ru-RU" sz="2050" dirty="0" err="1"/>
              <a:t>инсулинотропного</a:t>
            </a:r>
            <a:r>
              <a:rPr lang="ru-RU" sz="2050" dirty="0"/>
              <a:t> полипептида (ГИП) вызывать </a:t>
            </a:r>
            <a:r>
              <a:rPr lang="ru-RU" sz="2050" dirty="0" err="1"/>
              <a:t>глюкозозависимую</a:t>
            </a:r>
            <a:r>
              <a:rPr lang="ru-RU" sz="2050" dirty="0"/>
              <a:t> секрецию инсулина, стимулировать его действие и снижать </a:t>
            </a:r>
            <a:r>
              <a:rPr lang="ru-RU" sz="2050" dirty="0" err="1"/>
              <a:t>апоптоз</a:t>
            </a:r>
            <a:r>
              <a:rPr lang="ru-RU" sz="2050" dirty="0"/>
              <a:t> бета-клеток поджелудочной железы. Считается, что </a:t>
            </a:r>
            <a:r>
              <a:rPr lang="ru-RU" sz="2050" dirty="0" err="1"/>
              <a:t>инкретины</a:t>
            </a:r>
            <a:r>
              <a:rPr lang="ru-RU" sz="2050" dirty="0"/>
              <a:t> начинают действовать при поступлении в пищеварительный тракт углеводов и только лишь положительно влияют на углеводный обмен. Однако логично было бы предположить существование </a:t>
            </a:r>
            <a:r>
              <a:rPr lang="ru-RU" sz="2050" dirty="0" err="1"/>
              <a:t>контрегуляторной</a:t>
            </a:r>
            <a:r>
              <a:rPr lang="ru-RU" sz="2050" dirty="0"/>
              <a:t> системы, которая бы по системе «отрицательной обратной связи» активировалась в ответ на повышение уровня </a:t>
            </a:r>
            <a:r>
              <a:rPr lang="ru-RU" sz="2050" dirty="0" err="1"/>
              <a:t>инкретинов</a:t>
            </a:r>
            <a:r>
              <a:rPr lang="ru-RU" sz="2050" dirty="0"/>
              <a:t>. Такая «</a:t>
            </a:r>
            <a:r>
              <a:rPr lang="ru-RU" sz="2050" dirty="0" err="1"/>
              <a:t>антиинкретиновая</a:t>
            </a:r>
            <a:r>
              <a:rPr lang="ru-RU" sz="2050" dirty="0"/>
              <a:t>» система имела бы противоположные эффекты: снижение секреции инсулина, развитие </a:t>
            </a:r>
            <a:r>
              <a:rPr lang="ru-RU" sz="2050" dirty="0" err="1"/>
              <a:t>инсулинорезистентности</a:t>
            </a:r>
            <a:r>
              <a:rPr lang="ru-RU" sz="2050" dirty="0"/>
              <a:t> и торможение роста бета-клеток. Тогда как сбалансированная продукция </a:t>
            </a:r>
            <a:r>
              <a:rPr lang="ru-RU" sz="2050" dirty="0" err="1"/>
              <a:t>инкретинов</a:t>
            </a:r>
            <a:r>
              <a:rPr lang="ru-RU" sz="2050" dirty="0"/>
              <a:t> и «</a:t>
            </a:r>
            <a:r>
              <a:rPr lang="ru-RU" sz="2050" dirty="0" err="1"/>
              <a:t>антиинкретинов</a:t>
            </a:r>
            <a:r>
              <a:rPr lang="ru-RU" sz="2050" dirty="0"/>
              <a:t>» необходима для поддержания нормальной концентрации глюкозы, сдвиг в сторону «</a:t>
            </a:r>
            <a:r>
              <a:rPr lang="ru-RU" sz="2050" dirty="0" err="1"/>
              <a:t>антиинкретинов</a:t>
            </a:r>
            <a:r>
              <a:rPr lang="ru-RU" sz="2050" dirty="0"/>
              <a:t>» может приводить к доминированию их эффектов и развитию СД2</a:t>
            </a:r>
          </a:p>
          <a:p>
            <a:endParaRPr lang="ru-RU" sz="2050" dirty="0"/>
          </a:p>
        </p:txBody>
      </p:sp>
    </p:spTree>
    <p:extLst>
      <p:ext uri="{BB962C8B-B14F-4D97-AF65-F5344CB8AC3E}">
        <p14:creationId xmlns:p14="http://schemas.microsoft.com/office/powerpoint/2010/main" val="2101602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0648"/>
            <a:ext cx="7920880" cy="5760640"/>
          </a:xfrm>
        </p:spPr>
        <p:txBody>
          <a:bodyPr>
            <a:normAutofit fontScale="85000" lnSpcReduction="20000"/>
          </a:bodyPr>
          <a:lstStyle/>
          <a:p>
            <a:r>
              <a:rPr lang="ru-RU" i="1" u="sng" dirty="0"/>
              <a:t>Применение антибиотиков увеличивает риск развития сахарного диабета 2 типа </a:t>
            </a:r>
          </a:p>
          <a:p>
            <a:r>
              <a:rPr lang="ru-RU" dirty="0"/>
              <a:t>Данные популяционных исследований, проведенных в Дании и опубликованных в августовском номере журнала </a:t>
            </a:r>
            <a:r>
              <a:rPr lang="ru-RU" dirty="0" err="1"/>
              <a:t>Journal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Clinical</a:t>
            </a:r>
            <a:r>
              <a:rPr lang="ru-RU" dirty="0"/>
              <a:t> </a:t>
            </a:r>
            <a:r>
              <a:rPr lang="ru-RU" dirty="0" err="1"/>
              <a:t>Endocrinology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Metabolism</a:t>
            </a:r>
            <a:r>
              <a:rPr lang="ru-RU" dirty="0"/>
              <a:t>, поддерживают гипотезу о том, что применение антибиотиков увеличивает риск развития сахарного диабета 2 типа в последующем.</a:t>
            </a:r>
          </a:p>
          <a:p>
            <a:pPr marL="82296" indent="0">
              <a:buNone/>
            </a:pPr>
            <a:endParaRPr lang="ru-RU" dirty="0"/>
          </a:p>
          <a:p>
            <a:r>
              <a:rPr lang="ru-RU" i="1" u="sng" dirty="0"/>
              <a:t>Депрессия и диабет</a:t>
            </a:r>
          </a:p>
          <a:p>
            <a:r>
              <a:rPr lang="ru-RU" dirty="0"/>
              <a:t>Депрессия приводит к уменьшению чувствительности периферических тканей к инсулину (Автор исследования, W. W. </a:t>
            </a:r>
            <a:r>
              <a:rPr lang="ru-RU" dirty="0" err="1"/>
              <a:t>Eaton</a:t>
            </a:r>
            <a:r>
              <a:rPr lang="ru-RU" dirty="0"/>
              <a:t>, 2014 г).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56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5351" y="116632"/>
            <a:ext cx="6336702" cy="65882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Сахарный диабет 2 типа </a:t>
            </a:r>
            <a:r>
              <a:rPr lang="ru-RU" dirty="0"/>
              <a:t>– это нарушение углеводного обмена вызванное преимущественной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инсулинорезистентностью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 и относительной инсулиновой недостаточностью </a:t>
            </a:r>
            <a:r>
              <a:rPr lang="ru-RU" dirty="0"/>
              <a:t>или преимущественным нарушением секреции инсулина с </a:t>
            </a:r>
            <a:r>
              <a:rPr lang="ru-RU" dirty="0" err="1"/>
              <a:t>инсулинорезистентностью</a:t>
            </a:r>
            <a:r>
              <a:rPr lang="ru-RU" dirty="0"/>
              <a:t> или без нее.</a:t>
            </a:r>
          </a:p>
        </p:txBody>
      </p:sp>
      <p:pic>
        <p:nvPicPr>
          <p:cNvPr id="6149" name="Picture 5" descr="ÐÐ°ÑÑÐ¸Ð½ÐºÐ¸ Ð¿Ð¾ Ð·Ð°Ð¿ÑÐ¾ÑÑ ÑÐ°ÑÐ°ÑÐ½ÑÐ¹ Ð´Ð¸Ð°Ð±ÐµÑ 2 ÑÐ¸Ð¿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2339815" cy="233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589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«Гипотеза экономного генотипа»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7920880" cy="5040560"/>
          </a:xfrm>
        </p:spPr>
        <p:txBody>
          <a:bodyPr>
            <a:normAutofit/>
          </a:bodyPr>
          <a:lstStyle/>
          <a:p>
            <a:r>
              <a:rPr lang="ru-RU" sz="2800" dirty="0"/>
              <a:t>Согласно данной гипотезе лица, проживающие в неблагоприятных условиях, должны обладать максимальной способностью к накоплению энергии в виде жировой ткани в благоприятный период. При смене условий среды на благоприятные генотип реализуется в нарушении толерантности к глюкозе или ожирении. </a:t>
            </a:r>
          </a:p>
        </p:txBody>
      </p:sp>
    </p:spTree>
    <p:extLst>
      <p:ext uri="{BB962C8B-B14F-4D97-AF65-F5344CB8AC3E}">
        <p14:creationId xmlns:p14="http://schemas.microsoft.com/office/powerpoint/2010/main" val="158742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«Гипотеза экономного фенотипа»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7920880" cy="504056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развитии сахарного диабета 2-го типа и ожирения играет роль так называемая «гипотеза экономного фенотипа», согласно которой недостаток питательных веществ в процессе эмбрионального развития приводит к развитию патологического фенотипа. На моделях животных был выявлен участок ДНК (локус Pdx1), в котором под влиянием недостаточности питания снижался уровень </a:t>
            </a:r>
            <a:r>
              <a:rPr lang="ru-RU" dirty="0" err="1"/>
              <a:t>ацетилирования</a:t>
            </a:r>
            <a:r>
              <a:rPr lang="ru-RU" dirty="0"/>
              <a:t> гистонов, при этом наблюдались замедление деления и нарушения дифференцировки B-клеток поджелудочной железы и развития состояния, схожего с сахарным диабетом 2-го типа.</a:t>
            </a:r>
          </a:p>
        </p:txBody>
      </p:sp>
    </p:spTree>
    <p:extLst>
      <p:ext uri="{BB962C8B-B14F-4D97-AF65-F5344CB8AC3E}">
        <p14:creationId xmlns:p14="http://schemas.microsoft.com/office/powerpoint/2010/main" val="2495577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980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Критерии диагноза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8172400" cy="535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2755" y="871696"/>
            <a:ext cx="28803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1) Глюкоза крови</a:t>
            </a:r>
          </a:p>
        </p:txBody>
      </p:sp>
    </p:spTree>
    <p:extLst>
      <p:ext uri="{BB962C8B-B14F-4D97-AF65-F5344CB8AC3E}">
        <p14:creationId xmlns:p14="http://schemas.microsoft.com/office/powerpoint/2010/main" val="340341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32656"/>
            <a:ext cx="7776864" cy="4800600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2)НbA1c как диагностический критерий СД</a:t>
            </a:r>
          </a:p>
          <a:p>
            <a:r>
              <a:rPr lang="ru-RU" b="1" dirty="0"/>
              <a:t>В качестве диагностического критерия СД выбран уровень HbA1c ≥6,5 % </a:t>
            </a:r>
            <a:r>
              <a:rPr lang="ru-RU" dirty="0"/>
              <a:t>(48 </a:t>
            </a:r>
            <a:r>
              <a:rPr lang="ru-RU" dirty="0" err="1"/>
              <a:t>ммоль</a:t>
            </a:r>
            <a:r>
              <a:rPr lang="ru-RU" dirty="0"/>
              <a:t>/моль). Нормальным считается уровень HbA1c до 6,0 % (42 </a:t>
            </a:r>
            <a:r>
              <a:rPr lang="ru-RU" dirty="0" err="1"/>
              <a:t>ммоль</a:t>
            </a:r>
            <a:r>
              <a:rPr lang="ru-RU" dirty="0"/>
              <a:t>/моль). Согласно рекомендациям ВОЗ, уровень HbA1c 6,0-6,4% сам по себе не позволяет ставить какие-либо диагнозы, но не исключает возможности диагностики СД по уровню глюкозы крови.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74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112" y="188640"/>
            <a:ext cx="7992888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Взаимосвязь </a:t>
            </a:r>
            <a:r>
              <a:rPr lang="ru-RU" i="1" dirty="0" err="1"/>
              <a:t>инсулинорезистентности</a:t>
            </a:r>
            <a:r>
              <a:rPr lang="ru-RU" i="1" dirty="0"/>
              <a:t> и артериальной гипертензии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94421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060848"/>
            <a:ext cx="806438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085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53244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Взаимосвязь </a:t>
            </a:r>
            <a:r>
              <a:rPr lang="ru-RU" i="1" dirty="0" err="1"/>
              <a:t>инсулинорезистентности</a:t>
            </a:r>
            <a:r>
              <a:rPr lang="ru-RU" i="1" dirty="0"/>
              <a:t> и абдоминального (</a:t>
            </a:r>
            <a:r>
              <a:rPr lang="ru-RU" i="1" dirty="0" err="1"/>
              <a:t>андроидного</a:t>
            </a:r>
            <a:r>
              <a:rPr lang="ru-RU" i="1" dirty="0"/>
              <a:t>) ожирения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604" y="2564904"/>
            <a:ext cx="6624736" cy="4293096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В основе развития СД 2 лежит </a:t>
            </a:r>
            <a:r>
              <a:rPr lang="ru-RU" sz="2800" dirty="0" err="1"/>
              <a:t>инсулинорезистентность</a:t>
            </a:r>
            <a:r>
              <a:rPr lang="ru-RU" sz="2800" dirty="0"/>
              <a:t> (ИР) периферических тканей и недостаточная секреторная активность бета-клеток поджелудочной железы. ИР                                тесно связана с ожирением, ее частота и выраженность возрастает при увеличении массы жировой ткани, особенно в висцеральной области.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42" y="2204864"/>
            <a:ext cx="288032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453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8640"/>
            <a:ext cx="7992888" cy="6498042"/>
          </a:xfrm>
        </p:spPr>
        <p:txBody>
          <a:bodyPr>
            <a:normAutofit fontScale="40000" lnSpcReduction="20000"/>
          </a:bodyPr>
          <a:lstStyle/>
          <a:p>
            <a:r>
              <a:rPr lang="ru-RU" sz="5000" dirty="0"/>
              <a:t>Патогенез ИР при ожирении имеет гетерогенный характер и обусловлен взаимодействием многих факторов: генетических, гормональных, условий внутриутробного развития, гиподинамии, возрастных и др. Важнейшую роль в развитии ИР играет сама жировая ткань, особенно висцеральная.</a:t>
            </a:r>
          </a:p>
          <a:p>
            <a:endParaRPr lang="ru-RU" sz="5000" dirty="0"/>
          </a:p>
          <a:p>
            <a:r>
              <a:rPr lang="ru-RU" sz="5000" dirty="0"/>
              <a:t>Экспериментальные и клинические исследования показали прямую зависимость между степенью развития абдоминально-висцеральной жировой ткани и выраженностью ИР. Морфологические и функциональные особенности висцеральных </a:t>
            </a:r>
            <a:r>
              <a:rPr lang="ru-RU" sz="5000" dirty="0" err="1"/>
              <a:t>адипоцитов</a:t>
            </a:r>
            <a:r>
              <a:rPr lang="ru-RU" sz="5000" dirty="0"/>
              <a:t> определяют их высокую </a:t>
            </a:r>
            <a:r>
              <a:rPr lang="ru-RU" sz="5000" dirty="0" err="1"/>
              <a:t>липолитическую</a:t>
            </a:r>
            <a:r>
              <a:rPr lang="ru-RU" sz="5000" dirty="0"/>
              <a:t> активность и поступление большого количества свободных жирных кислот (СЖК) по воротной вене в печень. При этом СЖК препятствуют связыванию инсулина </a:t>
            </a:r>
            <a:r>
              <a:rPr lang="ru-RU" sz="5000" dirty="0" err="1"/>
              <a:t>гепатоцитами</a:t>
            </a:r>
            <a:r>
              <a:rPr lang="ru-RU" sz="5000" dirty="0"/>
              <a:t>, обусловливая развитие ИР на уровне печени, снижение экстракции инсулина печенью и развитие системной </a:t>
            </a:r>
            <a:r>
              <a:rPr lang="ru-RU" sz="5000" dirty="0" err="1"/>
              <a:t>гиперинсулинемии</a:t>
            </a:r>
            <a:r>
              <a:rPr lang="ru-RU" sz="5000" dirty="0"/>
              <a:t>. В свою очередь, </a:t>
            </a:r>
            <a:r>
              <a:rPr lang="ru-RU" sz="5000" dirty="0" err="1"/>
              <a:t>гиперинсулинемия</a:t>
            </a:r>
            <a:r>
              <a:rPr lang="ru-RU" sz="5000" dirty="0"/>
              <a:t> через нарушение </a:t>
            </a:r>
            <a:r>
              <a:rPr lang="ru-RU" sz="5000" dirty="0" err="1"/>
              <a:t>ауторегуляции</a:t>
            </a:r>
            <a:r>
              <a:rPr lang="ru-RU" sz="5000" dirty="0"/>
              <a:t> инсулиновых рецепторов усиливает периферическую ИР. СЖК также подавляют тормозящее действие инсулина на </a:t>
            </a:r>
            <a:r>
              <a:rPr lang="ru-RU" sz="5000" dirty="0" err="1"/>
              <a:t>глюконеогенез</a:t>
            </a:r>
            <a:r>
              <a:rPr lang="ru-RU" sz="5000" dirty="0"/>
              <a:t>, способствуя увеличению продукции глюкозы печенью. В мышечной ткани СЖК, конкурируя с субстратом в цикле глюкоза-жирные кислоты, препятствуют утилизации глюкозы </a:t>
            </a:r>
            <a:r>
              <a:rPr lang="ru-RU" sz="5000" dirty="0" err="1"/>
              <a:t>миоцитами</a:t>
            </a:r>
            <a:r>
              <a:rPr lang="ru-RU" sz="5000" dirty="0"/>
              <a:t>, что также способствует развитию гипергликемии и компенсаторной </a:t>
            </a:r>
            <a:r>
              <a:rPr lang="ru-RU" sz="5000" dirty="0" err="1"/>
              <a:t>гиперинсулинемии</a:t>
            </a:r>
            <a:r>
              <a:rPr lang="ru-RU" sz="50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379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Взаимосвязь </a:t>
            </a:r>
            <a:r>
              <a:rPr lang="ru-RU" i="1" dirty="0" err="1"/>
              <a:t>инсулинорезистентности</a:t>
            </a:r>
            <a:r>
              <a:rPr lang="ru-RU" i="1" dirty="0"/>
              <a:t> и </a:t>
            </a:r>
            <a:r>
              <a:rPr lang="ru-RU" i="1" dirty="0" err="1"/>
              <a:t>дислипидемии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20888"/>
            <a:ext cx="7992888" cy="436855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 условиях </a:t>
            </a:r>
            <a:r>
              <a:rPr lang="ru-RU" dirty="0" err="1"/>
              <a:t>инсулинорезистентности</a:t>
            </a:r>
            <a:r>
              <a:rPr lang="ru-RU" dirty="0"/>
              <a:t> происходит изменение активности </a:t>
            </a:r>
            <a:r>
              <a:rPr lang="ru-RU" dirty="0" err="1"/>
              <a:t>липопротеинлипазы</a:t>
            </a:r>
            <a:r>
              <a:rPr lang="ru-RU" dirty="0"/>
              <a:t> и печеночной </a:t>
            </a:r>
            <a:r>
              <a:rPr lang="ru-RU" dirty="0" err="1"/>
              <a:t>триглицеридлипазы</a:t>
            </a:r>
            <a:r>
              <a:rPr lang="ru-RU" dirty="0"/>
              <a:t>, приводящее к увеличению синтеза и секреции ЛОНП, нарушению их элиминации. Происходит также увеличение уровня триглицеридов и снижение ЛПВП, повышение синтеза и секреции </a:t>
            </a:r>
            <a:r>
              <a:rPr lang="ru-RU" dirty="0" err="1"/>
              <a:t>аполипопротеина</a:t>
            </a:r>
            <a:r>
              <a:rPr lang="ru-RU" dirty="0"/>
              <a:t>-В. Если в норме инсулин угнетает высвобождение СЖК из жировых депо после приема пищи, то в условиях </a:t>
            </a:r>
            <a:r>
              <a:rPr lang="ru-RU" dirty="0" err="1"/>
              <a:t>инсулинорезистентности</a:t>
            </a:r>
            <a:r>
              <a:rPr lang="ru-RU" dirty="0"/>
              <a:t> этого торможения не происходит, что и приводит к увеличению уровня СЖК в </a:t>
            </a:r>
            <a:r>
              <a:rPr lang="ru-RU" dirty="0" err="1"/>
              <a:t>постпрандиальный</a:t>
            </a:r>
            <a:r>
              <a:rPr lang="ru-RU" dirty="0"/>
              <a:t> период. Снижается также тормозящее действие инсулина на высвобождение ЛОНП в печени, вследствие чего нарушается баланс между ЛОНП, поступающими из кишечника, и ЛОНП, высвобождающимися из печени. Нарушения липидного обмена, в свою очередь, усиливают состояние </a:t>
            </a:r>
            <a:r>
              <a:rPr lang="ru-RU" dirty="0" err="1"/>
              <a:t>инсулинорезистентности</a:t>
            </a:r>
            <a:r>
              <a:rPr lang="ru-RU" dirty="0"/>
              <a:t>. Так, к примеру, высокий уровень ЛПНП способствует снижению числа инсулиновых рецепторов.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" y="692696"/>
            <a:ext cx="195910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708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170" y="260648"/>
            <a:ext cx="8098829" cy="2362274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/>
              <a:t>Спасибо за внимание!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56197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7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Этиология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7920880" cy="561662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Сахарный диабет 2 типа является многофакторным заболеванием с наследственной предрасположенностью </a:t>
            </a:r>
            <a:r>
              <a:rPr lang="ru-RU" sz="2800" dirty="0"/>
              <a:t>(наследственная предрасположенность  реализуется на фоне действия факторов окружающей среды – факторов риска). Образуются дефектные гены (в 11 хромосоме – нарушение секреции инсулина, в 12 хромосоме – нарушение синтеза инсулиновых рецепторов, генетические дефекты в системе узнавания глюкозы β-клетками или периферическими тканями), передающиеся доминантным путем.</a:t>
            </a:r>
          </a:p>
        </p:txBody>
      </p:sp>
    </p:spTree>
    <p:extLst>
      <p:ext uri="{BB962C8B-B14F-4D97-AF65-F5344CB8AC3E}">
        <p14:creationId xmlns:p14="http://schemas.microsoft.com/office/powerpoint/2010/main" val="305852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6632"/>
            <a:ext cx="5472608" cy="403244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Факторами риска развития СД 2 типа являются: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ожирение, особенно висцеральное; 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этническая принадлежность (особенно при смене традиционного образа жизни на западный); 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малоподвижный образ жизни;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особенности питания (высокое потребление легко всасывающихся углеводов и низкое потребление клетчатки);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артериальная гипертензия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1027" name="Picture 3" descr="C:\Users\Admin\Desktop\diabetes_mellitus_type2_hidden_cause__IDF-risk-fac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04048"/>
            <a:ext cx="4322069" cy="356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4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Патогенез</a:t>
            </a:r>
          </a:p>
        </p:txBody>
      </p:sp>
      <p:pic>
        <p:nvPicPr>
          <p:cNvPr id="2051" name="Picture 3" descr="C:\Users\Admin\Desktop\Ординатура Эндокринология\Патогенез СД 2 типа\slide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938040" cy="585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4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8640"/>
            <a:ext cx="7992888" cy="3240360"/>
          </a:xfrm>
        </p:spPr>
        <p:txBody>
          <a:bodyPr>
            <a:noAutofit/>
          </a:bodyPr>
          <a:lstStyle/>
          <a:p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1. Дефект секреции инсулина и снижение секреции инсулина</a:t>
            </a:r>
          </a:p>
          <a:p>
            <a:r>
              <a:rPr lang="ru-RU" sz="1900" dirty="0"/>
              <a:t>А) Секреторная дисфункция β-клеток. У здоровых людей в ответ на повышение уровня глюкозы наблюдается двухфазная секреция инсулина. При СД  происходит замедление «раннего» секреторного выброса инсулина в ответ на увеличение уровня глюкозы в крови. При этом 1-я (быстрая) фаза секреции, которая заключается в опорожнении везикул β-клеток с накопленным инсулином, фактически отсутствует; 2-я (медленная) фаза секреции осуществляется в ответ на стабилизирующуюся гипергликемию постоянно, в тоническом режиме, и, несмотря на избыточную секрецию инсулина, уровень гликемии на фоне </a:t>
            </a:r>
            <a:r>
              <a:rPr lang="ru-RU" sz="1900" dirty="0" err="1"/>
              <a:t>инсулинорезистентности</a:t>
            </a:r>
            <a:r>
              <a:rPr lang="ru-RU" sz="1900" dirty="0"/>
              <a:t> не нормализуется.</a:t>
            </a:r>
          </a:p>
          <a:p>
            <a:r>
              <a:rPr lang="ru-RU" sz="1900" dirty="0"/>
              <a:t>Б) Снижение массы </a:t>
            </a:r>
            <a:r>
              <a:rPr lang="el-GR" sz="1900" dirty="0"/>
              <a:t>β-</a:t>
            </a:r>
            <a:r>
              <a:rPr lang="ru-RU" sz="1900" dirty="0"/>
              <a:t>клеток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83633"/>
            <a:ext cx="4248472" cy="248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4775691"/>
            <a:ext cx="37444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Секреторная дисфункция бета-клеток при сахарном диабете 2 типа (выпадение 1-й быстрой фазы секреции инсулина)</a:t>
            </a:r>
          </a:p>
        </p:txBody>
      </p:sp>
    </p:spTree>
    <p:extLst>
      <p:ext uri="{BB962C8B-B14F-4D97-AF65-F5344CB8AC3E}">
        <p14:creationId xmlns:p14="http://schemas.microsoft.com/office/powerpoint/2010/main" val="23153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6632"/>
            <a:ext cx="7920880" cy="6624736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>
                <a:solidFill>
                  <a:schemeClr val="bg2">
                    <a:lumMod val="50000"/>
                  </a:schemeClr>
                </a:solidFill>
              </a:rPr>
              <a:t>2. Снижение </a:t>
            </a:r>
            <a:r>
              <a:rPr lang="ru-RU" sz="3400" dirty="0" err="1">
                <a:solidFill>
                  <a:schemeClr val="bg2">
                    <a:lumMod val="50000"/>
                  </a:schemeClr>
                </a:solidFill>
              </a:rPr>
              <a:t>инкретинового</a:t>
            </a:r>
            <a:r>
              <a:rPr lang="ru-RU" sz="3400" dirty="0">
                <a:solidFill>
                  <a:schemeClr val="bg2">
                    <a:lumMod val="50000"/>
                  </a:schemeClr>
                </a:solidFill>
              </a:rPr>
              <a:t> эффекта</a:t>
            </a:r>
          </a:p>
          <a:p>
            <a:r>
              <a:rPr lang="ru-RU" sz="3400" dirty="0" err="1"/>
              <a:t>Инкретины</a:t>
            </a:r>
            <a:r>
              <a:rPr lang="ru-RU" sz="3400" dirty="0"/>
              <a:t> – это гормоны, которые вырабатываются в тонком кишечнике ответ на прием пищи и вызывают стимуляцию выработки инсулина. К </a:t>
            </a:r>
            <a:r>
              <a:rPr lang="ru-RU" sz="3400" dirty="0" err="1"/>
              <a:t>инкретинам</a:t>
            </a:r>
            <a:r>
              <a:rPr lang="ru-RU" sz="3400" dirty="0"/>
              <a:t> относятся  два гормона: </a:t>
            </a:r>
            <a:r>
              <a:rPr lang="ru-RU" sz="3400" dirty="0" err="1"/>
              <a:t>глюкагоноподобный</a:t>
            </a:r>
            <a:r>
              <a:rPr lang="ru-RU" sz="3400" dirty="0"/>
              <a:t> пептид-1 (ГПП-1) и </a:t>
            </a:r>
            <a:r>
              <a:rPr lang="ru-RU" sz="3400" dirty="0" err="1"/>
              <a:t>глюкозозависимый</a:t>
            </a:r>
            <a:r>
              <a:rPr lang="ru-RU" sz="3400" dirty="0"/>
              <a:t> </a:t>
            </a:r>
            <a:r>
              <a:rPr lang="ru-RU" sz="3400" dirty="0" err="1"/>
              <a:t>инсулинотропный</a:t>
            </a:r>
            <a:r>
              <a:rPr lang="ru-RU" sz="3400" dirty="0"/>
              <a:t> пептид (ГИП).</a:t>
            </a:r>
          </a:p>
          <a:p>
            <a:pPr marL="82296" indent="0">
              <a:buNone/>
            </a:pPr>
            <a:endParaRPr lang="ru-RU" sz="3400" dirty="0"/>
          </a:p>
          <a:p>
            <a:r>
              <a:rPr lang="ru-RU" sz="3400" dirty="0">
                <a:solidFill>
                  <a:schemeClr val="bg2">
                    <a:lumMod val="50000"/>
                  </a:schemeClr>
                </a:solidFill>
              </a:rPr>
              <a:t>3. Дефект α-клеток поджелудочной железы</a:t>
            </a:r>
          </a:p>
          <a:p>
            <a:r>
              <a:rPr lang="ru-RU" sz="3400" dirty="0"/>
              <a:t>Приводит к повышению секреции глюкагона и соответственно повышению глюкозы в крови.</a:t>
            </a:r>
          </a:p>
          <a:p>
            <a:pPr marL="82296" indent="0">
              <a:buNone/>
            </a:pPr>
            <a:endParaRPr lang="ru-RU" sz="3400" dirty="0"/>
          </a:p>
          <a:p>
            <a:r>
              <a:rPr lang="ru-RU" sz="3400" dirty="0">
                <a:solidFill>
                  <a:schemeClr val="bg2">
                    <a:lumMod val="50000"/>
                  </a:schemeClr>
                </a:solidFill>
              </a:rPr>
              <a:t>4. </a:t>
            </a:r>
            <a:r>
              <a:rPr lang="ru-RU" sz="3400" dirty="0" err="1">
                <a:solidFill>
                  <a:schemeClr val="bg2">
                    <a:lumMod val="50000"/>
                  </a:schemeClr>
                </a:solidFill>
              </a:rPr>
              <a:t>Гиперпродукция</a:t>
            </a:r>
            <a:r>
              <a:rPr lang="ru-RU" sz="3400" dirty="0">
                <a:solidFill>
                  <a:schemeClr val="bg2">
                    <a:lumMod val="50000"/>
                  </a:schemeClr>
                </a:solidFill>
              </a:rPr>
              <a:t> глюкозы печенью</a:t>
            </a:r>
          </a:p>
          <a:p>
            <a:r>
              <a:rPr lang="ru-RU" sz="3400" dirty="0"/>
              <a:t>Заключается в активации </a:t>
            </a:r>
            <a:r>
              <a:rPr lang="ru-RU" sz="3400" dirty="0" err="1"/>
              <a:t>глюконеогенеза</a:t>
            </a:r>
            <a:r>
              <a:rPr lang="ru-RU" sz="3400" dirty="0"/>
              <a:t> в условиях </a:t>
            </a:r>
            <a:r>
              <a:rPr lang="ru-RU" sz="3400" dirty="0" err="1"/>
              <a:t>гипоинсулинемии</a:t>
            </a:r>
            <a:r>
              <a:rPr lang="ru-RU" sz="3400" dirty="0"/>
              <a:t>. </a:t>
            </a:r>
          </a:p>
          <a:p>
            <a:endParaRPr lang="ru-RU" sz="3400" dirty="0"/>
          </a:p>
          <a:p>
            <a:r>
              <a:rPr lang="ru-RU" sz="3400" dirty="0">
                <a:solidFill>
                  <a:schemeClr val="bg2">
                    <a:lumMod val="50000"/>
                  </a:schemeClr>
                </a:solidFill>
              </a:rPr>
              <a:t>5. Усиление </a:t>
            </a:r>
            <a:r>
              <a:rPr lang="ru-RU" sz="3400" dirty="0" err="1">
                <a:solidFill>
                  <a:schemeClr val="bg2">
                    <a:lumMod val="50000"/>
                  </a:schemeClr>
                </a:solidFill>
              </a:rPr>
              <a:t>липолиза</a:t>
            </a:r>
            <a:endParaRPr lang="ru-RU" sz="3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400" dirty="0"/>
              <a:t>Заключается в расщеплении жиров в </a:t>
            </a:r>
            <a:r>
              <a:rPr lang="ru-RU" sz="3400" dirty="0" err="1"/>
              <a:t>адипоцитах</a:t>
            </a:r>
            <a:r>
              <a:rPr lang="ru-RU" sz="3400" dirty="0"/>
              <a:t> под действием липазы на глицерин и свободные жирные кислоты. Повышение количества свободных жирных кислот является причиной жировой инфильтрации печени и увеличения ее размеров. Усиливается распад СЖК с образованием кетоновых тел.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9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7992888" cy="6858000"/>
          </a:xfrm>
        </p:spPr>
        <p:txBody>
          <a:bodyPr>
            <a:noAutofit/>
          </a:bodyPr>
          <a:lstStyle/>
          <a:p>
            <a:r>
              <a:rPr lang="ru-RU" sz="2100" dirty="0">
                <a:solidFill>
                  <a:schemeClr val="bg2">
                    <a:lumMod val="50000"/>
                  </a:schemeClr>
                </a:solidFill>
              </a:rPr>
              <a:t>6. Снижение поглощения глюкозы мышечной тканью</a:t>
            </a:r>
          </a:p>
          <a:p>
            <a:r>
              <a:rPr lang="ru-RU" sz="2100" dirty="0"/>
              <a:t>Приводит к гипергликемии.</a:t>
            </a:r>
          </a:p>
          <a:p>
            <a:pPr marL="82296" indent="0">
              <a:buNone/>
            </a:pPr>
            <a:endParaRPr lang="ru-RU" sz="2100" dirty="0"/>
          </a:p>
          <a:p>
            <a:r>
              <a:rPr lang="ru-RU" sz="2100" dirty="0">
                <a:solidFill>
                  <a:schemeClr val="bg2">
                    <a:lumMod val="50000"/>
                  </a:schemeClr>
                </a:solidFill>
              </a:rPr>
              <a:t>7. Дисфункция </a:t>
            </a:r>
            <a:r>
              <a:rPr lang="ru-RU" sz="2100" dirty="0" err="1">
                <a:solidFill>
                  <a:schemeClr val="bg2">
                    <a:lumMod val="50000"/>
                  </a:schemeClr>
                </a:solidFill>
              </a:rPr>
              <a:t>нейтромедиаторов</a:t>
            </a:r>
            <a:r>
              <a:rPr lang="ru-RU" sz="2100" dirty="0">
                <a:solidFill>
                  <a:schemeClr val="bg2">
                    <a:lumMod val="50000"/>
                  </a:schemeClr>
                </a:solidFill>
              </a:rPr>
              <a:t> головного мозга</a:t>
            </a:r>
          </a:p>
          <a:p>
            <a:r>
              <a:rPr lang="ru-RU" sz="2100" dirty="0"/>
              <a:t>Дофамин и инсулин имеют связь между собой. Дофамин вырабатывается в полосатом теле головного мозга, или </a:t>
            </a:r>
            <a:r>
              <a:rPr lang="ru-RU" sz="2100" dirty="0" err="1"/>
              <a:t>стриатуме</a:t>
            </a:r>
            <a:r>
              <a:rPr lang="ru-RU" sz="2100" dirty="0"/>
              <a:t>, который участвует в контроле пищевого поведения (вызывает удовольствие от чувства насыщения). При повышении активности инсулина происходит резкое повышение уровня дофамина (на 22-50%), то есть чем больше инсулина, тем больше дофамина. На экспериментах (на мышах и крысах) доказано, что высокоуглеводная и богатая сахаром пища повышает уровень инсулина, что и заставляет людей употреблять ее в больших количествах для более активного выброса дофамина. Следовательно, инсулина производится чрезмерно много, так что клетки организма перестают его чувствовать, то есть развивается </a:t>
            </a:r>
            <a:r>
              <a:rPr lang="ru-RU" sz="2100" dirty="0" err="1"/>
              <a:t>инсулинорезистентность</a:t>
            </a:r>
            <a:r>
              <a:rPr lang="ru-RU" sz="2100" dirty="0"/>
              <a:t>, а синтезирующие инсулин клетки поджелудочной железы перенапрягаются и перестают следить за уровнем глюкозы в крови. </a:t>
            </a:r>
          </a:p>
        </p:txBody>
      </p:sp>
    </p:spTree>
    <p:extLst>
      <p:ext uri="{BB962C8B-B14F-4D97-AF65-F5344CB8AC3E}">
        <p14:creationId xmlns:p14="http://schemas.microsoft.com/office/powerpoint/2010/main" val="417215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9" y="116632"/>
            <a:ext cx="8100392" cy="6741368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8. Повышение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реабсорбции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глюкозы в почках</a:t>
            </a:r>
          </a:p>
          <a:p>
            <a:r>
              <a:rPr lang="ru-RU" dirty="0" err="1"/>
              <a:t>Реабсорбция</a:t>
            </a:r>
            <a:r>
              <a:rPr lang="ru-RU" dirty="0"/>
              <a:t> глюкозы происходит в проксимальном канальце почек. Чем больше глюкозы в крови, тем больше </a:t>
            </a:r>
            <a:r>
              <a:rPr lang="ru-RU" dirty="0" err="1"/>
              <a:t>реабсорция</a:t>
            </a:r>
            <a:r>
              <a:rPr lang="ru-RU" dirty="0"/>
              <a:t>. При достижении глюкозы в крови 11,1 </a:t>
            </a:r>
            <a:r>
              <a:rPr lang="ru-RU" dirty="0" err="1"/>
              <a:t>ммоль</a:t>
            </a:r>
            <a:r>
              <a:rPr lang="ru-RU" dirty="0"/>
              <a:t>/л часть глюкозы не </a:t>
            </a:r>
            <a:r>
              <a:rPr lang="ru-RU" dirty="0" err="1"/>
              <a:t>реабсорбируется</a:t>
            </a:r>
            <a:r>
              <a:rPr lang="ru-RU" dirty="0"/>
              <a:t> и она появляется в моче.</a:t>
            </a:r>
          </a:p>
          <a:p>
            <a:pPr marL="82296" indent="0">
              <a:buNone/>
            </a:pPr>
            <a:endParaRPr lang="ru-RU" dirty="0"/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9. Дисбаланс толстого кишечника</a:t>
            </a:r>
          </a:p>
          <a:p>
            <a:r>
              <a:rPr lang="ru-RU" dirty="0"/>
              <a:t>Патологическая микрофлора приводит к подавлению работы различных ферментов, </a:t>
            </a:r>
            <a:r>
              <a:rPr lang="ru-RU" dirty="0" err="1"/>
              <a:t>инкретинов</a:t>
            </a:r>
            <a:r>
              <a:rPr lang="ru-RU" dirty="0"/>
              <a:t>.</a:t>
            </a:r>
          </a:p>
          <a:p>
            <a:pPr marL="82296" indent="0">
              <a:buNone/>
            </a:pPr>
            <a:endParaRPr lang="ru-RU" dirty="0"/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10. Повышение скорости абсорбции глюкозы в желудке, тонком  кишечнике и снижение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амилина</a:t>
            </a:r>
            <a:r>
              <a:rPr lang="ru-RU" dirty="0"/>
              <a:t> </a:t>
            </a:r>
          </a:p>
          <a:p>
            <a:r>
              <a:rPr lang="ru-RU" dirty="0" err="1"/>
              <a:t>Амилин</a:t>
            </a:r>
            <a:r>
              <a:rPr lang="ru-RU" dirty="0"/>
              <a:t> – это гормон, который наряду с инсулином вырабатывается бета – клетками поджелудочной железы человека в ответ на поступление углеводов в организм. Оба гормона регулируют уровень глюкозы в крови, но каждый по-разному. Инсулин контролирует количество глюкозы, поступающее в мышцы и ткани организма из крови. При нехватке инсулина слишком много глюкозы остаётся в крови. </a:t>
            </a:r>
            <a:r>
              <a:rPr lang="ru-RU" dirty="0" err="1"/>
              <a:t>Амилин</a:t>
            </a:r>
            <a:r>
              <a:rPr lang="ru-RU" dirty="0"/>
              <a:t>, в свою очередь, регулирует количество глюкозы, поступающей в кровь после еды и скорость этого поступления. То есть гормон предохраняет организм от поступления в кровь чрезмерного количества глюкозы.</a:t>
            </a:r>
          </a:p>
        </p:txBody>
      </p:sp>
    </p:spTree>
    <p:extLst>
      <p:ext uri="{BB962C8B-B14F-4D97-AF65-F5344CB8AC3E}">
        <p14:creationId xmlns:p14="http://schemas.microsoft.com/office/powerpoint/2010/main" val="3767456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246</TotalTime>
  <Words>1877</Words>
  <Application>Microsoft Office PowerPoint</Application>
  <PresentationFormat>Экран (4:3)</PresentationFormat>
  <Paragraphs>77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Corbel</vt:lpstr>
      <vt:lpstr>Gill Sans MT</vt:lpstr>
      <vt:lpstr>Verdana</vt:lpstr>
      <vt:lpstr>Wingdings</vt:lpstr>
      <vt:lpstr>Wingdings 2</vt:lpstr>
      <vt:lpstr>Солнцестояние</vt:lpstr>
      <vt:lpstr>Этиология и Патогенез сахарного диабета 2 типа</vt:lpstr>
      <vt:lpstr>Презентация PowerPoint</vt:lpstr>
      <vt:lpstr>Этиология</vt:lpstr>
      <vt:lpstr>Презентация PowerPoint</vt:lpstr>
      <vt:lpstr>Патогенез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Молекулярно-генетические основы СД 2 типа</vt:lpstr>
      <vt:lpstr>Презентация PowerPoint</vt:lpstr>
      <vt:lpstr>Презентация PowerPoint</vt:lpstr>
      <vt:lpstr>Презентация PowerPoint</vt:lpstr>
      <vt:lpstr>Гетерогенность генетических нарушений при СД 2 типа</vt:lpstr>
      <vt:lpstr>Презентация PowerPoint</vt:lpstr>
      <vt:lpstr>Гипотезы, объясняющие развитие сахарного диабета 2 типа</vt:lpstr>
      <vt:lpstr>Презентация PowerPoint</vt:lpstr>
      <vt:lpstr>Презентация PowerPoint</vt:lpstr>
      <vt:lpstr>«Гипотеза экономного генотипа»</vt:lpstr>
      <vt:lpstr>«Гипотеза экономного фенотипа»</vt:lpstr>
      <vt:lpstr>Критерии диагноза</vt:lpstr>
      <vt:lpstr>Презентация PowerPoint</vt:lpstr>
      <vt:lpstr>Взаимосвязь инсулинорезистентности и артериальной гипертензии</vt:lpstr>
      <vt:lpstr>Взаимосвязь инсулинорезистентности и абдоминального (андроидного) ожирения</vt:lpstr>
      <vt:lpstr>Презентация PowerPoint</vt:lpstr>
      <vt:lpstr>Взаимосвязь инсулинорезистентности и дислипидемии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Патогенез сахарного диабета 2 типа</dc:title>
  <dc:creator>REGINA ISAEVA</dc:creator>
  <cp:lastModifiedBy>REGINA ISAEVA</cp:lastModifiedBy>
  <cp:revision>25</cp:revision>
  <dcterms:modified xsi:type="dcterms:W3CDTF">2025-10-12T12:30:36Z</dcterms:modified>
</cp:coreProperties>
</file>