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7"/>
  </p:notesMasterIdLst>
  <p:sldIdLst>
    <p:sldId id="326" r:id="rId2"/>
    <p:sldId id="261" r:id="rId3"/>
    <p:sldId id="262" r:id="rId4"/>
    <p:sldId id="327" r:id="rId5"/>
    <p:sldId id="269" r:id="rId6"/>
    <p:sldId id="328" r:id="rId7"/>
    <p:sldId id="285" r:id="rId8"/>
    <p:sldId id="281" r:id="rId9"/>
    <p:sldId id="282" r:id="rId10"/>
    <p:sldId id="264" r:id="rId11"/>
    <p:sldId id="266" r:id="rId12"/>
    <p:sldId id="267" r:id="rId13"/>
    <p:sldId id="268" r:id="rId14"/>
    <p:sldId id="329" r:id="rId15"/>
    <p:sldId id="271" r:id="rId16"/>
    <p:sldId id="272" r:id="rId17"/>
    <p:sldId id="263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7" r:id="rId28"/>
    <p:sldId id="288" r:id="rId29"/>
    <p:sldId id="289" r:id="rId30"/>
    <p:sldId id="290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296" r:id="rId39"/>
    <p:sldId id="291" r:id="rId40"/>
    <p:sldId id="298" r:id="rId41"/>
    <p:sldId id="300" r:id="rId42"/>
    <p:sldId id="310" r:id="rId43"/>
    <p:sldId id="316" r:id="rId44"/>
    <p:sldId id="314" r:id="rId45"/>
    <p:sldId id="313" r:id="rId46"/>
    <p:sldId id="312" r:id="rId47"/>
    <p:sldId id="299" r:id="rId48"/>
    <p:sldId id="301" r:id="rId49"/>
    <p:sldId id="293" r:id="rId50"/>
    <p:sldId id="294" r:id="rId51"/>
    <p:sldId id="302" r:id="rId52"/>
    <p:sldId id="315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30" r:id="rId63"/>
    <p:sldId id="331" r:id="rId64"/>
    <p:sldId id="332" r:id="rId65"/>
    <p:sldId id="333" r:id="rId66"/>
    <p:sldId id="334" r:id="rId67"/>
    <p:sldId id="335" r:id="rId68"/>
    <p:sldId id="337" r:id="rId69"/>
    <p:sldId id="338" r:id="rId70"/>
    <p:sldId id="339" r:id="rId71"/>
    <p:sldId id="340" r:id="rId72"/>
    <p:sldId id="341" r:id="rId73"/>
    <p:sldId id="342" r:id="rId74"/>
    <p:sldId id="344" r:id="rId75"/>
    <p:sldId id="34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8F66-5E64-46E2-889C-9E2441922A42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1A2E-72B4-4606-8335-0B2B6F530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Классификация пневмоний I. Этиологическая. Основана на микробиологическом анализе. В реальной практике мало реальна из-за продолжительности исследования Бактериальная: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Streptococcus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30-50%,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Haemophilus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influenze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1-3%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Staphylococcus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Микаплазменная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Легионеллезная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Хламидиозная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Грибковая Паразитарная Пневмония смешанной этиологии Пневмония без уточнения возбудителя (только 20-30% из всех пневмоний) 8-25%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1A2E-72B4-4606-8335-0B2B6F5301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0CA1C-DF64-4013-AAC3-4761604B3A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0CA1C-DF64-4013-AAC3-4761604B3A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осмотре обращают внимание на бледность кожных покровов, цианоз. У больных с подавленным иммунитетом можно обнаружить </a:t>
            </a:r>
            <a:r>
              <a:rPr lang="ru-RU" dirty="0" err="1" smtClean="0"/>
              <a:t>герпетические</a:t>
            </a:r>
            <a:r>
              <a:rPr lang="ru-RU" dirty="0" smtClean="0"/>
              <a:t> высыпания на губах. У лиц с тяжёлым течением болезни и пожилых людей возможны расстройства сознания и бред. Участие вспомогательной дыхательной мускулатуры, раздувание крыльев носа свидетельствуют о развитии дыхательной недостаточности. Дыхание может учащаться до 25-30 в минуту, иногда можно заметить отставание поражённой половины грудной клетки при дыхании. Для крупозной пневмонии характерно резкое повышение температуры тела до </a:t>
            </a:r>
            <a:r>
              <a:rPr lang="ru-RU" dirty="0" err="1" smtClean="0"/>
              <a:t>фебрильных</a:t>
            </a:r>
            <a:r>
              <a:rPr lang="ru-RU" dirty="0" smtClean="0"/>
              <a:t> значений, снижается температура критически. При бронхопневмонии характер температурной кривой непостоянен, снижение её чаще </a:t>
            </a:r>
            <a:r>
              <a:rPr lang="ru-RU" dirty="0" err="1" smtClean="0"/>
              <a:t>литическое</a:t>
            </a:r>
            <a:r>
              <a:rPr lang="ru-RU" dirty="0" smtClean="0"/>
              <a:t>. Больные с крупозной пневмонией обычно занимают вынужденное положение на больном боку. В этом положении движения плевральных листков ограничены, что уменьшает боли в грудной клетке и одновременно улучшает вентиляцию здорового легкого.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1A2E-72B4-4606-8335-0B2B6F5301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7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D1A2E-72B4-4606-8335-0B2B6F5301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2CECB73D-3710-4D0C-9A09-0B07E2A09D29}" type="slidenum">
              <a:rPr lang="ru-RU" altLang="ru-RU" sz="1200">
                <a:latin typeface="Arial" panose="020B0604020202020204" pitchFamily="34" charset="0"/>
              </a:rPr>
              <a:pPr/>
              <a:t>45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533900" cy="340042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1175"/>
            <a:ext cx="501967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Основными показателями, определяемыми в процессе диагностики астмы, являются следующие: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• ОФВ1 – объем форсированного выдоха за 1ю секунду – объем воздуха (л) который может выдохнуть пациент при максимально сильном маневре выдоха за первую секунду.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ФЖЕЛ – форсированная жизненная емкость легких – общий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• объем воздуха (л) который может выдохнуть пациент при максимально сильном маневре выдоха.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Также измеряют отношение ОФВ1/ФЖЕЛ в процентах (индекс Тиффно) – этот показатель чаще используется у взрослых для дифференциальной диагностики астмы и ХОБЛ. У детей в норме отношение ОФВ1/ФЖЕЛ должно быть более 90%.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900" b="1" smtClean="0">
                <a:latin typeface="Arial" panose="020B0604020202020204" pitchFamily="34" charset="0"/>
              </a:rPr>
              <a:t>Пиковая скорость выдоха – это тот максимальный объем воздуха, который пациент способен выдохнуть за единицу времени после максимально возможного вдоха (обычно за 1 секунду).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z="9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7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0F6E2F-8D18-4582-AD58-FDA9BF3023E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AC12D-5031-4746-8EE1-6B842C54115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C6F352-8887-4A59-B84F-1C17E35E2A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05800" cy="1080120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ritannic Bold" pitchFamily="34" charset="0"/>
              </a:rPr>
              <a:t>Пневмония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30897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артинки по запросу классификация пневмоний 2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472608" cy="372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7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Крупозная пневмония (долевая пневмония, плевропневмония, альвеолярная пневмония)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sz="2400" dirty="0"/>
              <a:t>Крупозная пневмония – острое инфекционное воспаление лёгочной паренхимы, характеризующееся долевым или сегментарным поражением с богатым фибрином </a:t>
            </a:r>
            <a:r>
              <a:rPr lang="ru-RU" sz="2400" dirty="0" err="1"/>
              <a:t>эксудатом</a:t>
            </a:r>
            <a:r>
              <a:rPr lang="ru-RU" sz="2400" dirty="0"/>
              <a:t> и циклическим течением клинико-морфологической картины.</a:t>
            </a:r>
          </a:p>
          <a:p>
            <a:r>
              <a:rPr lang="ru-RU" sz="2400" dirty="0"/>
              <a:t>Название «крупозная» дал С.П. Боткин от слова круп. Крупозная пневмония встречается примерно в 20% случаев пневмонии. Чаще болеют лица мужского возраста, довольно молодые.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Патогенез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Аспирация секрета ротоглотки.</a:t>
            </a:r>
          </a:p>
          <a:p>
            <a:r>
              <a:rPr lang="ru-RU" b="1"/>
              <a:t>Вдыхание аэрозоля, содержащего микроорганизмы.</a:t>
            </a:r>
          </a:p>
          <a:p>
            <a:r>
              <a:rPr lang="ru-RU"/>
              <a:t>Гематогенное распространение микроорганизмов.</a:t>
            </a:r>
          </a:p>
          <a:p>
            <a:r>
              <a:rPr lang="ru-RU"/>
              <a:t>Непосредственное распространение микроорганизмов от соседних органов.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Патологическая анатомия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 b="1"/>
              <a:t>1 стадия – стадия «прилива».</a:t>
            </a:r>
            <a:r>
              <a:rPr lang="ru-RU" sz="2100"/>
              <a:t> Длительность от 12 часов до 3-х суток.  Под действием эндотоксина, выделяемого пневмококком, происходит повреждение мембраны альвеолы, повышается проницаемость альвеол, отёк стенок.</a:t>
            </a:r>
          </a:p>
          <a:p>
            <a:pPr>
              <a:lnSpc>
                <a:spcPct val="80000"/>
              </a:lnSpc>
            </a:pPr>
            <a:r>
              <a:rPr lang="ru-RU" sz="2100" b="1"/>
              <a:t>2 стадия – «красного опеченения».</a:t>
            </a:r>
            <a:r>
              <a:rPr lang="ru-RU" sz="2100"/>
              <a:t> Длительность – 2-6 суток. Начинается на 2-3 сутки и характеризуется наполнением альвеол экссудатом, богатым фибрином и эритроцитами. Лёгкое становится плотным как печень.</a:t>
            </a:r>
          </a:p>
          <a:p>
            <a:pPr>
              <a:lnSpc>
                <a:spcPct val="80000"/>
              </a:lnSpc>
            </a:pPr>
            <a:r>
              <a:rPr lang="ru-RU" sz="2100" b="1"/>
              <a:t>3 стадия – «серого опеченения».</a:t>
            </a:r>
            <a:r>
              <a:rPr lang="ru-RU" sz="2100"/>
              <a:t> Длительность – 2-6 суток. Начинается на 3-4 сутки  и характеризуется лейкоцитарной инфильтрацией лёгкого и массивным выпадением фибрина.</a:t>
            </a:r>
          </a:p>
          <a:p>
            <a:pPr>
              <a:lnSpc>
                <a:spcPct val="80000"/>
              </a:lnSpc>
            </a:pPr>
            <a:r>
              <a:rPr lang="ru-RU" sz="2100" b="1"/>
              <a:t>4 стадия – стадия «разрешения».</a:t>
            </a:r>
            <a:r>
              <a:rPr lang="ru-RU" sz="2100"/>
              <a:t> Характеризуется активацией фибринолитической активности активизацией протеолитических ферментов нейтрофилов. Экссудат рассасывается.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b="1"/>
              <a:t>Клиника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b="1"/>
              <a:t>Основными клиническими симптомами являются кашель, выделение мокроты, одышка, боль в груди и лихорадка.</a:t>
            </a:r>
          </a:p>
          <a:p>
            <a:pPr>
              <a:lnSpc>
                <a:spcPct val="80000"/>
              </a:lnSpc>
            </a:pPr>
            <a:r>
              <a:rPr lang="ru-RU" sz="1900"/>
              <a:t>В первой стадии </a:t>
            </a:r>
            <a:r>
              <a:rPr lang="ru-RU" sz="1900" b="1"/>
              <a:t>кашель</a:t>
            </a:r>
            <a:r>
              <a:rPr lang="ru-RU" sz="1900"/>
              <a:t> обычно сильный, сухой. Во 2-3 стадиях кашель с мокротой, мокрота слизистая, скудная. Во 2 стадии мокрота носит </a:t>
            </a:r>
            <a:r>
              <a:rPr lang="ru-RU" sz="1900" b="1"/>
              <a:t>«ржавый» оттенок (коричневая).</a:t>
            </a:r>
            <a:r>
              <a:rPr lang="ru-RU" sz="1900"/>
              <a:t> В 3-ей стадии мокрота слизисто-гнойная, не превышает 50-100 мл в сутки.</a:t>
            </a:r>
          </a:p>
          <a:p>
            <a:pPr>
              <a:lnSpc>
                <a:spcPct val="80000"/>
              </a:lnSpc>
            </a:pPr>
            <a:r>
              <a:rPr lang="ru-RU" sz="1900" b="1"/>
              <a:t>Боли в груди</a:t>
            </a:r>
            <a:r>
              <a:rPr lang="ru-RU" sz="1900"/>
              <a:t> являются следствием вовлечения в процесс плевры, наблюдается в 1и 2-ой стадиях пневмонии. Боли локализуются на больной стороне, усиливаются при глубоком (форсированном) дыхании и кашле, уменьшаются в положении на больном боку. При вовлечении в патологический процесс диафрагмальной плевры боли могут локализоваться в эпигастральной области и симулировать картину «острого живота». </a:t>
            </a:r>
          </a:p>
          <a:p>
            <a:pPr>
              <a:lnSpc>
                <a:spcPct val="80000"/>
              </a:lnSpc>
            </a:pPr>
            <a:r>
              <a:rPr lang="ru-RU" sz="1900" b="1"/>
              <a:t>Одышка </a:t>
            </a:r>
            <a:r>
              <a:rPr lang="ru-RU" sz="1900"/>
              <a:t>обычно смешанного характера, частота дыхания увеличивается до 30 в 1 минуту, что соответствует дыхательной недостаточности.</a:t>
            </a:r>
          </a:p>
          <a:p>
            <a:pPr>
              <a:lnSpc>
                <a:spcPct val="80000"/>
              </a:lnSpc>
            </a:pPr>
            <a:r>
              <a:rPr lang="ru-RU" sz="1900" b="1"/>
              <a:t>Дополнительные жалобы:</a:t>
            </a:r>
            <a:r>
              <a:rPr lang="ru-RU" sz="1900"/>
              <a:t> снижение аппетита, слабость, тошноту, головную боль, бессонницу. При тяжёлом течении возможно возбуждение, спутанность сознания, бред.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Общий осмотр</a:t>
            </a:r>
            <a:endParaRPr lang="ru-RU" sz="3600" b="1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680520" cy="45307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Лихорадка</a:t>
            </a:r>
            <a:r>
              <a:rPr lang="ru-RU" sz="1800" dirty="0" smtClean="0"/>
              <a:t> проявляется </a:t>
            </a:r>
            <a:r>
              <a:rPr lang="ru-RU" sz="1800" dirty="0"/>
              <a:t>с первых часов заболевания, начинается с озноба, температура тела повышается до 39-40 С, держится на одном уровне с малыми суточными колебаниями до 1 С, так называемая «постоянная лихорадка» </a:t>
            </a:r>
          </a:p>
          <a:p>
            <a:pPr>
              <a:buFont typeface="Wingdings" pitchFamily="2" charset="2"/>
              <a:buNone/>
            </a:pPr>
            <a:r>
              <a:rPr lang="ru-RU" sz="1800" dirty="0"/>
              <a:t>    </a:t>
            </a:r>
            <a:r>
              <a:rPr lang="ru-RU" sz="1800" b="1" dirty="0"/>
              <a:t>(</a:t>
            </a:r>
            <a:r>
              <a:rPr lang="en-US" sz="1800" b="1" dirty="0" err="1"/>
              <a:t>febris</a:t>
            </a:r>
            <a:r>
              <a:rPr lang="en-US" sz="1800" b="1" dirty="0"/>
              <a:t> continua</a:t>
            </a:r>
            <a:r>
              <a:rPr lang="ru-RU" sz="1800" b="1" dirty="0"/>
              <a:t>).</a:t>
            </a:r>
          </a:p>
        </p:txBody>
      </p:sp>
      <p:pic>
        <p:nvPicPr>
          <p:cNvPr id="276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42000"/>
          </a:blip>
          <a:srcRect r="55272" b="70778"/>
          <a:stretch>
            <a:fillRect/>
          </a:stretch>
        </p:blipFill>
        <p:spPr>
          <a:xfrm>
            <a:off x="395536" y="3573016"/>
            <a:ext cx="3600400" cy="2942917"/>
          </a:xfr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l="1636" b="19516"/>
          <a:stretch>
            <a:fillRect/>
          </a:stretch>
        </p:blipFill>
        <p:spPr>
          <a:xfrm>
            <a:off x="5508104" y="1124744"/>
            <a:ext cx="2823660" cy="3240013"/>
          </a:xfrm>
          <a:prstGeom prst="rect">
            <a:avLst/>
          </a:prstGeom>
          <a:noFill/>
          <a:ln/>
        </p:spPr>
      </p:pic>
      <p:pic>
        <p:nvPicPr>
          <p:cNvPr id="6" name="Picture 2" descr="Картинки по запросу общий осмотр при пневмо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57870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860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История развития заболевания </a:t>
            </a:r>
            <a:br>
              <a:rPr lang="ru-RU" sz="3200" b="1"/>
            </a:br>
            <a:r>
              <a:rPr lang="ru-RU" sz="3200" b="1"/>
              <a:t>(</a:t>
            </a:r>
            <a:r>
              <a:rPr lang="en-US" sz="3200" b="1"/>
              <a:t>anamnesis morbi</a:t>
            </a:r>
            <a:r>
              <a:rPr lang="ru-RU" sz="3200" b="1"/>
              <a:t>)</a:t>
            </a:r>
            <a:endParaRPr lang="ru-RU" sz="32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800"/>
          </a:p>
          <a:p>
            <a:r>
              <a:rPr lang="ru-RU" sz="2400" b="1"/>
              <a:t>Характерным является указание на переохлаждение, пребывание в сыром прохладном помещении. </a:t>
            </a:r>
          </a:p>
          <a:p>
            <a:r>
              <a:rPr lang="ru-RU" sz="2400" b="1"/>
              <a:t>Имеют значение обстоятельства, указывающие на снижение иммунитета: частые простудные заболевания, перенесённые вирусные инфекции, хронические инфекции, авитаминоз, плохое питание, нервно-психические расстройства.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Данные объективного обследования </a:t>
            </a:r>
            <a:br>
              <a:rPr lang="ru-RU" sz="3200" b="1"/>
            </a:br>
            <a:r>
              <a:rPr lang="ru-RU" sz="3200" b="1"/>
              <a:t>(</a:t>
            </a:r>
            <a:r>
              <a:rPr lang="en-US" sz="3200" b="1"/>
              <a:t>status presens</a:t>
            </a:r>
            <a:r>
              <a:rPr lang="ru-RU" sz="3200" b="1"/>
              <a:t>)</a:t>
            </a:r>
            <a:r>
              <a:rPr lang="ru-RU" sz="380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Клинически выделяют 3 стадии вместо 4-х паталогоанатомических, так как симптомы стадии красного и серого опеченения практически одинаковы.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Методы исследования лёгких</a:t>
            </a:r>
            <a:endParaRPr lang="ru-RU" sz="3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7310" y="1821126"/>
            <a:ext cx="8511480" cy="259228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63050" y="1702621"/>
            <a:ext cx="3033286" cy="105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18184" y="1676196"/>
            <a:ext cx="288758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34411" y="1676196"/>
            <a:ext cx="28639" cy="1320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3324594" y="2908716"/>
            <a:ext cx="3047412" cy="1312372"/>
          </a:xfrm>
          <a:prstGeom prst="rect">
            <a:avLst/>
          </a:prstGeom>
        </p:spPr>
        <p:txBody>
          <a:bodyPr vert="horz" lIns="0" tIns="45720" rIns="0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равнительная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4019" y="3230514"/>
            <a:ext cx="2782650" cy="2802813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грудной клетки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грудной клетки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голосового дрожания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симметричность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53953" y="2790410"/>
            <a:ext cx="3018129" cy="2831111"/>
          </a:xfrm>
          <a:prstGeom prst="rect">
            <a:avLst/>
          </a:prstGeom>
        </p:spPr>
        <p:txBody>
          <a:bodyPr vert="horz" lIns="0" tIns="45720" rIns="0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Аускультация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дыхательные шумы (нормальное везикулярное, бронхиальное,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саккодированное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ларинготрахеальное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дыхательные шумы ( хрипы, крепитация)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Стадия прилива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7007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1" dirty="0"/>
              <a:t>Общее состояние</a:t>
            </a:r>
            <a:r>
              <a:rPr lang="ru-RU" sz="2000" dirty="0"/>
              <a:t> средней тяжести или тяжёлое.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Общий осмотр</a:t>
            </a:r>
            <a:r>
              <a:rPr lang="ru-RU" sz="2000" dirty="0"/>
              <a:t> обнаруживает бледность кожных покровов и слизистых, лихорадочный румянец на лице. На губах или крыльях носа часто выявляется герпес.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Частота дыхательных движений</a:t>
            </a:r>
            <a:r>
              <a:rPr lang="ru-RU" sz="2000" dirty="0"/>
              <a:t> выше нормы – до 30 в 1 минуту, одышка смешанного генеза.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При осмотре</a:t>
            </a:r>
            <a:r>
              <a:rPr lang="ru-RU" sz="2000" dirty="0"/>
              <a:t> грудной клетки – отставание больной половины от здоровой в акте дыхания.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Пальпация грудной клетки</a:t>
            </a:r>
            <a:r>
              <a:rPr lang="ru-RU" sz="2000" dirty="0"/>
              <a:t> также выявляет отставание больной стороны, голосовое дрожание усилено на больной стороне вследствие уплотнения лёгочной ткани.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При перкуссии</a:t>
            </a:r>
            <a:r>
              <a:rPr lang="ru-RU" sz="2000" dirty="0"/>
              <a:t> над поражённой стороной </a:t>
            </a:r>
            <a:r>
              <a:rPr lang="ru-RU" sz="2000" dirty="0" err="1"/>
              <a:t>перкуторный</a:t>
            </a:r>
            <a:r>
              <a:rPr lang="ru-RU" sz="2000" dirty="0"/>
              <a:t> звук укорочен.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При аускультации</a:t>
            </a:r>
            <a:r>
              <a:rPr lang="ru-RU" sz="2000" dirty="0"/>
              <a:t> определяется ослабленное везикулярное дыхание и начальная крепитация (</a:t>
            </a:r>
            <a:r>
              <a:rPr lang="en-US" sz="2000" dirty="0" err="1"/>
              <a:t>crepitacio</a:t>
            </a:r>
            <a:r>
              <a:rPr lang="en-US" sz="2000" dirty="0"/>
              <a:t> </a:t>
            </a:r>
            <a:r>
              <a:rPr lang="en-US" sz="2000" dirty="0" err="1"/>
              <a:t>indux</a:t>
            </a:r>
            <a:r>
              <a:rPr lang="ru-RU" sz="2000" dirty="0"/>
              <a:t>). </a:t>
            </a:r>
          </a:p>
          <a:p>
            <a:pPr>
              <a:lnSpc>
                <a:spcPct val="80000"/>
              </a:lnSpc>
            </a:pPr>
            <a:r>
              <a:rPr lang="ru-RU" sz="2000" b="1" dirty="0" err="1"/>
              <a:t>Бронхофония</a:t>
            </a:r>
            <a:r>
              <a:rPr lang="ru-RU" sz="2000" dirty="0"/>
              <a:t> усилена. 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Стадия опеченения</a:t>
            </a:r>
            <a:r>
              <a:rPr lang="ru-RU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/>
              <a:t>Общее состояние</a:t>
            </a:r>
            <a:r>
              <a:rPr lang="ru-RU" sz="2100"/>
              <a:t> остаётся тяжёлым. </a:t>
            </a:r>
          </a:p>
          <a:p>
            <a:pPr>
              <a:lnSpc>
                <a:spcPct val="90000"/>
              </a:lnSpc>
            </a:pPr>
            <a:r>
              <a:rPr lang="ru-RU" sz="2100" b="1"/>
              <a:t>При осмотре</a:t>
            </a:r>
            <a:r>
              <a:rPr lang="ru-RU" sz="2100"/>
              <a:t> грудной клетки проявления первой стадии усиливаются. </a:t>
            </a:r>
          </a:p>
          <a:p>
            <a:pPr>
              <a:lnSpc>
                <a:spcPct val="90000"/>
              </a:lnSpc>
            </a:pPr>
            <a:r>
              <a:rPr lang="ru-RU" sz="2100" b="1"/>
              <a:t>Перкуторный звук</a:t>
            </a:r>
            <a:r>
              <a:rPr lang="ru-RU" sz="2100"/>
              <a:t> над пораженным участком лёгкого ещё более укорочен (тупой). </a:t>
            </a:r>
          </a:p>
          <a:p>
            <a:pPr>
              <a:lnSpc>
                <a:spcPct val="90000"/>
              </a:lnSpc>
            </a:pPr>
            <a:r>
              <a:rPr lang="ru-RU" sz="2100" b="1"/>
              <a:t>Подвижность нижнего края лёкого</a:t>
            </a:r>
            <a:r>
              <a:rPr lang="ru-RU" sz="2100"/>
              <a:t> более ограничена.</a:t>
            </a:r>
          </a:p>
          <a:p>
            <a:pPr>
              <a:lnSpc>
                <a:spcPct val="90000"/>
              </a:lnSpc>
            </a:pPr>
            <a:r>
              <a:rPr lang="ru-RU" sz="2100" b="1"/>
              <a:t>Аускультативно</a:t>
            </a:r>
            <a:r>
              <a:rPr lang="ru-RU" sz="2100"/>
              <a:t> - бронхиальное дыхание из-за значительного уплотнения альвеол серозно-гемморагическим экссудатом, снижения воздушности лёгочной ткани, альвеолярное дыхание фактически отсутствует. Крепитация исчезает, так как альвеолы теряют способность раскрываться. Поражение плевры обусловливает появление шума трения плевры. </a:t>
            </a:r>
          </a:p>
          <a:p>
            <a:pPr>
              <a:lnSpc>
                <a:spcPct val="90000"/>
              </a:lnSpc>
            </a:pPr>
            <a:r>
              <a:rPr lang="ru-RU" sz="2100"/>
              <a:t>Ещё более усиливается </a:t>
            </a:r>
            <a:r>
              <a:rPr lang="ru-RU" sz="2100" b="1"/>
              <a:t>бронхофония</a:t>
            </a:r>
            <a:r>
              <a:rPr lang="ru-RU" sz="210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algn="ctr"/>
            <a:r>
              <a:rPr lang="ru-RU" sz="3600" b="1" dirty="0"/>
              <a:t>Определение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ru-RU" sz="2400" b="1" dirty="0"/>
          </a:p>
          <a:p>
            <a:r>
              <a:rPr lang="ru-RU" sz="2000" dirty="0"/>
              <a:t>Пневмония – это инфекционное воспаление легочной ткани, возникающее как самостоятельно, так и как осложнение других заболеваний.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r>
              <a:rPr lang="ru-RU" sz="2000" b="1" dirty="0"/>
              <a:t>Группа различных по этиологии, патогенезу, морфологической характеристике острых инфекционных (преимущественно бактериальных) заболеваний, характеризующихся очаговым поражением респираторных отделов лёгких с обязательным наличием </a:t>
            </a:r>
            <a:r>
              <a:rPr lang="ru-RU" sz="2000" b="1" dirty="0" err="1"/>
              <a:t>внутриальвеолярной</a:t>
            </a:r>
            <a:r>
              <a:rPr lang="ru-RU" sz="2000" b="1" dirty="0"/>
              <a:t> </a:t>
            </a:r>
            <a:r>
              <a:rPr lang="ru-RU" sz="2000" b="1" dirty="0" err="1"/>
              <a:t>эксудации</a:t>
            </a:r>
            <a:r>
              <a:rPr lang="ru-RU" sz="2000" b="1" dirty="0"/>
              <a:t>.</a:t>
            </a:r>
          </a:p>
          <a:p>
            <a:pPr>
              <a:buFont typeface="Wingdings" pitchFamily="2" charset="2"/>
              <a:buNone/>
            </a:pPr>
            <a:endParaRPr lang="ru-RU" sz="2000" b="1" dirty="0"/>
          </a:p>
          <a:p>
            <a:pPr algn="r">
              <a:buFont typeface="Wingdings" pitchFamily="2" charset="2"/>
              <a:buNone/>
            </a:pPr>
            <a:r>
              <a:rPr lang="ru-RU" sz="2000" b="1" dirty="0"/>
              <a:t>(</a:t>
            </a:r>
            <a:r>
              <a:rPr lang="ru-RU" sz="2000" b="1" dirty="0" smtClean="0"/>
              <a:t>Национальные </a:t>
            </a:r>
            <a:r>
              <a:rPr lang="ru-RU" sz="2000" b="1" dirty="0"/>
              <a:t>рекомендации </a:t>
            </a:r>
          </a:p>
          <a:p>
            <a:pPr algn="r">
              <a:buFont typeface="Wingdings" pitchFamily="2" charset="2"/>
              <a:buNone/>
            </a:pPr>
            <a:r>
              <a:rPr lang="ru-RU" sz="2000" b="1" dirty="0"/>
              <a:t>Российского респираторного общества, 2010)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Стадия разрешения</a:t>
            </a:r>
            <a:r>
              <a:rPr lang="ru-RU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 dirty="0"/>
              <a:t>Общее состояние</a:t>
            </a:r>
            <a:r>
              <a:rPr lang="ru-RU" sz="2100" dirty="0"/>
              <a:t> улучшается. </a:t>
            </a:r>
          </a:p>
          <a:p>
            <a:pPr>
              <a:lnSpc>
                <a:spcPct val="90000"/>
              </a:lnSpc>
            </a:pPr>
            <a:r>
              <a:rPr lang="ru-RU" sz="2100" dirty="0"/>
              <a:t>Повышенная </a:t>
            </a:r>
            <a:r>
              <a:rPr lang="ru-RU" sz="2100" b="1" dirty="0"/>
              <a:t>температура тела</a:t>
            </a:r>
            <a:r>
              <a:rPr lang="ru-RU" sz="2100" dirty="0"/>
              <a:t> снижается, часто критически. </a:t>
            </a:r>
          </a:p>
          <a:p>
            <a:pPr>
              <a:lnSpc>
                <a:spcPct val="90000"/>
              </a:lnSpc>
            </a:pPr>
            <a:r>
              <a:rPr lang="ru-RU" sz="2100" dirty="0"/>
              <a:t>Отмечается резкая потливость, обильное мочеотделение (полиурия), резкая слабость.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Осмотр грудной клетки</a:t>
            </a:r>
            <a:r>
              <a:rPr lang="ru-RU" sz="2100" dirty="0"/>
              <a:t> выявляет те же изменения, что и в 1-ой стадии.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Голосовое дрожание</a:t>
            </a:r>
            <a:r>
              <a:rPr lang="ru-RU" sz="2100" dirty="0"/>
              <a:t> усилено.</a:t>
            </a:r>
          </a:p>
          <a:p>
            <a:pPr>
              <a:lnSpc>
                <a:spcPct val="90000"/>
              </a:lnSpc>
            </a:pPr>
            <a:r>
              <a:rPr lang="ru-RU" sz="2100" dirty="0"/>
              <a:t>Притупление </a:t>
            </a:r>
            <a:r>
              <a:rPr lang="ru-RU" sz="2100" b="1" dirty="0" err="1"/>
              <a:t>перкуторного</a:t>
            </a:r>
            <a:r>
              <a:rPr lang="ru-RU" sz="2100" b="1" dirty="0"/>
              <a:t> звука</a:t>
            </a:r>
            <a:r>
              <a:rPr lang="ru-RU" sz="2100" dirty="0"/>
              <a:t> уменьшается. </a:t>
            </a:r>
          </a:p>
          <a:p>
            <a:pPr>
              <a:lnSpc>
                <a:spcPct val="90000"/>
              </a:lnSpc>
            </a:pPr>
            <a:r>
              <a:rPr lang="ru-RU" sz="2100" b="1" dirty="0"/>
              <a:t>При аускультации</a:t>
            </a:r>
            <a:r>
              <a:rPr lang="ru-RU" sz="2100" dirty="0"/>
              <a:t> – бронхиальное дыхание, вновь появляется крепитация (</a:t>
            </a:r>
            <a:r>
              <a:rPr lang="en-US" sz="2100" dirty="0" err="1"/>
              <a:t>crepitatio</a:t>
            </a:r>
            <a:r>
              <a:rPr lang="en-US" sz="2100" dirty="0"/>
              <a:t> </a:t>
            </a:r>
            <a:r>
              <a:rPr lang="en-US" sz="2100" dirty="0" err="1"/>
              <a:t>redux</a:t>
            </a:r>
            <a:r>
              <a:rPr lang="ru-RU" sz="2100" dirty="0"/>
              <a:t>). Иногда выслушиваются мелкопузырчатые влажные хрипы из-за попадания мокроты из просвета альвеол в мелкие бронхи.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Обследование сердечно-сосудистой системы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100"/>
              <a:t>Выявляются тахикардия, снижение артериального давления.</a:t>
            </a:r>
          </a:p>
          <a:p>
            <a:pPr>
              <a:lnSpc>
                <a:spcPct val="90000"/>
              </a:lnSpc>
            </a:pPr>
            <a:r>
              <a:rPr lang="ru-RU" sz="2100"/>
              <a:t>Особенно опасен период резкого снижения температуры тела, когда возможно развитие острой сердечно-сосудистой недостаточности, возможен летальный исход. </a:t>
            </a:r>
          </a:p>
          <a:p>
            <a:pPr>
              <a:lnSpc>
                <a:spcPct val="90000"/>
              </a:lnSpc>
            </a:pPr>
            <a:r>
              <a:rPr lang="ru-RU" sz="2100"/>
              <a:t>При перкуссии границ сердца может наблюдаться их расширение.</a:t>
            </a:r>
          </a:p>
          <a:p>
            <a:pPr>
              <a:lnSpc>
                <a:spcPct val="90000"/>
              </a:lnSpc>
            </a:pPr>
            <a:r>
              <a:rPr lang="ru-RU" sz="2100"/>
              <a:t>При аускультации сердца – приглушенность тонов сердца вследствие токсического воздействия на миокард. </a:t>
            </a:r>
          </a:p>
          <a:p>
            <a:pPr>
              <a:lnSpc>
                <a:spcPct val="90000"/>
              </a:lnSpc>
            </a:pPr>
            <a:r>
              <a:rPr lang="ru-RU" sz="2100"/>
              <a:t>Возможно развитие острой левожелудочковой недостаточности с гипертензией малого круга кровообращения, появление акцента 2-го тона над легочной артерией, систолического шума на верхушке сердца.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Данные инструментальных </a:t>
            </a:r>
            <a:br>
              <a:rPr lang="ru-RU" sz="3200" b="1"/>
            </a:br>
            <a:r>
              <a:rPr lang="ru-RU" sz="3200" b="1"/>
              <a:t>и лабораторных методов исследования</a:t>
            </a:r>
            <a:r>
              <a:rPr lang="ru-RU" sz="380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 b="1"/>
              <a:t>При клиническом анализе крови</a:t>
            </a:r>
            <a:r>
              <a:rPr lang="ru-RU" sz="2100"/>
              <a:t> находят лейкоцитоз, сдвиг лейкоцитарной формулы влево: увеличение числа палочкоядерных лейкоцитов, юных форм; лимфопению, эозинопению, ускорение скорости оседания эритроцитов до 30 мм в 1 час и выше. </a:t>
            </a:r>
          </a:p>
          <a:p>
            <a:pPr>
              <a:lnSpc>
                <a:spcPct val="80000"/>
              </a:lnSpc>
            </a:pPr>
            <a:r>
              <a:rPr lang="ru-RU" sz="2100"/>
              <a:t>Повышается </a:t>
            </a:r>
            <a:r>
              <a:rPr lang="ru-RU" sz="2100" b="1"/>
              <a:t>уровень в крови глобулинов</a:t>
            </a:r>
            <a:r>
              <a:rPr lang="ru-RU" sz="2100"/>
              <a:t> за счёт </a:t>
            </a:r>
            <a:r>
              <a:rPr lang="en-US" sz="2100"/>
              <a:t>a</a:t>
            </a:r>
            <a:r>
              <a:rPr lang="ru-RU" sz="2100"/>
              <a:t> и γ фракций. </a:t>
            </a:r>
          </a:p>
          <a:p>
            <a:pPr>
              <a:lnSpc>
                <a:spcPct val="80000"/>
              </a:lnSpc>
            </a:pPr>
            <a:r>
              <a:rPr lang="ru-RU" sz="2100" b="1"/>
              <a:t>При исследовании мокроты</a:t>
            </a:r>
            <a:r>
              <a:rPr lang="ru-RU" sz="2100"/>
              <a:t> в 1-ой стадии мокрота вязкая, слизистая, при микроскопии определяются лейкоциты, альвеолярные клетки, пневмококки. В стадии красного опеченения обнаруживаются эритроциты, лейкоциты, фибрин. В стадии серого опеченения – лейкоциты.</a:t>
            </a:r>
          </a:p>
          <a:p>
            <a:pPr>
              <a:lnSpc>
                <a:spcPct val="80000"/>
              </a:lnSpc>
            </a:pPr>
            <a:r>
              <a:rPr lang="ru-RU" sz="2100" b="1"/>
              <a:t>Рентгенорафия лёгких</a:t>
            </a:r>
            <a:r>
              <a:rPr lang="ru-RU" sz="2100"/>
              <a:t> в динамике показывает наличие инфильтративных изменений, захватывающих несколько сегментов, а, возможно,  доли (долей) лёгкого.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694" y="792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На основании данных клинического и дополнительных методов исследования установлен клинический диагноз: </a:t>
            </a:r>
            <a:r>
              <a:rPr lang="ru-RU" sz="2400" b="1" dirty="0"/>
              <a:t>правосторонняя нижнедолевая пневмония</a:t>
            </a:r>
            <a:r>
              <a:rPr lang="ru-RU" sz="2000" dirty="0"/>
              <a:t>, острое течение</a:t>
            </a:r>
          </a:p>
        </p:txBody>
      </p:sp>
      <p:pic>
        <p:nvPicPr>
          <p:cNvPr id="2054" name="Picture 6" descr="Картинки по запросу рентген легких при пневмо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0184"/>
            <a:ext cx="9187788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73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Очаговая пневмония (бронхопневмония, дольковая пневмония)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Встречается чаще крупозной. Составляет около 60% среди госпитализированных по поводу пневмонии больных.</a:t>
            </a:r>
            <a:endParaRPr lang="ru-RU" sz="2400" b="1"/>
          </a:p>
          <a:p>
            <a:r>
              <a:rPr lang="ru-RU" sz="2400" b="1"/>
              <a:t>Патогенез. </a:t>
            </a:r>
            <a:r>
              <a:rPr lang="ru-RU" sz="2400"/>
              <a:t>Особенностью является локализация поражения воспалением не целой доли, а лишь нескольких долек. Экссудативный компонент выражен слабее, чем при крупозной пневмонии, воспаление, как правило, начинается с бронхов, заболевание часто осложняет инфекции верхних дыхательных путей, бронхиты.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Клиника</a:t>
            </a:r>
            <a:r>
              <a:rPr lang="ru-RU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/>
              <a:t>Клиническая картина</a:t>
            </a:r>
            <a:r>
              <a:rPr lang="ru-RU" sz="2600"/>
              <a:t> менее яркая, чем при крупозной пневмонии: кашель,, лихорадка, одышка. Кашель вначале сухой, затем с слизисто-гнойный. Лихорадка неправильного типа. Одышка небольшая.</a:t>
            </a:r>
            <a:endParaRPr lang="ru-RU" sz="2600" b="1"/>
          </a:p>
          <a:p>
            <a:pPr>
              <a:lnSpc>
                <a:spcPct val="90000"/>
              </a:lnSpc>
            </a:pPr>
            <a:r>
              <a:rPr lang="ru-RU" sz="2600" b="1"/>
              <a:t>Анамнез заболевания. </a:t>
            </a:r>
            <a:r>
              <a:rPr lang="ru-RU" sz="2600"/>
              <a:t>Начало чаще острое с лихорадкой, ознобом. В анамнезе присутствуют указания на затянувшеюся патологию верхних дыхательных путей или наличие хронического заболевания бронхолёгочной или сердечно-сосудистой систем.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/>
              <a:t>Данные объективного обследования</a:t>
            </a:r>
            <a:r>
              <a:rPr lang="ru-RU" sz="380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Зависят от распространённости и локализации очага поражения. </a:t>
            </a:r>
          </a:p>
          <a:p>
            <a:pPr>
              <a:lnSpc>
                <a:spcPct val="80000"/>
              </a:lnSpc>
            </a:pPr>
            <a:r>
              <a:rPr lang="ru-RU" sz="2100"/>
              <a:t>Небольшие очаги не сопровождаются изменениями голосового дрожания, значительными перкуторными изменениями. </a:t>
            </a:r>
          </a:p>
          <a:p>
            <a:pPr>
              <a:lnSpc>
                <a:spcPct val="80000"/>
              </a:lnSpc>
            </a:pPr>
            <a:r>
              <a:rPr lang="ru-RU" sz="2100"/>
              <a:t>Редко встречается бледность кожи, цианоз, герпетические высыпания на губах, крыльях носа. </a:t>
            </a:r>
          </a:p>
          <a:p>
            <a:pPr>
              <a:lnSpc>
                <a:spcPct val="80000"/>
              </a:lnSpc>
            </a:pPr>
            <a:r>
              <a:rPr lang="ru-RU" sz="2100"/>
              <a:t>У некоторых больных может наблюдаться отставание пораженной стороны в акте дыхания, укорочение перкуторного звука. </a:t>
            </a:r>
          </a:p>
          <a:p>
            <a:pPr>
              <a:lnSpc>
                <a:spcPct val="80000"/>
              </a:lnSpc>
            </a:pPr>
            <a:r>
              <a:rPr lang="ru-RU" sz="2100"/>
              <a:t>Наиболее постоянны аускультативные симптомы: жёсткое дыхание над поражённым участком, влажные хрипы на ограниченном участке поражения, сухие хрипы при наличии бронхообструкции. </a:t>
            </a:r>
          </a:p>
          <a:p>
            <a:pPr>
              <a:lnSpc>
                <a:spcPct val="80000"/>
              </a:lnSpc>
            </a:pPr>
            <a:r>
              <a:rPr lang="ru-RU" sz="2100"/>
              <a:t>Бронхофония усилена.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Очаговая пневмония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рентген легких при пневмо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480"/>
            <a:ext cx="8229600" cy="452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646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226" y="1196753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Бронхиальная астма</a:t>
            </a:r>
            <a:endParaRPr lang="ru-RU" sz="5400" b="1" dirty="0"/>
          </a:p>
        </p:txBody>
      </p:sp>
      <p:pic>
        <p:nvPicPr>
          <p:cNvPr id="18434" name="Picture 2" descr="Картинки по запросу аспириновая бронхиальная 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715000" cy="386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5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Бронхиальная астма (БА) – </a:t>
            </a:r>
            <a:r>
              <a:rPr lang="ru-RU" b="1" dirty="0"/>
              <a:t>хроническое воспалительное</a:t>
            </a:r>
            <a:r>
              <a:rPr lang="ru-RU" dirty="0"/>
              <a:t> заболевание дыхательных путей, в котором принимают участие многие клетки и клеточные элементы. Хроническое воспаление обусловливает развитие бронхиальной </a:t>
            </a:r>
            <a:r>
              <a:rPr lang="ru-RU" b="1" dirty="0"/>
              <a:t>гиперреактивности</a:t>
            </a:r>
            <a:r>
              <a:rPr lang="ru-RU" dirty="0"/>
              <a:t>, которая приводит к повторяющимся эпизодам свистящих хрипов, одышки, чувства заложенности в груди и кашля, в особенности по ночам или ранним утром. Эти эпизоды связаны с распространенной вариабельной </a:t>
            </a:r>
            <a:r>
              <a:rPr lang="ru-RU" b="1" dirty="0"/>
              <a:t>обструкцией дыхательных путей</a:t>
            </a:r>
            <a:r>
              <a:rPr lang="ru-RU" dirty="0"/>
              <a:t> в легких, которая часто бывает </a:t>
            </a:r>
            <a:r>
              <a:rPr lang="ru-RU" b="1" dirty="0"/>
              <a:t>обратимой</a:t>
            </a:r>
            <a:r>
              <a:rPr lang="ru-RU" dirty="0"/>
              <a:t> спонтанно или под влиянием лечения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ἆσθμα </a:t>
            </a:r>
            <a:r>
              <a:rPr lang="ru-RU" dirty="0" smtClean="0"/>
              <a:t>— «тяжёлое дыхание, одышка»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8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Этиология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marL="571500" indent="-571500">
              <a:lnSpc>
                <a:spcPct val="80000"/>
              </a:lnSpc>
            </a:pPr>
            <a:r>
              <a:rPr lang="ru-RU" sz="1800" b="1"/>
              <a:t>По этиологии</a:t>
            </a:r>
            <a:r>
              <a:rPr lang="ru-RU" sz="1800"/>
              <a:t> различают бактериальные, вирусные, грибковые, микоплазменные, аллергические  и т. д. пневмонии. 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 b="1"/>
              <a:t>По патогенезу</a:t>
            </a:r>
            <a:r>
              <a:rPr lang="ru-RU" sz="1800"/>
              <a:t> различают первичные и вторичные (связанные с циркуляторными расстройствами, аспирацией и сдавлением бронхов, воздействием физических факторов, связанных с другими заболеваниями) пневмонии. 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 b="1"/>
              <a:t>По клинико-морфологическим характеристикам</a:t>
            </a:r>
            <a:r>
              <a:rPr lang="ru-RU" sz="1800"/>
              <a:t> различают паренхиматозные (крупозные и очаговые) и интерстициальные пневмонии.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 b="1"/>
              <a:t>По локализации и протяженности</a:t>
            </a:r>
            <a:r>
              <a:rPr lang="ru-RU" sz="1800"/>
              <a:t> – односторонние (левосторонние и правосторонние), тотальные (долевые, сегментарные, центральные, прикорневые)  и двухсторонние пневмонии.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 b="1"/>
              <a:t>По тяжести</a:t>
            </a:r>
            <a:r>
              <a:rPr lang="ru-RU" sz="1800"/>
              <a:t> – крайне тяжелые, тяжелые, средней тяжести и легкие (абортивные) пневмонии.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 b="1"/>
              <a:t>По течению</a:t>
            </a:r>
            <a:r>
              <a:rPr lang="ru-RU" sz="1800"/>
              <a:t> – острые и затяжные пневмонии.</a:t>
            </a:r>
          </a:p>
          <a:p>
            <a:pPr marL="571500" indent="-571500">
              <a:lnSpc>
                <a:spcPct val="80000"/>
              </a:lnSpc>
            </a:pPr>
            <a:r>
              <a:rPr lang="ru-RU" sz="1800"/>
              <a:t>В зависимости от клинических проявлений и морфологической картины различают крупозную пневмонию и очаговую пневмонию, они имеют существенные различия и их рассматривают раздельно.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587962"/>
              </p:ext>
            </p:extLst>
          </p:nvPr>
        </p:nvGraphicFramePr>
        <p:xfrm>
          <a:off x="457200" y="836712"/>
          <a:ext cx="8229599" cy="57346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419265702"/>
                    </a:ext>
                  </a:extLst>
                </a:gridCol>
                <a:gridCol w="6491063">
                  <a:extLst>
                    <a:ext uri="{9D8B030D-6E8A-4147-A177-3AD203B41FA5}">
                      <a16:colId xmlns="" xmlns:a16="http://schemas.microsoft.com/office/drawing/2014/main" val="3860825679"/>
                    </a:ext>
                  </a:extLst>
                </a:gridCol>
              </a:tblGrid>
              <a:tr h="370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Факторы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211084"/>
                  </a:ext>
                </a:extLst>
              </a:tr>
              <a:tr h="13160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Внутренние факторы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Генетическая предрасположенность к </a:t>
                      </a:r>
                      <a:r>
                        <a:rPr lang="ru-RU" sz="1600" dirty="0" err="1">
                          <a:effectLst/>
                        </a:rPr>
                        <a:t>атопии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Генетическая предрасположенность к БГР (бронхиальной гиперреактивности)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Пол (в детском возрасте БА чаще развивается у мальчиков; в подростковом и взрослом – у женщин)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Ожирение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1028172"/>
                  </a:ext>
                </a:extLst>
              </a:tr>
              <a:tr h="36005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Факторы окружающей среды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Аллергены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Внутри помещения: клещи домашней пыли, шерсть и эпидермис домашних животных, аллергены таракана, грибковые аллергены.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Вне помещения: пыльца растений, грибковые аллергены.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Инфекционные агенты (преимущественно вирусные)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Профессиональные факторы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err="1">
                          <a:effectLst/>
                        </a:rPr>
                        <a:t>Аэрополлютанты</a:t>
                      </a:r>
                      <a:endParaRPr lang="ru-RU" sz="1600" dirty="0">
                        <a:effectLst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Внешние: озон, диоксиды серы и азота, продукты сгорания дизельного топлива и др.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Внутри жилища: табачный дым (активное и пассивное курение).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Диета (повышенное потребление продуктов высокой степени обработки, увеличенное поступление омега-6 полиненасыщенной жирной кислоты  и сниженное – антиоксидантов (в виде фруктов и овощей) и омега-3 полиненасыщенной жирной кислоты (в составе жирных сортов рыбы).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518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454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>
                <a:latin typeface="Comic Sans MS" panose="030F0702030302020204" pitchFamily="66" charset="0"/>
              </a:rPr>
              <a:t>Бытовые аллергены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Домашняя пыль-</a:t>
            </a:r>
            <a:r>
              <a:rPr lang="ru-RU" altLang="ru-RU" sz="1800"/>
              <a:t> Давно известно, что в чистом и проветриваемом помещении вероятность заболевания снижается.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Около 70% страдающих БА чувствительны именно к домашней пыли,и для многих она является единственно значимым аллергеном.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 </a:t>
            </a:r>
            <a:r>
              <a:rPr lang="ru-RU" altLang="ru-RU" sz="1800" b="1"/>
              <a:t>Домашний  пылевой клещ</a:t>
            </a:r>
            <a:r>
              <a:rPr lang="ru-RU" altLang="ru-RU" sz="1800"/>
              <a:t> является наиболее распространенным мощным бытовым аллергеном по всему миру.Аллергены его находятся в теле,секрете , продуктах жизнедеятельности и составляют основную часть домашней пыли </a:t>
            </a:r>
          </a:p>
          <a:p>
            <a:pPr>
              <a:lnSpc>
                <a:spcPct val="80000"/>
              </a:lnSpc>
            </a:pPr>
            <a:r>
              <a:rPr lang="ru-RU" altLang="ru-RU" sz="1800" b="1"/>
              <a:t>Плесневые грибки   </a:t>
            </a:r>
            <a:r>
              <a:rPr lang="ru-RU" altLang="ru-RU" sz="1800"/>
              <a:t>мельчайшие растения без корней и стеблей</a:t>
            </a:r>
            <a:r>
              <a:rPr lang="ru-RU" altLang="ru-RU" sz="1800" b="1"/>
              <a:t> </a:t>
            </a:r>
            <a:r>
              <a:rPr lang="ru-RU" altLang="ru-RU" sz="1800"/>
              <a:t>,размножающиеся спорами, которые выделяют в окружающий воздух.Большое их количество может содержаться во многих видах пищи-это сыры,пиво,сухофрукты,залежавшийся хлеб. </a:t>
            </a:r>
          </a:p>
        </p:txBody>
      </p:sp>
      <p:pic>
        <p:nvPicPr>
          <p:cNvPr id="27652" name="Picture 4" descr="кле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24500"/>
            <a:ext cx="162560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клещ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89588"/>
            <a:ext cx="1800225" cy="1065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268538" y="5949950"/>
            <a:ext cx="4497387" cy="2349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Домашний пылевой клещ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268538" y="6308725"/>
            <a:ext cx="1079500" cy="2159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219700" y="6381750"/>
            <a:ext cx="1584325" cy="142875"/>
          </a:xfrm>
          <a:prstGeom prst="rightArrow">
            <a:avLst>
              <a:gd name="adj1" fmla="val 50000"/>
              <a:gd name="adj2" fmla="val 277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4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99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99"/>
                            </p:stCondLst>
                            <p:childTnLst>
                              <p:par>
                                <p:cTn id="9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656" y="476672"/>
            <a:ext cx="6886635" cy="904875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/>
              <a:t>Бытовые аллергены животных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82493"/>
            <a:ext cx="7019925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dirty="0"/>
              <a:t>Аллергены животных</a:t>
            </a:r>
            <a:r>
              <a:rPr lang="ru-RU" altLang="ru-RU" sz="2000" dirty="0"/>
              <a:t> преобладают в слюне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экстементах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и </a:t>
            </a:r>
            <a:r>
              <a:rPr lang="ru-RU" altLang="ru-RU" sz="2000" dirty="0" err="1" smtClean="0"/>
              <a:t>слущеном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эпителии.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Кошки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являются </a:t>
            </a:r>
            <a:r>
              <a:rPr lang="ru-RU" altLang="ru-RU" sz="2000" dirty="0"/>
              <a:t>мощными сенсибилизаторами(основной аллерген-в шкуре и в секрете сальных желез).Даже после удаления кошки из дома кошачий аллерген удерживается в течении нескольких недель</a:t>
            </a:r>
            <a:r>
              <a:rPr lang="ru-RU" altLang="ru-RU" sz="2000" dirty="0" smtClean="0"/>
              <a:t>, а </a:t>
            </a:r>
            <a:r>
              <a:rPr lang="ru-RU" altLang="ru-RU" sz="2000" dirty="0"/>
              <a:t>то и месяцев.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Аллергическая сенсибилизация к </a:t>
            </a:r>
            <a:r>
              <a:rPr lang="ru-RU" altLang="ru-RU" sz="2000" b="1" dirty="0"/>
              <a:t>собакам</a:t>
            </a:r>
            <a:r>
              <a:rPr lang="ru-RU" altLang="ru-RU" sz="2000" dirty="0"/>
              <a:t> не является такой распространенной(основной аллерген-в шерсти и </a:t>
            </a:r>
            <a:r>
              <a:rPr lang="ru-RU" altLang="ru-RU" sz="2000" dirty="0" err="1"/>
              <a:t>слущеном</a:t>
            </a:r>
            <a:r>
              <a:rPr lang="ru-RU" altLang="ru-RU" sz="2000" dirty="0"/>
              <a:t> эпителии).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Грызуны</a:t>
            </a:r>
            <a:r>
              <a:rPr lang="ru-RU" altLang="ru-RU" sz="2000" dirty="0"/>
              <a:t>-которые живут в спальнях у многих детей являются также сильным причинным фактором развития БА у их держателей(сенсибилизация к белкам мочи).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/>
              <a:t>Аллергизация</a:t>
            </a:r>
            <a:r>
              <a:rPr lang="ru-RU" altLang="ru-RU" sz="2000" dirty="0"/>
              <a:t> к </a:t>
            </a:r>
            <a:r>
              <a:rPr lang="ru-RU" altLang="ru-RU" sz="2000" b="1" dirty="0"/>
              <a:t>тараканам</a:t>
            </a:r>
            <a:r>
              <a:rPr lang="ru-RU" altLang="ru-RU" sz="2000" dirty="0"/>
              <a:t> для некоторых районов может быть </a:t>
            </a:r>
            <a:r>
              <a:rPr lang="ru-RU" altLang="ru-RU" sz="2000" dirty="0" err="1"/>
              <a:t>распространенней</a:t>
            </a:r>
            <a:r>
              <a:rPr lang="ru-RU" altLang="ru-RU" sz="2000" dirty="0" smtClean="0"/>
              <a:t>, чем </a:t>
            </a:r>
            <a:r>
              <a:rPr lang="ru-RU" altLang="ru-RU" sz="2000" dirty="0"/>
              <a:t>к домашней пыли т.к. центральное отопление позволило им мигрировать за зоны их обычного проживания в тропическом климате. </a:t>
            </a:r>
          </a:p>
        </p:txBody>
      </p:sp>
      <p:pic>
        <p:nvPicPr>
          <p:cNvPr id="28677" name="Picture 5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кошка-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03600"/>
            <a:ext cx="76200" cy="5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koshki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466850" cy="19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sobaki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33963"/>
            <a:ext cx="1368425" cy="182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raznoe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852738"/>
            <a:ext cx="1524000" cy="2033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0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579" y="1821056"/>
            <a:ext cx="6400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ВНЕШНИЕ АЛЛЕРГЕНЫ-наиболее распространенным из которых является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пыльца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Пыльца растений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аллергены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пыльцы находятся в основном в пыльце деревьев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трав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сорняков.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 пыльцы высвобождаются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частиц и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гранул крахмала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особенно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ливней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что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по-видимому и является причиной обострения БА.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Пыльца деревьев преобладает ранней весной, пыльца трав-поздней весной и летом</a:t>
            </a:r>
            <a:r>
              <a:rPr lang="ru-RU" alt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сорняков-летом </a:t>
            </a:r>
            <a:r>
              <a:rPr lang="ru-RU" alt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осенью. 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203574" y="188913"/>
            <a:ext cx="4824810" cy="762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5" descr="астм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3" y="2971403"/>
            <a:ext cx="1871662" cy="144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астма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9" y="4756747"/>
            <a:ext cx="1871662" cy="139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4288" y="668894"/>
            <a:ext cx="5834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/>
              <a:t>ВНЕШНИЕ АЛЛЕРГЕНЫ</a:t>
            </a:r>
            <a:endParaRPr lang="ru-RU" sz="4000" b="1" dirty="0"/>
          </a:p>
        </p:txBody>
      </p:sp>
      <p:pic>
        <p:nvPicPr>
          <p:cNvPr id="9218" name="Picture 2" descr="Картинки по запросу аллерге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" y="1002590"/>
            <a:ext cx="2406306" cy="1635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5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  <p:bldP spid="2970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9872" y="704088"/>
            <a:ext cx="2952328" cy="1143000"/>
          </a:xfrm>
        </p:spPr>
        <p:txBody>
          <a:bodyPr/>
          <a:lstStyle/>
          <a:p>
            <a:r>
              <a:rPr lang="ru-RU" altLang="ru-RU" dirty="0"/>
              <a:t>Курение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5373" y="2276872"/>
            <a:ext cx="800735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КУРЕНИЕ-сжигание табака приводит к появлению обширной и комплексной смеси газов</a:t>
            </a:r>
            <a:r>
              <a:rPr lang="ru-RU" altLang="ru-RU" sz="2800" dirty="0" smtClean="0"/>
              <a:t>, испарений </a:t>
            </a:r>
            <a:r>
              <a:rPr lang="ru-RU" altLang="ru-RU" sz="2800" dirty="0"/>
              <a:t>и частиц.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Пассивное курение-табачный дым</a:t>
            </a:r>
            <a:r>
              <a:rPr lang="ru-RU" altLang="ru-RU" sz="2800" dirty="0" smtClean="0"/>
              <a:t>, исходящий </a:t>
            </a:r>
            <a:r>
              <a:rPr lang="ru-RU" altLang="ru-RU" sz="2800" dirty="0"/>
              <a:t>из курильщика плюс дым, исходящий от кончика сигареты имеет большее токсическое и термическое воздействие ,чем дым, вдыхаемый курящим человеком.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Установлено</a:t>
            </a:r>
            <a:r>
              <a:rPr lang="ru-RU" altLang="ru-RU" sz="2800" dirty="0" smtClean="0"/>
              <a:t>, что </a:t>
            </a:r>
            <a:r>
              <a:rPr lang="ru-RU" altLang="ru-RU" sz="2800" dirty="0"/>
              <a:t>пассивное курение способно вызвать рак легких и отяготить любые имеющиеся легочные заболевания</a:t>
            </a:r>
            <a:r>
              <a:rPr lang="ru-RU" altLang="ru-RU" sz="2800" dirty="0" smtClean="0"/>
              <a:t>, в </a:t>
            </a:r>
            <a:r>
              <a:rPr lang="ru-RU" altLang="ru-RU" sz="2800" dirty="0"/>
              <a:t>том числе и астму.</a:t>
            </a:r>
          </a:p>
        </p:txBody>
      </p:sp>
      <p:pic>
        <p:nvPicPr>
          <p:cNvPr id="31749" name="Picture 5" descr="Z0CAYCA1UP7JOCA0DVLU5CABBLCKJCAE42TETCAZIPTLSCAZCD20ZCAS5URMFCAH2DZQHCAEQ854SCAKWOJNCCA4K0LRZCAPMLPKSCA7IAOILCAVC0K98CAZY9SXXCAS7SJ82CA9E57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54" y="26915"/>
            <a:ext cx="1277938" cy="191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кур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8681"/>
            <a:ext cx="1944688" cy="129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60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989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bg1"/>
                </a:solidFill>
              </a:rPr>
              <a:t>ЗАГРЯЗНЕНИЕ </a:t>
            </a:r>
            <a:r>
              <a:rPr lang="ru-RU" altLang="ru-RU" sz="2000" dirty="0" smtClean="0">
                <a:solidFill>
                  <a:schemeClr val="bg1"/>
                </a:solidFill>
              </a:rPr>
              <a:t>ВОЗДУХА - это </a:t>
            </a:r>
            <a:r>
              <a:rPr lang="ru-RU" altLang="ru-RU" sz="2000" dirty="0">
                <a:solidFill>
                  <a:schemeClr val="bg1"/>
                </a:solidFill>
              </a:rPr>
              <a:t>аккумуляция раздражающих веществ в атмосфере до уровня</a:t>
            </a:r>
            <a:r>
              <a:rPr lang="ru-RU" altLang="ru-RU" sz="2000" dirty="0" smtClean="0">
                <a:solidFill>
                  <a:schemeClr val="bg1"/>
                </a:solidFill>
              </a:rPr>
              <a:t>,  способного </a:t>
            </a:r>
            <a:r>
              <a:rPr lang="ru-RU" altLang="ru-RU" sz="2000" dirty="0">
                <a:solidFill>
                  <a:schemeClr val="bg1"/>
                </a:solidFill>
              </a:rPr>
              <a:t>оказывать вредное воздействие на человека</a:t>
            </a:r>
            <a:r>
              <a:rPr lang="ru-RU" altLang="ru-RU" sz="2000" dirty="0" smtClean="0">
                <a:solidFill>
                  <a:schemeClr val="bg1"/>
                </a:solidFill>
              </a:rPr>
              <a:t>, животных</a:t>
            </a:r>
            <a:r>
              <a:rPr lang="ru-RU" altLang="ru-RU" sz="2000" dirty="0">
                <a:solidFill>
                  <a:schemeClr val="bg1"/>
                </a:solidFill>
              </a:rPr>
              <a:t>, и растения.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/>
                </a:solidFill>
              </a:rPr>
              <a:t>К </a:t>
            </a:r>
            <a:r>
              <a:rPr lang="ru-RU" altLang="ru-RU" sz="2000" dirty="0">
                <a:solidFill>
                  <a:schemeClr val="bg1"/>
                </a:solidFill>
              </a:rPr>
              <a:t>внешним относятся-индустриальный смог</a:t>
            </a:r>
            <a:r>
              <a:rPr lang="ru-RU" altLang="ru-RU" sz="2000" dirty="0" smtClean="0">
                <a:solidFill>
                  <a:schemeClr val="bg1"/>
                </a:solidFill>
              </a:rPr>
              <a:t>, фотохимический </a:t>
            </a:r>
            <a:r>
              <a:rPr lang="ru-RU" altLang="ru-RU" sz="2000" dirty="0">
                <a:solidFill>
                  <a:schemeClr val="bg1"/>
                </a:solidFill>
              </a:rPr>
              <a:t>смог(</a:t>
            </a:r>
            <a:r>
              <a:rPr lang="ru-RU" altLang="ru-RU" sz="2000" dirty="0" err="1">
                <a:solidFill>
                  <a:schemeClr val="bg1"/>
                </a:solidFill>
              </a:rPr>
              <a:t>озон,окислы</a:t>
            </a:r>
            <a:r>
              <a:rPr lang="ru-RU" altLang="ru-RU" sz="2000" dirty="0">
                <a:solidFill>
                  <a:schemeClr val="bg1"/>
                </a:solidFill>
              </a:rPr>
              <a:t> азота</a:t>
            </a:r>
            <a:r>
              <a:rPr lang="ru-RU" altLang="ru-RU" sz="2000" dirty="0" smtClean="0">
                <a:solidFill>
                  <a:schemeClr val="bg1"/>
                </a:solidFill>
              </a:rPr>
              <a:t>), к </a:t>
            </a:r>
            <a:r>
              <a:rPr lang="ru-RU" altLang="ru-RU" sz="2000" dirty="0" err="1">
                <a:solidFill>
                  <a:schemeClr val="bg1"/>
                </a:solidFill>
              </a:rPr>
              <a:t>полютантам</a:t>
            </a:r>
            <a:r>
              <a:rPr lang="ru-RU" altLang="ru-RU" sz="2000" dirty="0">
                <a:solidFill>
                  <a:schemeClr val="bg1"/>
                </a:solidFill>
              </a:rPr>
              <a:t> помещений-приготовление пищи с использованием природного газа</a:t>
            </a:r>
            <a:r>
              <a:rPr lang="ru-RU" altLang="ru-RU" sz="2000" dirty="0" smtClean="0">
                <a:solidFill>
                  <a:schemeClr val="bg1"/>
                </a:solidFill>
              </a:rPr>
              <a:t>, дров, угля</a:t>
            </a:r>
            <a:r>
              <a:rPr lang="ru-RU" altLang="ru-RU" sz="2000" dirty="0">
                <a:solidFill>
                  <a:schemeClr val="bg1"/>
                </a:solidFill>
              </a:rPr>
              <a:t>, керосина, нагревательные приборы</a:t>
            </a:r>
            <a:r>
              <a:rPr lang="ru-RU" altLang="ru-RU" sz="2000" dirty="0" smtClean="0">
                <a:solidFill>
                  <a:schemeClr val="bg1"/>
                </a:solidFill>
              </a:rPr>
              <a:t>, синтетические </a:t>
            </a:r>
            <a:r>
              <a:rPr lang="ru-RU" altLang="ru-RU" sz="2000" dirty="0">
                <a:solidFill>
                  <a:schemeClr val="bg1"/>
                </a:solidFill>
              </a:rPr>
              <a:t>покрытия и др.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bg1"/>
                </a:solidFill>
              </a:rPr>
              <a:t>Три главных загрязнителя </a:t>
            </a:r>
            <a:r>
              <a:rPr lang="ru-RU" altLang="ru-RU" sz="2000" dirty="0" smtClean="0">
                <a:solidFill>
                  <a:schemeClr val="bg1"/>
                </a:solidFill>
              </a:rPr>
              <a:t>воздуха - это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684213" y="5661025"/>
            <a:ext cx="2808287" cy="576263"/>
            <a:chOff x="431" y="3566"/>
            <a:chExt cx="1769" cy="363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431" y="3566"/>
              <a:ext cx="1360" cy="363"/>
            </a:xfrm>
            <a:prstGeom prst="wedgeRectCallout">
              <a:avLst>
                <a:gd name="adj1" fmla="val 141398"/>
                <a:gd name="adj2" fmla="val -248898"/>
              </a:avLst>
            </a:prstGeom>
            <a:solidFill>
              <a:schemeClr val="accent1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21" y="3612"/>
              <a:ext cx="1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dirty="0"/>
                <a:t>двуокись серы</a:t>
              </a:r>
            </a:p>
          </p:txBody>
        </p:sp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3059113" y="5661025"/>
            <a:ext cx="2159000" cy="792163"/>
            <a:chOff x="1927" y="3566"/>
            <a:chExt cx="1360" cy="499"/>
          </a:xfrm>
        </p:grpSpPr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1927" y="3566"/>
              <a:ext cx="1360" cy="499"/>
            </a:xfrm>
            <a:prstGeom prst="wedgeRectCallout">
              <a:avLst>
                <a:gd name="adj1" fmla="val 46764"/>
                <a:gd name="adj2" fmla="val -186472"/>
              </a:avLst>
            </a:prstGeom>
            <a:solidFill>
              <a:schemeClr val="accent1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1973" y="3612"/>
              <a:ext cx="11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/>
                <a:t>двуокись азота</a:t>
              </a:r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5364163" y="5661025"/>
            <a:ext cx="2159000" cy="576263"/>
            <a:chOff x="3379" y="3566"/>
            <a:chExt cx="1360" cy="363"/>
          </a:xfrm>
        </p:grpSpPr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3379" y="3566"/>
              <a:ext cx="1360" cy="363"/>
            </a:xfrm>
            <a:prstGeom prst="wedgeRectCallout">
              <a:avLst>
                <a:gd name="adj1" fmla="val -46472"/>
                <a:gd name="adj2" fmla="val -239255"/>
              </a:avLst>
            </a:prstGeom>
            <a:solidFill>
              <a:schemeClr val="accent1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3424" y="3612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/>
                <a:t>озон</a:t>
              </a:r>
              <a:endParaRPr lang="ru-RU" altLang="ru-RU"/>
            </a:p>
          </p:txBody>
        </p:sp>
      </p:grpSp>
      <p:pic>
        <p:nvPicPr>
          <p:cNvPr id="32784" name="Picture 16" descr="загрязн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411412" cy="160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755650" y="4941888"/>
            <a:ext cx="1073150" cy="647700"/>
            <a:chOff x="4286" y="2478"/>
            <a:chExt cx="676" cy="408"/>
          </a:xfrm>
        </p:grpSpPr>
        <p:sp>
          <p:nvSpPr>
            <p:cNvPr id="327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286" y="2478"/>
              <a:ext cx="45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SO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278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785" y="2704"/>
              <a:ext cx="17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5292725" y="6381750"/>
            <a:ext cx="930275" cy="476250"/>
            <a:chOff x="4785" y="2704"/>
            <a:chExt cx="722" cy="451"/>
          </a:xfrm>
        </p:grpSpPr>
        <p:sp>
          <p:nvSpPr>
            <p:cNvPr id="3278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785" y="2704"/>
              <a:ext cx="408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NO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279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5239" y="2931"/>
              <a:ext cx="268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7667625" y="5589588"/>
            <a:ext cx="930275" cy="787400"/>
            <a:chOff x="4830" y="3113"/>
            <a:chExt cx="586" cy="496"/>
          </a:xfrm>
        </p:grpSpPr>
        <p:sp>
          <p:nvSpPr>
            <p:cNvPr id="3278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284" y="3385"/>
              <a:ext cx="132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279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830" y="3113"/>
              <a:ext cx="408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 panose="020B0806030902050204" pitchFamily="34" charset="0"/>
                </a:rPr>
                <a:t>O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00170" y="865188"/>
            <a:ext cx="5316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</a:rPr>
              <a:t>ЗАГРЯЗНЕНИЕ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ВОЗДУХА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370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701" y="921766"/>
            <a:ext cx="8283674" cy="779042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Роль вирусных инфекций в возникновении БА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861204"/>
            <a:ext cx="8229600" cy="3417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/>
              <a:t>Вирусные инфекции</a:t>
            </a:r>
            <a:r>
              <a:rPr lang="ru-RU" altLang="ru-RU" sz="2400" dirty="0"/>
              <a:t> относятся к наиболее сильным из всех триггеров.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Доказано</a:t>
            </a:r>
            <a:r>
              <a:rPr lang="ru-RU" altLang="ru-RU" sz="2400" dirty="0" smtClean="0"/>
              <a:t>, что </a:t>
            </a:r>
            <a:r>
              <a:rPr lang="ru-RU" altLang="ru-RU" sz="2400" dirty="0"/>
              <a:t>существует временная связь между ОРВИ и развитием БА в дебюте , а также обострения БА после перенесенной ОРВИ. 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Подобно действию пассивного  курения,  ОРВИ рассматривается как фактор риска возникновения БА</a:t>
            </a:r>
          </a:p>
        </p:txBody>
      </p:sp>
      <p:sp>
        <p:nvSpPr>
          <p:cNvPr id="2" name="AutoShape 2" descr="Картинки по запросу вирусы"/>
          <p:cNvSpPr>
            <a:spLocks noChangeAspect="1" noChangeArrowheads="1"/>
          </p:cNvSpPr>
          <p:nvPr/>
        </p:nvSpPr>
        <p:spPr bwMode="auto">
          <a:xfrm>
            <a:off x="711101" y="7613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вирусы человека"/>
          <p:cNvSpPr>
            <a:spLocks noChangeAspect="1" noChangeArrowheads="1"/>
          </p:cNvSpPr>
          <p:nvPr/>
        </p:nvSpPr>
        <p:spPr bwMode="auto">
          <a:xfrm>
            <a:off x="406301" y="-336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вирусы челове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Картинки по запросу вирусы челове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37112"/>
            <a:ext cx="3034740" cy="2276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артинки по запросу вирусы чело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вирусы челове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http://econet.ru/uploads/pictures/126966/content_viruses__econe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8" y="4437112"/>
            <a:ext cx="3038547" cy="227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Картинки по запросу вирусы челове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98" y="4481296"/>
            <a:ext cx="2726579" cy="2231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1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358900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Аспириновая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бронхиальная астма — вариант эндогенной или 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смешанной бронхиальной астмы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при которой одним из факторов, способствующих 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сужению бронхов,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являются 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нестероидные противовоспалительные препараты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(НПВП), в том числе и 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ацетилсалициловая 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кислота.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Складывается из триады симптомов (триада </a:t>
            </a:r>
            <a:r>
              <a:rPr lang="ru-RU" sz="28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Фернана-Видаля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): </a:t>
            </a:r>
            <a:r>
              <a:rPr lang="ru-RU" sz="2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полипозный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риносинусит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приступы удушья и непереносимость 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НПВП.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458" name="Picture 2" descr="Картинки по запросу аспириновая бронхиальная аст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33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69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100" b="1" dirty="0"/>
              <a:t>Основным патофизиологическим признаком считается гиперреактивность бронхов, определяемая как повышенная чувствительность дыхательных путей к стимулам, индифферентным для здоровых лиц. </a:t>
            </a:r>
          </a:p>
          <a:p>
            <a:r>
              <a:rPr lang="ru-RU" altLang="ru-RU" sz="2100" b="1" dirty="0" smtClean="0"/>
              <a:t>Специфическая гиперреактивность бронхов- повышенная </a:t>
            </a:r>
            <a:r>
              <a:rPr lang="ru-RU" altLang="ru-RU" sz="2100" b="1" dirty="0"/>
              <a:t>чувствительность бронхиального дерева к определенным </a:t>
            </a:r>
            <a:r>
              <a:rPr lang="ru-RU" altLang="ru-RU" sz="2100" b="1" dirty="0" smtClean="0"/>
              <a:t>аллергенам</a:t>
            </a:r>
          </a:p>
          <a:p>
            <a:r>
              <a:rPr lang="ru-RU" altLang="ru-RU" sz="2100" b="1" dirty="0" smtClean="0"/>
              <a:t>неспецифическая -</a:t>
            </a:r>
            <a:r>
              <a:rPr lang="ru-RU" altLang="ru-RU" sz="2100" b="1" dirty="0"/>
              <a:t> повышенная чувствительность</a:t>
            </a:r>
            <a:r>
              <a:rPr lang="ru-RU" altLang="ru-RU" sz="2100" b="1" dirty="0" smtClean="0"/>
              <a:t> </a:t>
            </a:r>
            <a:r>
              <a:rPr lang="ru-RU" altLang="ru-RU" sz="2100" b="1" dirty="0"/>
              <a:t>к разнообразным стимулам </a:t>
            </a:r>
            <a:r>
              <a:rPr lang="ru-RU" altLang="ru-RU" sz="2100" b="1" dirty="0" err="1"/>
              <a:t>неаллергенной</a:t>
            </a:r>
            <a:r>
              <a:rPr lang="ru-RU" altLang="ru-RU" sz="2100" b="1" dirty="0"/>
              <a:t> природы.</a:t>
            </a:r>
            <a:endParaRPr lang="ru-RU" sz="2100" b="1" dirty="0" smtClean="0"/>
          </a:p>
          <a:p>
            <a:r>
              <a:rPr lang="ru-RU" sz="2100" b="1" dirty="0" smtClean="0"/>
              <a:t>спазм гладкой </a:t>
            </a:r>
            <a:r>
              <a:rPr lang="ru-RU" sz="2100" b="1" dirty="0"/>
              <a:t>мускулатуры бронхов, </a:t>
            </a:r>
            <a:endParaRPr lang="ru-RU" sz="2100" b="1" dirty="0" smtClean="0"/>
          </a:p>
          <a:p>
            <a:r>
              <a:rPr lang="ru-RU" sz="2100" b="1" dirty="0" smtClean="0"/>
              <a:t>отек </a:t>
            </a:r>
            <a:r>
              <a:rPr lang="ru-RU" sz="2100" b="1" dirty="0"/>
              <a:t>слизистой оболочки, </a:t>
            </a:r>
            <a:endParaRPr lang="ru-RU" sz="2100" b="1" dirty="0" smtClean="0"/>
          </a:p>
          <a:p>
            <a:r>
              <a:rPr lang="ru-RU" sz="2100" b="1" dirty="0" smtClean="0"/>
              <a:t>инфильтрация </a:t>
            </a:r>
            <a:r>
              <a:rPr lang="ru-RU" sz="2100" b="1" dirty="0"/>
              <a:t>подслизистой оболочки воспалительными клетками, </a:t>
            </a:r>
            <a:endParaRPr lang="ru-RU" sz="2100" b="1" dirty="0" smtClean="0"/>
          </a:p>
          <a:p>
            <a:r>
              <a:rPr lang="ru-RU" sz="2100" b="1" dirty="0"/>
              <a:t>г</a:t>
            </a:r>
            <a:r>
              <a:rPr lang="ru-RU" sz="2100" b="1" dirty="0" smtClean="0"/>
              <a:t>иперсекреция слизи</a:t>
            </a:r>
            <a:r>
              <a:rPr lang="ru-RU" sz="2100" b="1" dirty="0"/>
              <a:t>, </a:t>
            </a:r>
            <a:endParaRPr lang="ru-RU" sz="2100" b="1" dirty="0" smtClean="0"/>
          </a:p>
          <a:p>
            <a:r>
              <a:rPr lang="ru-RU" sz="2100" b="1" dirty="0" smtClean="0"/>
              <a:t>утолщение </a:t>
            </a:r>
            <a:r>
              <a:rPr lang="ru-RU" sz="2100" b="1" dirty="0"/>
              <a:t>базальной мембраны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92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80728"/>
            <a:ext cx="828092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Клинические признаки, повышающие вероятность наличия астмы:</a:t>
            </a:r>
            <a:endParaRPr lang="ru-RU" sz="2000" dirty="0">
              <a:latin typeface="Times New Roman" panose="020206030504050203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Наличие более одного из следующих симптомов: хрипы, удушье, чувство заложенности в грудной клетке и кашель, особенно в случаях:</a:t>
            </a:r>
          </a:p>
          <a:p>
            <a:pPr marL="742950" lvl="1" indent="-28575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ухудшения симптомов ночью и рано утром;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возникновения симптомов при физической нагрузке, воздействии аллергенов и холодного воздуха;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возникновения симптомов после приема аспирина или бета-блокаторов.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Наличие </a:t>
            </a:r>
            <a:r>
              <a:rPr lang="ru-RU" sz="2000" dirty="0" err="1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атопических</a:t>
            </a: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заболеваний в анамнезе;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Наличие астмы и/или </a:t>
            </a:r>
            <a:r>
              <a:rPr lang="ru-RU" sz="2000" dirty="0" err="1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атопических</a:t>
            </a: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заболеваний  у родственников;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Распространенные сухие свистящие хрипы при выслушивании (аускультации) грудной клетки;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Низкие показатели пиковой скорости выдоха или объёма форсированного выдоха за 1 секунду (ретроспективно или в серии исследований), необъяснимые другими причинами;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Эозинофилия</a:t>
            </a:r>
            <a:r>
              <a:rPr lang="ru-RU" sz="2000" dirty="0">
                <a:latin typeface="Times New Roman" panose="02020603050405020304" pitchFamily="18" charset="0"/>
                <a:ea typeface="MS ??"/>
                <a:cs typeface="Times New Roman" panose="02020603050405020304" pitchFamily="18" charset="0"/>
              </a:rPr>
              <a:t> периферической крови, необъяснимая другими причинами.</a:t>
            </a:r>
            <a:endParaRPr lang="ru-RU" sz="2000" dirty="0">
              <a:effectLst/>
              <a:latin typeface="Times New Roman" panose="02020603050405020304" pitchFamily="18" charset="0"/>
              <a:ea typeface="MS ??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Классификация </a:t>
            </a:r>
            <a:endParaRPr lang="ru-RU" sz="3600" b="1" dirty="0"/>
          </a:p>
        </p:txBody>
      </p:sp>
      <p:pic>
        <p:nvPicPr>
          <p:cNvPr id="1028" name="Picture 4" descr="Картинки по запросу классификация пневмоний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721"/>
            <a:ext cx="9144000" cy="545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5573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Жалобы пациентов с бронхиальной астмой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800" i="1" dirty="0" smtClean="0"/>
              <a:t>приступ </a:t>
            </a:r>
            <a:r>
              <a:rPr lang="ru-RU" altLang="ru-RU" sz="2800" i="1" dirty="0"/>
              <a:t>удушья, в котором различают 3 периода: </a:t>
            </a:r>
            <a:endParaRPr lang="ru-RU" altLang="ru-RU" sz="2800" i="1" dirty="0" smtClean="0"/>
          </a:p>
          <a:p>
            <a:pPr algn="just">
              <a:lnSpc>
                <a:spcPct val="80000"/>
              </a:lnSpc>
            </a:pPr>
            <a:r>
              <a:rPr lang="ru-RU" altLang="ru-RU" sz="2800" i="1" dirty="0" smtClean="0"/>
              <a:t>период </a:t>
            </a:r>
            <a:r>
              <a:rPr lang="ru-RU" altLang="ru-RU" sz="2800" i="1" dirty="0"/>
              <a:t>предвестников, </a:t>
            </a:r>
            <a:endParaRPr lang="ru-RU" altLang="ru-RU" sz="2800" i="1" dirty="0" smtClean="0"/>
          </a:p>
          <a:p>
            <a:pPr algn="just">
              <a:lnSpc>
                <a:spcPct val="80000"/>
              </a:lnSpc>
            </a:pPr>
            <a:r>
              <a:rPr lang="ru-RU" altLang="ru-RU" sz="2800" i="1" dirty="0" smtClean="0"/>
              <a:t>период разгара</a:t>
            </a:r>
          </a:p>
          <a:p>
            <a:pPr algn="just">
              <a:lnSpc>
                <a:spcPct val="80000"/>
              </a:lnSpc>
            </a:pPr>
            <a:r>
              <a:rPr lang="ru-RU" altLang="ru-RU" sz="2800" i="1" dirty="0" smtClean="0"/>
              <a:t> </a:t>
            </a:r>
            <a:r>
              <a:rPr lang="ru-RU" altLang="ru-RU" sz="2800" i="1" dirty="0"/>
              <a:t>период обратного развития.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i="1" dirty="0" smtClean="0"/>
              <a:t>-кашель </a:t>
            </a:r>
            <a:r>
              <a:rPr lang="ru-RU" altLang="ru-RU" sz="2800" i="1" dirty="0" smtClean="0"/>
              <a:t>с </a:t>
            </a:r>
            <a:r>
              <a:rPr lang="ru-RU" altLang="ru-RU" sz="2800" i="1" dirty="0"/>
              <a:t>отхождением вязкой трудноотделяемой мокротой</a:t>
            </a:r>
            <a:r>
              <a:rPr lang="ru-RU" sz="2800" i="1" dirty="0" smtClean="0"/>
              <a:t>, </a:t>
            </a:r>
            <a:r>
              <a:rPr lang="ru-RU" sz="2800" i="1" dirty="0"/>
              <a:t>особенно ухудшающийся ночью;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i="1" dirty="0"/>
              <a:t> -повторяющиеся эпизоды свистящих хрипов;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i="1" dirty="0"/>
              <a:t> -повторяющиеся эпизоды затрудненного дыхания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i="1" dirty="0"/>
              <a:t> -повторяющееся чувство стеснения в грудной клетке </a:t>
            </a:r>
          </a:p>
        </p:txBody>
      </p:sp>
    </p:spTree>
    <p:extLst>
      <p:ext uri="{BB962C8B-B14F-4D97-AF65-F5344CB8AC3E}">
        <p14:creationId xmlns="" xmlns:p14="http://schemas.microsoft.com/office/powerpoint/2010/main" val="22586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3451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Тригерные</a:t>
            </a:r>
            <a:r>
              <a:rPr lang="ru-RU" sz="4000" dirty="0" smtClean="0"/>
              <a:t> факторы обострения БА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605"/>
            <a:ext cx="8579296" cy="478599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-контакт с аэрозольными химикатами;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-изменения температуры воздуха;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 контакт с аллергеном домашнего клеща;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 прием некоторых лекарств (аспирин, ß- блокаторы);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 физическая нагрузка;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-пыление растений;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-респираторная (вирусная)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     инфекция;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-табачный дым;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-сильная эмоциональная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800" dirty="0" smtClean="0"/>
              <a:t>     нагрузка.</a:t>
            </a:r>
          </a:p>
        </p:txBody>
      </p:sp>
      <p:pic>
        <p:nvPicPr>
          <p:cNvPr id="14338" name="Picture 2" descr="Причины аст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337883"/>
            <a:ext cx="4159697" cy="338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5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507288" cy="5715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 </a:t>
            </a:r>
            <a:r>
              <a:rPr lang="ru-RU" altLang="ru-RU" sz="3800" b="1" dirty="0" smtClean="0"/>
              <a:t>Вынужденное положение при приступе БА</a:t>
            </a:r>
            <a:endParaRPr lang="ru-RU" altLang="ru-RU" sz="38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935480"/>
            <a:ext cx="4330824" cy="438912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 i="1" dirty="0"/>
              <a:t>Типичная поза с приподнятым верхним плечевым поясом, грудная клетка цилиндрической формы. Больной делает короткий вдох и без паузы продолжительный мучительный выдох, сопровождающийся сухими дистанционными хрипами. В дыхании активно участвует вспомогательная мускулатура грудной клетки, плечевого пояса, брюшного пресса. Межреберные промежутки расширены и расположены горизонтально.</a:t>
            </a:r>
          </a:p>
          <a:p>
            <a:endParaRPr lang="ru-RU" sz="1600" dirty="0"/>
          </a:p>
          <a:p>
            <a:pPr>
              <a:lnSpc>
                <a:spcPct val="80000"/>
              </a:lnSpc>
            </a:pPr>
            <a:endParaRPr lang="ru-RU" altLang="ru-RU" sz="1600" i="1" dirty="0"/>
          </a:p>
        </p:txBody>
      </p:sp>
      <p:pic>
        <p:nvPicPr>
          <p:cNvPr id="20482" name="Picture 2" descr="Картинки по запросу бронхиальная астма вынужденное поло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588"/>
            <a:ext cx="3867150" cy="521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6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Обследование легких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477512"/>
          </a:xfrm>
        </p:spPr>
        <p:txBody>
          <a:bodyPr>
            <a:normAutofit lnSpcReduction="10000"/>
          </a:bodyPr>
          <a:lstStyle/>
          <a:p>
            <a:r>
              <a:rPr lang="ru-RU" altLang="ru-RU" sz="2800" b="1" dirty="0"/>
              <a:t>При перкуссии-характерный коробочный звук</a:t>
            </a:r>
            <a:r>
              <a:rPr lang="ru-RU" altLang="ru-RU" sz="2800" b="1" dirty="0" smtClean="0"/>
              <a:t>.</a:t>
            </a:r>
          </a:p>
          <a:p>
            <a:r>
              <a:rPr lang="ru-RU" altLang="ru-RU" sz="2800" b="1" dirty="0" smtClean="0"/>
              <a:t>Нижние </a:t>
            </a:r>
            <a:r>
              <a:rPr lang="ru-RU" altLang="ru-RU" sz="2800" b="1" dirty="0"/>
              <a:t>границы легких смещены вниз</a:t>
            </a:r>
            <a:r>
              <a:rPr lang="ru-RU" altLang="ru-RU" sz="2800" b="1" dirty="0" smtClean="0"/>
              <a:t>, снижена </a:t>
            </a:r>
            <a:r>
              <a:rPr lang="ru-RU" altLang="ru-RU" sz="2800" b="1" dirty="0"/>
              <a:t>экскурсия </a:t>
            </a:r>
            <a:r>
              <a:rPr lang="ru-RU" altLang="ru-RU" sz="2800" b="1" dirty="0" smtClean="0"/>
              <a:t>нижнего края легких . </a:t>
            </a:r>
            <a:endParaRPr lang="ru-RU" altLang="ru-RU" sz="2800" b="1" dirty="0" smtClean="0"/>
          </a:p>
          <a:p>
            <a:r>
              <a:rPr lang="ru-RU" altLang="ru-RU" sz="2800" b="1" dirty="0" smtClean="0"/>
              <a:t>При </a:t>
            </a:r>
            <a:r>
              <a:rPr lang="ru-RU" altLang="ru-RU" sz="2800" b="1" dirty="0" err="1"/>
              <a:t>аускультации-ослабленное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жесткое дыхание</a:t>
            </a:r>
            <a:r>
              <a:rPr lang="ru-RU" altLang="ru-RU" sz="2800" b="1" dirty="0" smtClean="0"/>
              <a:t>, сухие </a:t>
            </a:r>
            <a:r>
              <a:rPr lang="ru-RU" altLang="ru-RU" sz="2800" b="1" dirty="0"/>
              <a:t>хрипы по всей легочной поверхности</a:t>
            </a:r>
            <a:r>
              <a:rPr lang="ru-RU" altLang="ru-RU" sz="2800" b="1" dirty="0" smtClean="0"/>
              <a:t>.</a:t>
            </a:r>
          </a:p>
          <a:p>
            <a:r>
              <a:rPr lang="ru-RU" altLang="ru-RU" sz="2800" b="1" dirty="0" smtClean="0"/>
              <a:t>После </a:t>
            </a:r>
            <a:r>
              <a:rPr lang="ru-RU" altLang="ru-RU" sz="2800" b="1" dirty="0"/>
              <a:t>кашля количество хрипов увеличивается</a:t>
            </a:r>
            <a:r>
              <a:rPr lang="ru-RU" altLang="ru-RU" sz="2800" b="1" dirty="0" smtClean="0"/>
              <a:t>.</a:t>
            </a:r>
          </a:p>
          <a:p>
            <a:r>
              <a:rPr lang="ru-RU" altLang="ru-RU" sz="2800" b="1" dirty="0" smtClean="0"/>
              <a:t>При </a:t>
            </a:r>
            <a:r>
              <a:rPr lang="ru-RU" altLang="ru-RU" sz="2800" b="1" dirty="0"/>
              <a:t>продуктивном кашле их количество уменьшается и дыхание из </a:t>
            </a:r>
            <a:r>
              <a:rPr lang="ru-RU" altLang="ru-RU" sz="2800" b="1" dirty="0" smtClean="0"/>
              <a:t>ослабленного </a:t>
            </a:r>
            <a:r>
              <a:rPr lang="ru-RU" altLang="ru-RU" sz="2800" b="1" dirty="0"/>
              <a:t>становится жестковатым.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56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нтгенография ОГК в прямой проекции больной К., 54 лет, страдающей бронхиальной астм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24182"/>
            <a:ext cx="5400600" cy="4676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Рентгенография ОГК в прямой проекции больной К., 54 лет, страдающей бронхиальной астмой. Определяется повышенная прозрачность легочных полей, обеднение сосудистого рисунка на периферии. Эмфизема легких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44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539552" y="635997"/>
            <a:ext cx="5621338" cy="661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Пикфлоуметрия</a:t>
            </a:r>
            <a:endParaRPr lang="ru-RU" sz="37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827584" y="6159500"/>
            <a:ext cx="767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Наиболее достоверно измерение утренней ПСВ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997" y="1297985"/>
            <a:ext cx="6715125" cy="2419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10000"/>
              </a:spcAft>
              <a:buClr>
                <a:srgbClr val="FFFF00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dirty="0">
                <a:latin typeface="Times New Roman" pitchFamily="18" charset="0"/>
              </a:rPr>
              <a:t>Позволяет оценить: 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</a:rPr>
              <a:t>   выраженность обструкции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</a:rPr>
              <a:t>   обратимость обструкции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</a:rPr>
              <a:t>   вариабельность бронхиальной проходимости в динамике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</a:rPr>
              <a:t>   тяжесть течения заболевания</a:t>
            </a:r>
          </a:p>
          <a:p>
            <a:pPr lvl="1">
              <a:lnSpc>
                <a:spcPct val="80000"/>
              </a:lnSpc>
              <a:spcAft>
                <a:spcPct val="10000"/>
              </a:spcAft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</a:rPr>
              <a:t>   эффективность терапии</a:t>
            </a:r>
            <a:endParaRPr lang="ru-RU" sz="2200" b="1" dirty="0">
              <a:latin typeface="Times New Roman" pitchFamily="18" charset="0"/>
            </a:endParaRPr>
          </a:p>
        </p:txBody>
      </p:sp>
      <p:pic>
        <p:nvPicPr>
          <p:cNvPr id="12294" name="Picture 16" descr="Пикфлоуметр MicroPeak PEAK FLOW METER (ATS skal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45" y="944151"/>
            <a:ext cx="229076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ttp://www.apteka-ifk.ru/img/page_img/om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59" y="4649731"/>
            <a:ext cx="4724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800" y="3717335"/>
            <a:ext cx="6372200" cy="128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ct val="10000"/>
              </a:spcAft>
              <a:defRPr/>
            </a:pPr>
            <a:r>
              <a:rPr lang="ru-RU" sz="2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Является чувствительным методом раннего выявления обострений астмы</a:t>
            </a:r>
          </a:p>
          <a:p>
            <a:pPr lvl="1">
              <a:spcAft>
                <a:spcPct val="10000"/>
              </a:spcAft>
              <a:defRPr/>
            </a:pPr>
            <a:endParaRPr lang="ru-RU" b="1" dirty="0">
              <a:latin typeface="Times New Roman" pitchFamily="18" charset="0"/>
            </a:endParaRPr>
          </a:p>
          <a:p>
            <a:pPr>
              <a:spcAft>
                <a:spcPct val="10000"/>
              </a:spcAft>
              <a:buClr>
                <a:srgbClr val="FFFF00"/>
              </a:buClr>
              <a:buSzPct val="65000"/>
              <a:buFont typeface="Wingdings" pitchFamily="2" charset="2"/>
              <a:buNone/>
              <a:defRPr/>
            </a:pPr>
            <a:endParaRPr lang="ru-RU" sz="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4" descr="Картинки по запросу диагностика бронхиальной астмы спирометр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6" y="3861048"/>
            <a:ext cx="2882521" cy="234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147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Оценка функции внешнего дыхания</a:t>
            </a:r>
            <a:endParaRPr lang="ru-RU" sz="4000" b="1" dirty="0"/>
          </a:p>
        </p:txBody>
      </p:sp>
      <p:pic>
        <p:nvPicPr>
          <p:cNvPr id="21514" name="Picture 10" descr="Спиромет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752528" cy="4368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Кривая &quot;поток-объем&quot; больной П., 32 года. Определяются признаки бронхиальной обструкции со значительным нарушением бронхиальной проходимости на уровне средних и мелких бронх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3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4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Приступ бронхиальной астмы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Приступ бронхиальной астмы</a:t>
            </a:r>
            <a:r>
              <a:rPr lang="ru-RU" sz="2800" smtClean="0"/>
              <a:t> – внезапное ухудшение состояния ребенка преимущественно ночью или ранним утром. Ребенок просыпается от приступообразного навязчивого сухого кашля, садиться в кровати в характерной позе (наклонившись вперед, опираясь на руки).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 Характеризуется одышкой, учащением ЧСС, кашлем, жалобами на затрудненное дыхание, свистящими хрипами на выдохе. Появление приступа возможно после физической нагрузки, у ребенка с частично контролируемой или не контролируемой БА, после контакта с аллергеном (шерсть кошки, пыльца растений), на фоне ОРВИ.</a:t>
            </a:r>
          </a:p>
        </p:txBody>
      </p:sp>
    </p:spTree>
    <p:extLst>
      <p:ext uri="{BB962C8B-B14F-4D97-AF65-F5344CB8AC3E}">
        <p14:creationId xmlns="" xmlns:p14="http://schemas.microsoft.com/office/powerpoint/2010/main" val="13556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Приступ бронхиальной астмы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Обратимая и вариабельная обструкция, которая определяется по показаниям спирографии (ОФВ1) или с помощью пикфлоуметра (ПСВ) у детей старше 5 лет. </a:t>
            </a:r>
            <a:r>
              <a:rPr lang="ru-RU" sz="2800" b="1" smtClean="0"/>
              <a:t>При проведении пикфлоуметрии</a:t>
            </a:r>
            <a:r>
              <a:rPr lang="ru-RU" sz="2800" smtClean="0"/>
              <a:t> (спирографического исследования) диагноз бронхиальная астма можно предположить, если:</a:t>
            </a:r>
            <a:endParaRPr lang="ru-RU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/>
              <a:t>ОФВ 1 повышается более чем на 200 мл и на 12%относительно показателя до применения бронходилататора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Одновременное сочетание изменения ОФВ1 на 200 мл и 12% обязательно</a:t>
            </a:r>
          </a:p>
        </p:txBody>
      </p:sp>
    </p:spTree>
    <p:extLst>
      <p:ext uri="{BB962C8B-B14F-4D97-AF65-F5344CB8AC3E}">
        <p14:creationId xmlns="" xmlns:p14="http://schemas.microsoft.com/office/powerpoint/2010/main" val="1240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r>
              <a:rPr lang="ru-RU" sz="2400" b="1" dirty="0"/>
              <a:t>Классификация бронхиальной астмы по степени тяжести на основании клинической картины до начала </a:t>
            </a:r>
            <a:r>
              <a:rPr lang="ru-RU" sz="2400" b="1" dirty="0" smtClean="0"/>
              <a:t>терапии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9542363"/>
              </p:ext>
            </p:extLst>
          </p:nvPr>
        </p:nvGraphicFramePr>
        <p:xfrm>
          <a:off x="491982" y="1847088"/>
          <a:ext cx="8194817" cy="47502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94817">
                  <a:extLst>
                    <a:ext uri="{9D8B030D-6E8A-4147-A177-3AD203B41FA5}">
                      <a16:colId xmlns="" xmlns:a16="http://schemas.microsoft.com/office/drawing/2014/main" val="1740768103"/>
                    </a:ext>
                  </a:extLst>
                </a:gridCol>
              </a:tblGrid>
              <a:tr h="3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СТУПЕНЬ 1: </a:t>
                      </a:r>
                      <a:r>
                        <a:rPr lang="ru-RU" dirty="0" err="1"/>
                        <a:t>Интермиттирующая</a:t>
                      </a:r>
                      <a:r>
                        <a:rPr lang="ru-RU" dirty="0"/>
                        <a:t> бронхиальная астма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0366899"/>
                  </a:ext>
                </a:extLst>
              </a:tr>
              <a:tr h="1995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Симптомы реже 1 раза в неделю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Короткие обострения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Ночные симптомы не чаще двух раз в месяц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ОФВ1 или ПСВ ≥ 80% от должного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Разброс ПСВ или ОФВ1 &lt; 20%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1313865"/>
                  </a:ext>
                </a:extLst>
              </a:tr>
              <a:tr h="380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СТУПЕНЬ 2: Легкая </a:t>
                      </a:r>
                      <a:r>
                        <a:rPr lang="ru-RU" dirty="0" err="1"/>
                        <a:t>персистирующая</a:t>
                      </a:r>
                      <a:r>
                        <a:rPr lang="ru-RU" dirty="0"/>
                        <a:t> бронхиальная астма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4145077"/>
                  </a:ext>
                </a:extLst>
              </a:tr>
              <a:tr h="1995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Симптомы чаще 1 раза в неделю, но реже 1 раза в день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Обострения могут снижать физическую активность и нарушать сон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Ночные симптомы чаще двух раз в месяц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ОФВ1 или ПСВ ≥ 80% от должного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Разброс ПСВ или ОФВ1 20—30%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710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5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Определение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501090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Внебольничная пневмония </a:t>
            </a:r>
          </a:p>
          <a:p>
            <a:pPr>
              <a:buNone/>
            </a:pPr>
            <a:r>
              <a:rPr lang="ru-RU" sz="1200" dirty="0" smtClean="0"/>
              <a:t>острое инфекционное заболевание, которое возникло во внебольничных условиях, либо возникшее в первые 48 часов (2 суток) с момента госпитализации и проявляется симптомами инфекционного поражения нижних отделов дыхательных путей (кашель, выделение мокроты, одышка, боль в грудной клетке, лихорадка) и рентгенологическими признаками «свежих» очаговых и инфильтративных изменений в легких при отсутствии очевидной диагностической альтернативы</a:t>
            </a:r>
            <a:endParaRPr lang="ru-RU" sz="1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i="1" dirty="0" smtClean="0"/>
              <a:t>наиболее частые возбудители</a:t>
            </a:r>
            <a:endParaRPr lang="ru-RU" sz="1200" dirty="0" smtClean="0"/>
          </a:p>
          <a:p>
            <a:r>
              <a:rPr lang="ru-RU" sz="1200" dirty="0" err="1" smtClean="0"/>
              <a:t>Streptococcus</a:t>
            </a:r>
            <a:r>
              <a:rPr lang="ru-RU" sz="1200" dirty="0" smtClean="0"/>
              <a:t> </a:t>
            </a:r>
            <a:r>
              <a:rPr lang="ru-RU" sz="1200" dirty="0" err="1" smtClean="0"/>
              <a:t>pneumoniae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Mycoplasma</a:t>
            </a:r>
            <a:r>
              <a:rPr lang="ru-RU" sz="1200" dirty="0" smtClean="0"/>
              <a:t> </a:t>
            </a:r>
            <a:r>
              <a:rPr lang="ru-RU" sz="1200" dirty="0" err="1" smtClean="0"/>
              <a:t>pneumoniae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Haemophilus</a:t>
            </a:r>
            <a:r>
              <a:rPr lang="ru-RU" sz="1200" dirty="0" smtClean="0"/>
              <a:t> </a:t>
            </a:r>
            <a:r>
              <a:rPr lang="ru-RU" sz="1200" dirty="0" err="1" smtClean="0"/>
              <a:t>influenzae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Influenza</a:t>
            </a:r>
            <a:r>
              <a:rPr lang="ru-RU" sz="1200" dirty="0" smtClean="0"/>
              <a:t> </a:t>
            </a:r>
            <a:r>
              <a:rPr lang="ru-RU" sz="1200" dirty="0" err="1" smtClean="0"/>
              <a:t>virus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Chlamidia</a:t>
            </a:r>
            <a:r>
              <a:rPr lang="ru-RU" sz="1200" dirty="0" smtClean="0"/>
              <a:t> </a:t>
            </a:r>
            <a:r>
              <a:rPr lang="ru-RU" sz="1200" dirty="0" err="1" smtClean="0"/>
              <a:t>pneumoniae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Legionella</a:t>
            </a:r>
            <a:r>
              <a:rPr lang="ru-RU" sz="1200" dirty="0" smtClean="0"/>
              <a:t> </a:t>
            </a:r>
            <a:r>
              <a:rPr lang="ru-RU" sz="1200" dirty="0" err="1" smtClean="0"/>
              <a:t>spp</a:t>
            </a:r>
            <a:r>
              <a:rPr lang="ru-RU" sz="1200" dirty="0" smtClean="0"/>
              <a:t>. </a:t>
            </a:r>
          </a:p>
          <a:p>
            <a:r>
              <a:rPr lang="ru-RU" sz="1200" dirty="0" err="1" smtClean="0"/>
              <a:t>Staphylococcus</a:t>
            </a:r>
            <a:r>
              <a:rPr lang="ru-RU" sz="1200" dirty="0" smtClean="0"/>
              <a:t> </a:t>
            </a:r>
            <a:r>
              <a:rPr lang="ru-RU" sz="1200" dirty="0" err="1" smtClean="0"/>
              <a:t>aureus</a:t>
            </a:r>
            <a:r>
              <a:rPr lang="ru-RU" sz="1200" dirty="0" smtClean="0"/>
              <a:t> - редко </a:t>
            </a:r>
          </a:p>
          <a:p>
            <a:r>
              <a:rPr lang="ru-RU" sz="1200" dirty="0" smtClean="0"/>
              <a:t>Грамотрицательная флора - редко </a:t>
            </a:r>
          </a:p>
          <a:p>
            <a:r>
              <a:rPr lang="ru-RU" sz="1200" dirty="0" smtClean="0"/>
              <a:t>В 20-30% этиология пневмоний не устанавливается </a:t>
            </a:r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536504" cy="5400600"/>
          </a:xfrm>
        </p:spPr>
        <p:txBody>
          <a:bodyPr>
            <a:noAutofit/>
          </a:bodyPr>
          <a:lstStyle/>
          <a:p>
            <a:r>
              <a:rPr lang="ru-RU" sz="1200" b="1" dirty="0" err="1" smtClean="0"/>
              <a:t>Нозокомиальная</a:t>
            </a:r>
            <a:r>
              <a:rPr lang="ru-RU" sz="1200" b="1" dirty="0" smtClean="0"/>
              <a:t> пневмония (внутрибольничная, госпитальная) </a:t>
            </a:r>
          </a:p>
          <a:p>
            <a:pPr>
              <a:buNone/>
            </a:pPr>
            <a:r>
              <a:rPr lang="ru-RU" sz="1200" dirty="0" smtClean="0"/>
              <a:t>легочная инфекция, развившаяся спустя двое и более суток после поступления больного в стационар, при отсутствии признаков заболевания на момент госпитализации. Проявления внутрибольничной пневмонии аналогичны таковым при других формах воспаления легких: лихорадка, кашель с мокротой, </a:t>
            </a:r>
            <a:r>
              <a:rPr lang="ru-RU" sz="1200" dirty="0" err="1" smtClean="0"/>
              <a:t>тахипноэ</a:t>
            </a:r>
            <a:r>
              <a:rPr lang="ru-RU" sz="1200" dirty="0" smtClean="0"/>
              <a:t>, лейкоцитоз, инфильтративные изменения в легких и т. п., однако могут быть слабо выраженными, стертыми.</a:t>
            </a:r>
          </a:p>
          <a:p>
            <a:pPr>
              <a:buNone/>
            </a:pPr>
            <a:r>
              <a:rPr lang="ru-RU" sz="1200" i="1" dirty="0" smtClean="0"/>
              <a:t>наиболее частые возбудители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Грамположительная флора: </a:t>
            </a:r>
          </a:p>
          <a:p>
            <a:r>
              <a:rPr lang="ru-RU" sz="1200" dirty="0" err="1" smtClean="0"/>
              <a:t>Staphylococcus</a:t>
            </a:r>
            <a:r>
              <a:rPr lang="ru-RU" sz="1200" dirty="0" smtClean="0"/>
              <a:t> </a:t>
            </a:r>
            <a:r>
              <a:rPr lang="ru-RU" sz="1200" dirty="0" err="1" smtClean="0"/>
              <a:t>aureus</a:t>
            </a:r>
            <a:endParaRPr lang="ru-RU" sz="1200" dirty="0" smtClean="0"/>
          </a:p>
          <a:p>
            <a:r>
              <a:rPr lang="ru-RU" sz="1200" dirty="0" err="1" smtClean="0"/>
              <a:t>Streptococcus</a:t>
            </a:r>
            <a:r>
              <a:rPr lang="ru-RU" sz="1200" dirty="0" smtClean="0"/>
              <a:t> </a:t>
            </a:r>
            <a:r>
              <a:rPr lang="ru-RU" sz="1200" dirty="0" err="1" smtClean="0"/>
              <a:t>pneumoniae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b="1" i="1" dirty="0" smtClean="0">
                <a:solidFill>
                  <a:srgbClr val="0070C0"/>
                </a:solidFill>
              </a:rPr>
              <a:t>Грамотрицательная флора: </a:t>
            </a:r>
          </a:p>
          <a:p>
            <a:r>
              <a:rPr lang="ru-RU" sz="1200" dirty="0" err="1" smtClean="0"/>
              <a:t>Pseudomonas</a:t>
            </a:r>
            <a:r>
              <a:rPr lang="ru-RU" sz="1200" dirty="0" smtClean="0"/>
              <a:t> </a:t>
            </a:r>
            <a:r>
              <a:rPr lang="ru-RU" sz="1200" dirty="0" err="1" smtClean="0"/>
              <a:t>aeruginoza</a:t>
            </a:r>
            <a:endParaRPr lang="ru-RU" sz="1200" dirty="0" smtClean="0"/>
          </a:p>
          <a:p>
            <a:r>
              <a:rPr lang="ru-RU" sz="1200" dirty="0" err="1" smtClean="0"/>
              <a:t>Klebsiella</a:t>
            </a:r>
            <a:r>
              <a:rPr lang="ru-RU" sz="1200" dirty="0" smtClean="0"/>
              <a:t> </a:t>
            </a:r>
            <a:r>
              <a:rPr lang="ru-RU" sz="1200" dirty="0" err="1" smtClean="0"/>
              <a:t>pneumoniae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b="1" i="1" dirty="0" err="1" smtClean="0">
                <a:solidFill>
                  <a:srgbClr val="0070C0"/>
                </a:solidFill>
              </a:rPr>
              <a:t>Echerichia</a:t>
            </a:r>
            <a:r>
              <a:rPr lang="ru-RU" sz="1200" b="1" i="1" dirty="0" smtClean="0">
                <a:solidFill>
                  <a:srgbClr val="0070C0"/>
                </a:solidFill>
              </a:rPr>
              <a:t> </a:t>
            </a:r>
            <a:r>
              <a:rPr lang="ru-RU" sz="1200" b="1" i="1" dirty="0" err="1" smtClean="0">
                <a:solidFill>
                  <a:srgbClr val="0070C0"/>
                </a:solidFill>
              </a:rPr>
              <a:t>coli</a:t>
            </a:r>
            <a:r>
              <a:rPr lang="ru-RU" sz="12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200" dirty="0" err="1" smtClean="0"/>
              <a:t>Proteus</a:t>
            </a:r>
            <a:r>
              <a:rPr lang="ru-RU" sz="1200" dirty="0" smtClean="0"/>
              <a:t> </a:t>
            </a:r>
            <a:r>
              <a:rPr lang="ru-RU" sz="1200" dirty="0" err="1" smtClean="0"/>
              <a:t>mirabilis</a:t>
            </a:r>
            <a:endParaRPr lang="ru-RU" sz="1200" dirty="0" smtClean="0"/>
          </a:p>
          <a:p>
            <a:r>
              <a:rPr lang="ru-RU" sz="1200" dirty="0" err="1" smtClean="0"/>
              <a:t>Legionella</a:t>
            </a:r>
            <a:r>
              <a:rPr lang="ru-RU" sz="1200" dirty="0" smtClean="0"/>
              <a:t> </a:t>
            </a:r>
            <a:r>
              <a:rPr lang="ru-RU" sz="1200" dirty="0" err="1" smtClean="0"/>
              <a:t>pneumophila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Hemophilus</a:t>
            </a:r>
            <a:r>
              <a:rPr lang="ru-RU" sz="1200" dirty="0" smtClean="0"/>
              <a:t> </a:t>
            </a:r>
            <a:r>
              <a:rPr lang="ru-RU" sz="1200" dirty="0" err="1" smtClean="0"/>
              <a:t>influenzae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Анаэробы </a:t>
            </a:r>
          </a:p>
          <a:p>
            <a:r>
              <a:rPr lang="ru-RU" sz="1200" dirty="0" smtClean="0"/>
              <a:t>Вирусы </a:t>
            </a:r>
          </a:p>
          <a:p>
            <a:r>
              <a:rPr lang="ru-RU" sz="1200" dirty="0" err="1" smtClean="0"/>
              <a:t>Aspergillus</a:t>
            </a:r>
            <a:r>
              <a:rPr lang="ru-RU" sz="1200" dirty="0" smtClean="0"/>
              <a:t>, </a:t>
            </a:r>
            <a:r>
              <a:rPr lang="ru-RU" sz="1200" dirty="0" err="1" smtClean="0"/>
              <a:t>Candida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Pneumocystis</a:t>
            </a:r>
            <a:r>
              <a:rPr lang="ru-RU" sz="1200" dirty="0" smtClean="0"/>
              <a:t> </a:t>
            </a:r>
            <a:r>
              <a:rPr lang="ru-RU" sz="1200" dirty="0" err="1" smtClean="0"/>
              <a:t>carini</a:t>
            </a:r>
            <a:r>
              <a:rPr lang="ru-RU" sz="1200" dirty="0" smtClean="0"/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8784070"/>
              </p:ext>
            </p:extLst>
          </p:nvPr>
        </p:nvGraphicFramePr>
        <p:xfrm>
          <a:off x="457200" y="1209400"/>
          <a:ext cx="8229600" cy="56671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1273956228"/>
                    </a:ext>
                  </a:extLst>
                </a:gridCol>
              </a:tblGrid>
              <a:tr h="36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СТУПЕНЬ 3: </a:t>
                      </a:r>
                      <a:r>
                        <a:rPr lang="ru-RU" dirty="0" err="1"/>
                        <a:t>Персистирующая</a:t>
                      </a:r>
                      <a:r>
                        <a:rPr lang="ru-RU" dirty="0"/>
                        <a:t> бронхиальная астма средней тяжести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850840"/>
                  </a:ext>
                </a:extLst>
              </a:tr>
              <a:tr h="2329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Ежедневные симптомы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Обострения могут приводить к ограничению физической активности и нарушению сна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Ночные симптомы чаще 1 раза в неделю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Ежедневное использование ингаляционных β2-агонистов короткого действия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ОФВ1 или ПСВ 60—80% от должного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Разброс ПСВ или ОФВ1 &gt; 30%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7392897"/>
                  </a:ext>
                </a:extLst>
              </a:tr>
              <a:tr h="36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СТУПЕНЬ 4: Тяжелая </a:t>
                      </a:r>
                      <a:r>
                        <a:rPr lang="ru-RU" dirty="0" err="1"/>
                        <a:t>персистирующая</a:t>
                      </a:r>
                      <a:r>
                        <a:rPr lang="ru-RU" dirty="0"/>
                        <a:t> бронхиальная астма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236270"/>
                  </a:ext>
                </a:extLst>
              </a:tr>
              <a:tr h="24053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Ежедневные симптомы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Частые обострения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Частые ночные симптомы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Ограничение физической активности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ОФВ1 или ПСВ ≤ 60% от должного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dirty="0"/>
                        <a:t>Разброс ПСВ или ОФВ1 &gt; 30%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502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43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39416"/>
          </a:xfrm>
        </p:spPr>
        <p:txBody>
          <a:bodyPr>
            <a:noAutofit/>
          </a:bodyPr>
          <a:lstStyle/>
          <a:p>
            <a:r>
              <a:rPr lang="ru-RU" sz="2400" b="1" dirty="0"/>
              <a:t>Цель лечения БА </a:t>
            </a:r>
            <a:r>
              <a:rPr lang="ru-RU" sz="2400" dirty="0"/>
              <a:t>– достижение и поддержание клинического контроля над заболеванием в течение длительного периода времени с учетом безопасности терапии, потенциальных нежелательных реакций и стоимости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err="1" smtClean="0"/>
              <a:t>Беродуал</a:t>
            </a:r>
            <a:r>
              <a:rPr lang="ru-RU" sz="2400" dirty="0" smtClean="0"/>
              <a:t> 20 капель</a:t>
            </a:r>
          </a:p>
          <a:p>
            <a:r>
              <a:rPr lang="ru-RU" sz="2400" dirty="0" err="1"/>
              <a:t>П</a:t>
            </a:r>
            <a:r>
              <a:rPr lang="ru-RU" sz="2400" dirty="0" err="1" smtClean="0"/>
              <a:t>ульмикорт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будесонид</a:t>
            </a:r>
            <a:r>
              <a:rPr lang="ru-RU" sz="2400" dirty="0"/>
              <a:t>) в пластиковом контейнере. В 1 мл (20 капель) содержит 0,5 мг </a:t>
            </a:r>
            <a:r>
              <a:rPr lang="ru-RU" sz="2400" dirty="0" err="1"/>
              <a:t>пульмикорта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Амброксол</a:t>
            </a:r>
            <a:r>
              <a:rPr lang="ru-RU" sz="2400" dirty="0" smtClean="0"/>
              <a:t> 2,5 мл</a:t>
            </a:r>
            <a:endParaRPr lang="ru-RU" dirty="0"/>
          </a:p>
        </p:txBody>
      </p:sp>
      <p:pic>
        <p:nvPicPr>
          <p:cNvPr id="4" name="Picture 4" descr="12594416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226351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5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Хроническая </a:t>
            </a:r>
            <a:r>
              <a:rPr lang="ru-RU" b="1" dirty="0" err="1" smtClean="0"/>
              <a:t>обструктивная</a:t>
            </a:r>
            <a:r>
              <a:rPr lang="ru-RU" b="1" dirty="0" smtClean="0"/>
              <a:t> болезнь легких</a:t>
            </a:r>
            <a:endParaRPr lang="ru-RU" b="1" dirty="0"/>
          </a:p>
        </p:txBody>
      </p:sp>
      <p:pic>
        <p:nvPicPr>
          <p:cNvPr id="27656" name="Picture 8" descr="Картинки по запросу хоб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03" y="2519022"/>
            <a:ext cx="6933898" cy="4104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0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40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ХОБЛ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6720"/>
            <a:ext cx="8507288" cy="52366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Распространенность ХОБЛ в мире среди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мужчин – 9,3 на 1000,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женщин – 7,3 на 1000 населения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Распространенность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возрасте50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69 лет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- 10,1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мужчин в городе и 22,6%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сельской местности.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второго мужчины старше 70лет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25% случаев заболевания выявляется на ранних</a:t>
            </a:r>
          </a:p>
          <a:p>
            <a:pPr indent="174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ХОБЛ –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ВОЗ,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лидирующей причиной смерти в мире. Ежегодно от ХОБЛ умирает около 2,75 млн человек, что составляет 4,8% всех причин смерти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62F668-472A-480C-A89E-3EC459AD34FE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7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0182" y="1268760"/>
            <a:ext cx="8229600" cy="525658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i="1" dirty="0"/>
              <a:t>ХОБЛ – </a:t>
            </a:r>
            <a:r>
              <a:rPr lang="ru-RU" i="1" dirty="0"/>
              <a:t>заболевание, которое можно предупредить и лечить, характеризующееся </a:t>
            </a:r>
            <a:r>
              <a:rPr lang="ru-RU" b="1" i="1" dirty="0" err="1"/>
              <a:t>персистирующим</a:t>
            </a:r>
            <a:r>
              <a:rPr lang="ru-RU" b="1" i="1" dirty="0"/>
              <a:t> ограничением скорости воздушного потока</a:t>
            </a:r>
            <a:r>
              <a:rPr lang="ru-RU" i="1" dirty="0"/>
              <a:t>, которое обычно прогрессирует и </a:t>
            </a:r>
            <a:r>
              <a:rPr lang="ru-RU" b="1" i="1" dirty="0"/>
              <a:t>связано с выраженным хроническим воспалительным ответом </a:t>
            </a:r>
            <a:r>
              <a:rPr lang="ru-RU" i="1" dirty="0"/>
              <a:t>легких на действие патогенных частиц или газов. У ряда пациентов обострения и сопутствующие заболевания могут влиять на общую тяжесть ХОБЛ (</a:t>
            </a:r>
            <a:r>
              <a:rPr lang="en-US" i="1" dirty="0"/>
              <a:t>GOLD</a:t>
            </a:r>
            <a:r>
              <a:rPr lang="ru-RU" i="1" dirty="0"/>
              <a:t> 2014</a:t>
            </a:r>
            <a:r>
              <a:rPr lang="ru-RU" i="1" dirty="0" smtClean="0"/>
              <a:t>).</a:t>
            </a:r>
          </a:p>
          <a:p>
            <a:pPr>
              <a:buNone/>
            </a:pPr>
            <a:r>
              <a:rPr lang="ru-RU" b="1" dirty="0" smtClean="0"/>
              <a:t>Хронический </a:t>
            </a:r>
            <a:r>
              <a:rPr lang="ru-RU" b="1" dirty="0"/>
              <a:t>бронхит </a:t>
            </a:r>
            <a:r>
              <a:rPr lang="ru-RU" dirty="0"/>
              <a:t>обычно определяется клинически как наличие кашля с продукцией мокроты на протяжении, по крайней мере, 3-х месяцев в течение последующих 2-х лет.</a:t>
            </a:r>
            <a:endParaRPr lang="ru-RU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6D533E-FB2A-4F07-9E6D-043FC703888F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749463"/>
            <a:ext cx="277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3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6925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39552" y="1820209"/>
            <a:ext cx="8435280" cy="490126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воспалительное заболевание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Возникающее у лиц старше 35 лет под воздействием различных факторов экологической агрессии (факторов риска), главным из которых является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Протекающее с преимущественным поражением дистальных отделов дыхательных путей и паренхимы легких, формированием эмфиземы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частично обратимым и необратимым ограничением скорости воздушного потока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Индуцированное воспалительной реакцией, отличающейся от воспаления при БА и существующее вне зависимости от тяжести заболевания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у предрасположенных лиц, проявляется кашлем, продукцией мокроты и нарастающей одышкой, имеет неуклонно прогрессирующий характер с исходом в хроническую дыхательную недостаточность и легочное сердце.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понятия ХОБЛ исключено частично обратимое ограничение воздушного потока, связанное с наличием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бронхоэктазов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посттуберкулезного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фиброза, БА.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D7A8A9-C72B-4192-93B4-C9B26D3D7A0D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7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85811"/>
            <a:ext cx="8229600" cy="110124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лежащие в основе</a:t>
            </a:r>
            <a:b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обструкции бронхов при ХОБЛ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6464" y="2250912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Воспаление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4035" y="3640975"/>
            <a:ext cx="2286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Болезнь мелких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бронхов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4553" y="3606231"/>
            <a:ext cx="2286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Деструкция паренхимы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93281" y="5394898"/>
            <a:ext cx="23574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Ограничение скорости воздушного потока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483768" y="2714281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2726723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341107" y="4327322"/>
            <a:ext cx="100012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715000" y="4321971"/>
            <a:ext cx="1071562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C24E18-500F-4D1A-8373-F30D898A4A3B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0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666750"/>
            <a:ext cx="8229600" cy="796925"/>
          </a:xfrm>
        </p:spPr>
        <p:txBody>
          <a:bodyPr/>
          <a:lstStyle/>
          <a:p>
            <a:pPr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Патоморфологические изменения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3257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воспаление и структурные изменения развиваются в </a:t>
            </a:r>
            <a:r>
              <a:rPr lang="ru-RU" alt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проксимальных и дистальных отделах бронхов, паренхиме и сосудах легких.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при ХОБЛ характеризуется увеличением числа нейтрофилов (просвет дыхательных путей), макрофагов (просвет и стенка бронхов, паренхима), и CD8+ лимфоцитов (стенка бронхов и паренхима).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отличается от такового при астме.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EA1EE1-4186-4E16-8040-8EA41C5FE8A9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Значительные системные эффекты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веса, нарушения питания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Дисфункция скелетной мускулатуры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Повышенный риск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развития: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Инфаркт миокарда,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стенокардия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Остеопороз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Инфекции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респираторного тракта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депрессии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диабет</a:t>
            </a:r>
          </a:p>
          <a:p>
            <a:pPr indent="-793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Рак легких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8093" y="73136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500" dirty="0">
                <a:latin typeface="Times New Roman" pitchFamily="18" charset="0"/>
                <a:ea typeface="+mj-ea"/>
                <a:cs typeface="Times New Roman" pitchFamily="18" charset="0"/>
              </a:rPr>
              <a:t>ХОБЛ и сопутствующие заболевания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6D0E4E-85B7-4BDC-BDEB-8FAF98688BB9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4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622300"/>
            <a:ext cx="8229600" cy="796925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ХОБЛ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2064693"/>
              </p:ext>
            </p:extLst>
          </p:nvPr>
        </p:nvGraphicFramePr>
        <p:xfrm>
          <a:off x="479229" y="1784350"/>
          <a:ext cx="8229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1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7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факторы</a:t>
                      </a: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Генетические факторы – ХОБЛ у некурящих младше 40 лет (недостаточность a1-антитрипсина, дефекты a1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антихимотрипсина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a2-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макроглобулина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витамин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D-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связывающего белка,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цитохрома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Р4501А1)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Гиперчувствительность дыхательных путей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легких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Внешние факторы</a:t>
                      </a:r>
                    </a:p>
                    <a:p>
                      <a:endParaRPr lang="ru-RU" sz="18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Производственная пыль и химикаты (ПДК для малотоксичной пыли – 4-6 мг/мл3; проф.стаж – 10-15 лет; ХОБЛ формируется у 4-24%)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Атмосферные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поллютанты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диз.топливо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выхлопные газы машин,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пром.отходы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почвенная и строительная пыль)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Инфекции (в т.ч.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облитерирующий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бронхиолит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перенесенный в детстве)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Социально-экономический статус</a:t>
                      </a:r>
                    </a:p>
                    <a:p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56B306-8870-4736-82D9-2AD7426EDC1A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con-med.ru/upload/medialibrary/7ca/1_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4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67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9735" y="782909"/>
            <a:ext cx="8229600" cy="796925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анамнеза курения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ИКЧ – индекс курящего человека –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потенциальная возможность развития ХОБЛ = количество сигарет, выкуриваемых в день Х число месяцев в году, когда человек курит ИКЧ &gt; 120 – «злостный курильщик»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пачка/лет =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пачек сигарет, выкуриваемых в день Х число лет курения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пачка/лет – риск развития ХОБЛ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 пачка/лет – злостный курильщик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 развивается примерно у 15% курящих и около 7% бывших курильщиков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764567-57B6-4E0F-98D9-B7C606132AC1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96987"/>
          </a:xfrm>
        </p:spPr>
        <p:txBody>
          <a:bodyPr/>
          <a:lstStyle/>
          <a:p>
            <a:pPr eaLnBrk="1" hangingPunct="1"/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функции легких</a:t>
            </a:r>
            <a:b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 и стажа курения</a:t>
            </a:r>
          </a:p>
        </p:txBody>
      </p:sp>
      <p:pic>
        <p:nvPicPr>
          <p:cNvPr id="19459" name="Picture 2" descr="C:\Documents and Settings\Надюха\Рабочий стол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80057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9891D1-9283-4577-B88E-41625B67F3E6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87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 и повседневная жизнь</a:t>
            </a:r>
          </a:p>
        </p:txBody>
      </p:sp>
      <p:pic>
        <p:nvPicPr>
          <p:cNvPr id="24579" name="Picture 2" descr="C:\Documents and Settings\Надюха\Рабочий стол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6981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470964" y="5738812"/>
            <a:ext cx="2914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функции легких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914625" y="5811838"/>
            <a:ext cx="28178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15F29E-715C-4545-92C7-9370B10F0E7C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4323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654050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Обструкция при ХОБЛ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643438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бронхиальная обструкция – регистрируется как минимум 3 раза в течение одного года, несмотря на проводимую терапию.</a:t>
            </a:r>
          </a:p>
          <a:p>
            <a:pPr eaLnBrk="1" hangingPunct="1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Объединяющий признак ХОБЛ –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постбронходилататорное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ОФВ1/ФЖЕЛ &lt; 70%, характеризующее ограничение экспираторного потока.</a:t>
            </a:r>
          </a:p>
          <a:p>
            <a:pPr eaLnBrk="1" hangingPunct="1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Разъединяющий признак -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постбронхолитический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ОФВ1, позволяет оценить течение заболевания.</a:t>
            </a:r>
          </a:p>
          <a:p>
            <a:pPr eaLnBrk="1" hangingPunct="1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обратимая бронхиальная обструкция – при проведении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бронходилатационного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теста: прирост ОФВ1 менее 12% от должного (менее 200 мл) – отрицательный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бронходилатационный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ответ.</a:t>
            </a:r>
          </a:p>
          <a:p>
            <a:pPr eaLnBrk="1" hangingPunct="1"/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Пикфлоуметрия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суточная – для исключения БА.</a:t>
            </a:r>
          </a:p>
          <a:p>
            <a:pPr eaLnBrk="1" hangingPunct="1"/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ПСВ - выявление группы риска развития ХОБЛ, контроль в период обострения заболевания и на этапе реабилитации (оценка эффективности проводимой терапии).</a:t>
            </a:r>
          </a:p>
          <a:p>
            <a:pPr eaLnBrk="1" hangingPunct="1"/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0D9B58-0060-4A8C-9A43-5717CA6342AE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055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701573"/>
            <a:ext cx="2971800" cy="48291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II: средняя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III: тяжелая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IV: очень тяжелая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ДН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626294" y="1830387"/>
            <a:ext cx="4038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FEV1/FVC &lt; 0.70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 &gt; 80%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должной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FEV1/FVC &lt; 0.70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&lt; FEV1 &lt; 80% от должной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FEV1/FVC &lt; 0.70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&lt; FEV1 &lt; 50% от должной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FEV1/FVC &lt; 0.70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 &lt; 30% от должной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FEV1 &lt; 50%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должной +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557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latin typeface="Times New Roman" pitchFamily="18" charset="0"/>
                <a:ea typeface="+mj-ea"/>
                <a:cs typeface="Times New Roman" pitchFamily="18" charset="0"/>
              </a:rPr>
              <a:t>Классификация ХОБЛ по степени тяжести</a:t>
            </a:r>
            <a:br>
              <a:rPr lang="ru-RU" sz="3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ea typeface="+mj-ea"/>
                <a:cs typeface="Times New Roman" pitchFamily="18" charset="0"/>
              </a:rPr>
              <a:t>на основании спирометрических показателей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745C3A-6BE5-4BCB-8D8C-83E8F6C28AF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13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888403"/>
            <a:ext cx="8229600" cy="66575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признаки, позволяющие заподозрить диагноз ХОБЛ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36724"/>
            <a:ext cx="8229600" cy="1571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Следует заподозрить ХОБЛ и провести спирометрию, если присутствует какой-либо из нижеперечисленных признаков. Эти признаки сами по себе не являются диагностическими, но присутствие нескольких признаков увеличивает вероятность диагноза ХОБЛ. Для установления диагноза ХОБЛ необходима спирометрия.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1501590"/>
              </p:ext>
            </p:extLst>
          </p:nvPr>
        </p:nvGraphicFramePr>
        <p:xfrm>
          <a:off x="285749" y="3490912"/>
          <a:ext cx="8572501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7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Хронический кашель</a:t>
                      </a:r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Интермиттирующий</a:t>
                      </a:r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ежедневный.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бывает в течение всего дня, редко – только ночью 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Хроническое отхождение мокроты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Любой случай хронического отхождения мокроты может указывать на ХОБЛ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Одышка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Прогрессирующая (ухудшается со временем).  </a:t>
                      </a:r>
                      <a:r>
                        <a:rPr lang="ru-RU" sz="16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Персистирующая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(присутствует ежедневно). Ухудшается при физической нагрузке. Ухудшается при респираторных инфекциях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анамнезе воздействие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факторов риска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Курение табака. Профессиональные пылевые </a:t>
                      </a:r>
                      <a:r>
                        <a:rPr lang="ru-RU" sz="16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поллютанты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химикаты. Дым от кухни и отопления в домашних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условиях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A44C81-00F0-419F-8339-F07526D18F58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50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7504" y="634479"/>
            <a:ext cx="8229600" cy="828096"/>
          </a:xfrm>
        </p:spPr>
        <p:txBody>
          <a:bodyPr/>
          <a:lstStyle/>
          <a:p>
            <a:pPr algn="ctr" eaLnBrk="1" hangingPunct="1"/>
            <a:r>
              <a:rPr lang="ru-RU" alt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ХОБЛ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24" y="2402585"/>
            <a:ext cx="2286000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кашель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мокрота</a:t>
            </a: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95863" y="1556147"/>
            <a:ext cx="2928937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  <a:p>
            <a:pPr algn="ctr" eaLnBrk="1" hangingPunct="1"/>
            <a: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pPr algn="ctr" eaLnBrk="1" hangingPunct="1"/>
            <a:r>
              <a:rPr lang="ru-RU" altLang="ru-RU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п</a:t>
            </a:r>
            <a:r>
              <a:rPr lang="ru-RU" alt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</a:t>
            </a:r>
            <a:r>
              <a:rPr lang="ru-RU" altLang="ru-RU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</a:t>
            </a:r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</a:t>
            </a:r>
          </a:p>
          <a:p>
            <a:pPr algn="ctr" eaLnBrk="1" hangingPunct="1"/>
            <a: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pPr algn="ctr" eaLnBrk="1" hangingPunct="1"/>
            <a:r>
              <a:rPr lang="ru-RU" alt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</a:t>
            </a:r>
          </a:p>
          <a:p>
            <a:pPr algn="ctr" eaLnBrk="1" hangingPunct="1"/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99" y="5239725"/>
            <a:ext cx="457200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Спирометрия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4179093" y="2536030"/>
            <a:ext cx="785813" cy="3714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4879884"/>
            <a:ext cx="285750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E6E3E0-7BBD-4456-BCD7-C801A8E1418D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297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 ХОБЛ</a:t>
            </a:r>
            <a:b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среднетяжелом и тяжелом течении)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492250"/>
          <a:ext cx="8286750" cy="493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7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761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А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(эмфизематозный) «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розовые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пыхтельщики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Панацинарная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эмфизема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 В (</a:t>
                      </a:r>
                      <a:r>
                        <a:rPr lang="ru-RU" sz="17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бронхитический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«синие </a:t>
                      </a:r>
                      <a:r>
                        <a:rPr lang="ru-RU" sz="17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одутловатики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7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Центроацинарная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эмфизема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Астеники, розово-серый цвет лица, конечности холодные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Пикники, диффузный цианоз, конечности теплые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Первые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симптомы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Одышка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Кашель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Хрипы в легких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Характерны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Мокрота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Скудная слизистая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Обильная, гнойная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Бронхиальные инфекции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Нечасто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Толератность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к физической нагрузке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Резко снижена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Снижена в меньшей степени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856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Легочное сердце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пожилом возрасте, на</a:t>
                      </a:r>
                    </a:p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терминальных стадиях, смерть в пожилом возрасте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среднем и пожилом возрасте, часто, более ранняя декомпенсация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2951F3-200B-41D7-9C01-3B8654F0EA34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353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 ХОБЛ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Тип А (эмфизематозный) «розовые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пыхтельщики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7388" y="1923538"/>
            <a:ext cx="4323084" cy="78538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В (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бронхитический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«синие </a:t>
            </a:r>
            <a:r>
              <a:rPr lang="ru-RU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одутловатики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8194" name="Picture 2" descr="http://www.krasotaimedicina.ru/upload/iblock/e2c/e2c8bb2c3854fc85f9b1011c9a6016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3" y="2580167"/>
            <a:ext cx="3807997" cy="3913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хобл внешний ви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4183"/>
            <a:ext cx="2664296" cy="386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0978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241673"/>
            <a:ext cx="8229600" cy="235743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недостаточность – неспособность</a:t>
            </a:r>
            <a:r>
              <a:rPr lang="en-US" alt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дыхания обеспечить нормальный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газовый состав артериальной крови;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патологический синдром, при котором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парциальное напряжение кислорода в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крови (РаО2) меньше 60 мм рт. ст.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сатурация кислородом менее 88% в</a:t>
            </a:r>
            <a:r>
              <a:rPr lang="en-US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(или без) РаСО2 более 45 мм рт. ст.</a:t>
            </a:r>
          </a:p>
          <a:p>
            <a:pPr algn="ctr" eaLnBrk="1" hangingPunct="1"/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3298546"/>
              </p:ext>
            </p:extLst>
          </p:nvPr>
        </p:nvGraphicFramePr>
        <p:xfrm>
          <a:off x="1295400" y="3717032"/>
          <a:ext cx="6096000" cy="240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59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РаО</a:t>
                      </a:r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 мм </a:t>
                      </a:r>
                      <a:r>
                        <a:rPr lang="ru-RU" sz="2000" b="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рт</a:t>
                      </a:r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20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аО2, %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6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&gt;80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&gt;95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60-79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90-94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40-59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75-89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&lt;75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034C44-AE63-4712-BF75-53FA0F15E92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69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03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69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Показатели тяжести течения пневмонии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оказатели тяжести пневмон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8" y="1628800"/>
            <a:ext cx="8291264" cy="4880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49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план обследования при ХОБЛ: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ОАК + тромбоциты (эритроцитоз - вторичный, анемия –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опухоль; тромбоцитоз – опухоль,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паранеопластический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синдром, не бывает высокого лейкоцитоза,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п.я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сдвиг -редко: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пневмония, гнойный бронхит, СОЭ -1-2, при обострении 12-13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мм/час); увеличение фибриногена – опухоль. Анемия –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одышки или усиливать ее.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Полицитемический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повышение числа эритроцитов, высокий уровень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(&gt;160г/л у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 и 180 у муж) , низкая СОЭ, гематокрит&gt;47% у жен и &gt;52% у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муж. Низкий альбумин – пониженный питательный статус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(неблагоприятный прогноз)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Общий анализ мочи (амилоидоз – гнойный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 или БЭБ)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Общий анализ мокроты – не совсем информативен, нужна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цитология (позволяет в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выявить атипичные клетки)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Пикфлоуметрия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Спирометрия + проба с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бронхолитиком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(ежегодно): степень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тяжести,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диагноз с БА, годовая динамика: снижение ОФВ1</a:t>
            </a:r>
            <a:r>
              <a:rPr lang="en-US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50 мл в год – быстрое прогрессирование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0203D9-D53F-452F-A265-9EDAF3B682C4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70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06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план обследования при ХОБЛ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14513"/>
            <a:ext cx="8229600" cy="40433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Рентгенография или флюорография – 1 раз в год (исключить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причины кашля с мокротой). КТВР – диагностика эмфиземы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ЭКГ (признаки легочного сердца, дифференциальный диагноз)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ЭхоКГ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(легочное сердце), реография легочной артерии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неинформативна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ФБС – не обязательно (бронхит – неоднородный характер), при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подозрении на рак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КЩС – при тяжелом обострении. Газы крови – при ОФВ1&lt;50% 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должного или клиника ДН или недостаточности правых отделов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сердца 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SatO2&lt;92%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Посев мокроты – в амбулаторных условиях не информативен,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при частых обострениях и неэффективной терапии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85137C-1D4D-467A-90CC-0B9BDF2F50A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687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ХОБЛ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57200" y="1671638"/>
            <a:ext cx="8229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 (у 10% больных с ХОБЛ – сочетание БА и ХОБЛ)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Сердечная недостаточность (ЭхоКГ – снижение ФВ</a:t>
            </a:r>
            <a:r>
              <a:rPr lang="en-US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ЛЖ, дилатация отделов сердца)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Бронхоэктазы (КТ – расширение бронхов,</a:t>
            </a:r>
            <a:r>
              <a:rPr lang="en-US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утолщение их стенок)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Облитерирующий бронхиолит (развитие в молодом</a:t>
            </a:r>
            <a:r>
              <a:rPr lang="en-US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возрасте, нет связи с курением, контакт с парами и</a:t>
            </a:r>
            <a:r>
              <a:rPr lang="en-US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дымом. КТ – очаги пониженной плотности на</a:t>
            </a:r>
            <a:r>
              <a:rPr lang="en-US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выдохе. М.б. ревматоидный артрит)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9D41FE-C2A3-425B-B374-1C5EAB97254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72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5318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современной терапии</a:t>
            </a:r>
            <a:r>
              <a:rPr lang="en-US" altLang="ru-RU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легочной функции;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Симптоматический контроль;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толерантности к физическим</a:t>
            </a:r>
            <a:r>
              <a:rPr lang="en-US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нагрузкам;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лечение обострений;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лечение осложнений;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прогрессирования ХОБЛ;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смертности;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нежелательных явлений терапии.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FD781F-4F54-4A2E-B43D-9A4484FFDF4E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73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9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tronglung.ru/wp-content/uploads/2016/07/kriteri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7" y="836712"/>
            <a:ext cx="8380957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79028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Благодарю за внимание!</a:t>
            </a:r>
            <a:endParaRPr lang="ru-RU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19939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Классификация </a:t>
            </a:r>
            <a:r>
              <a:rPr lang="ru-RU" sz="4000" b="1" dirty="0" err="1" smtClean="0"/>
              <a:t>нозокомиальных</a:t>
            </a:r>
            <a:r>
              <a:rPr lang="ru-RU" sz="4000" b="1" dirty="0" smtClean="0"/>
              <a:t> пневмоний (</a:t>
            </a:r>
            <a:r>
              <a:rPr lang="en-US" sz="4000" b="1" dirty="0" smtClean="0"/>
              <a:t>Langer</a:t>
            </a:r>
            <a:r>
              <a:rPr lang="ru-RU" sz="4000" b="1" dirty="0" smtClean="0"/>
              <a:t>, 1987)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ru-RU" dirty="0" err="1" smtClean="0"/>
              <a:t>Раннеприобретенные</a:t>
            </a:r>
            <a:r>
              <a:rPr lang="ru-RU" dirty="0" smtClean="0"/>
              <a:t>, возникшие в первые 4 суток госпитализации или после интубации. Наиболее частой причиной развития этой формы пневмонии являются микроорганизмы, изначально имевшиеся у пациента, еще до поступления в стационар. Эти микроорганизмы, как правило, отличаются незначительной степенью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к антибактериальным лекарственным средствам.</a:t>
            </a:r>
          </a:p>
          <a:p>
            <a:endParaRPr lang="ru-RU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dirty="0" err="1" smtClean="0"/>
              <a:t>Поздноприобретенные</a:t>
            </a:r>
            <a:r>
              <a:rPr lang="ru-RU" dirty="0" smtClean="0"/>
              <a:t> пневмонии, возникшие позже 4-х суток со времени госпитализации или проведения интубации, при этом возбудитель заболевания чаще всего относится к собственно госпитальной микрофлоре, которую отличает высокие вирулентность и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538152" cy="5051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Аспирационные пневмонии</a:t>
            </a:r>
          </a:p>
          <a:p>
            <a:pPr>
              <a:buNone/>
            </a:pPr>
            <a:r>
              <a:rPr lang="ru-RU" dirty="0" smtClean="0"/>
              <a:t>- Возникают при наличии тяжелого алкоголизма, эпилепсии, в коматозных состояниях, при остром нарушении мозгового кровообращения и других неврологических заболеваниях, при нарушении глотания, наличии </a:t>
            </a:r>
            <a:r>
              <a:rPr lang="ru-RU" dirty="0" err="1" smtClean="0"/>
              <a:t>назогастрального</a:t>
            </a:r>
            <a:r>
              <a:rPr lang="ru-RU" dirty="0" smtClean="0"/>
              <a:t> зонда и т.д.</a:t>
            </a:r>
          </a:p>
          <a:p>
            <a:pPr>
              <a:buNone/>
            </a:pPr>
            <a:r>
              <a:rPr lang="ru-RU" dirty="0" smtClean="0"/>
              <a:t>- Основными возбудителями являются микрофлора ротоглотки (анаэробная инфекция), стафилококк, грамотрицательные микроорганизмы.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Lung animated">
  <a:themeElements>
    <a:clrScheme name="Другая 6">
      <a:dk1>
        <a:sysClr val="windowText" lastClr="000000"/>
      </a:dk1>
      <a:lt1>
        <a:srgbClr val="5B4809"/>
      </a:lt1>
      <a:dk2>
        <a:srgbClr val="F2F2F2"/>
      </a:dk2>
      <a:lt2>
        <a:srgbClr val="7A610D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BEF59"/>
      </a:hlink>
      <a:folHlink>
        <a:srgbClr val="B5B5B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5070</Words>
  <Application>Microsoft Office PowerPoint</Application>
  <PresentationFormat>Экран (4:3)</PresentationFormat>
  <Paragraphs>551</Paragraphs>
  <Slides>75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Lung animated</vt:lpstr>
      <vt:lpstr>Пневмония</vt:lpstr>
      <vt:lpstr>Определение</vt:lpstr>
      <vt:lpstr>Этиология</vt:lpstr>
      <vt:lpstr>Классификация </vt:lpstr>
      <vt:lpstr>Определение</vt:lpstr>
      <vt:lpstr>Слайд 6</vt:lpstr>
      <vt:lpstr>Показатели тяжести течения пневмонии</vt:lpstr>
      <vt:lpstr>Классификация нозокомиальных пневмоний (Langer, 1987) </vt:lpstr>
      <vt:lpstr>Слайд 9</vt:lpstr>
      <vt:lpstr>Крупозная пневмония (долевая пневмония, плевропневмония, альвеолярная пневмония)</vt:lpstr>
      <vt:lpstr>Патогенез</vt:lpstr>
      <vt:lpstr>Патологическая анатомия</vt:lpstr>
      <vt:lpstr>Клиника</vt:lpstr>
      <vt:lpstr>Общий осмотр</vt:lpstr>
      <vt:lpstr>История развития заболевания  (anamnesis morbi)</vt:lpstr>
      <vt:lpstr>Данные объективного обследования  (status presens) </vt:lpstr>
      <vt:lpstr>Методы исследования лёгких</vt:lpstr>
      <vt:lpstr>Стадия прилива</vt:lpstr>
      <vt:lpstr>Стадия опеченения </vt:lpstr>
      <vt:lpstr>Стадия разрешения </vt:lpstr>
      <vt:lpstr>Обследование сердечно-сосудистой системы</vt:lpstr>
      <vt:lpstr>Данные инструментальных  и лабораторных методов исследования </vt:lpstr>
      <vt:lpstr>На основании данных клинического и дополнительных методов исследования установлен клинический диагноз: правосторонняя нижнедолевая пневмония, острое течение</vt:lpstr>
      <vt:lpstr>Очаговая пневмония (бронхопневмония, дольковая пневмония)</vt:lpstr>
      <vt:lpstr>Клиника </vt:lpstr>
      <vt:lpstr>Данные объективного обследования </vt:lpstr>
      <vt:lpstr>Очаговая пневмония</vt:lpstr>
      <vt:lpstr>Слайд 28</vt:lpstr>
      <vt:lpstr>Определение</vt:lpstr>
      <vt:lpstr>Слайд 30</vt:lpstr>
      <vt:lpstr>Бытовые аллергены</vt:lpstr>
      <vt:lpstr>Бытовые аллергены животных</vt:lpstr>
      <vt:lpstr>Слайд 33</vt:lpstr>
      <vt:lpstr>Курение</vt:lpstr>
      <vt:lpstr>Слайд 35</vt:lpstr>
      <vt:lpstr>Роль вирусных инфекций в возникновении БА</vt:lpstr>
      <vt:lpstr>Аспириновая бронхиальная астма — вариант эндогенной или смешанной бронхиальной астмы , при которой одним из факторов, способствующих сужению бронхов, являются нестероидные противовоспалительные препараты  (НПВП), в том числе и ацетилсалициловая кислота. Складывается из триады симптомов (триада Фернана-Видаля): полипозный риносинусит, приступы удушья и непереносимость НПВП.</vt:lpstr>
      <vt:lpstr>Патогенез</vt:lpstr>
      <vt:lpstr>Слайд 39</vt:lpstr>
      <vt:lpstr>Жалобы пациентов с бронхиальной астмой</vt:lpstr>
      <vt:lpstr>Тригерные факторы обострения БА</vt:lpstr>
      <vt:lpstr> Вынужденное положение при приступе БА</vt:lpstr>
      <vt:lpstr>Обследование легких</vt:lpstr>
      <vt:lpstr>Слайд 44</vt:lpstr>
      <vt:lpstr>Слайд 45</vt:lpstr>
      <vt:lpstr>Оценка функции внешнего дыхания</vt:lpstr>
      <vt:lpstr>Приступ бронхиальной астмы</vt:lpstr>
      <vt:lpstr>Приступ бронхиальной астмы</vt:lpstr>
      <vt:lpstr>Классификация бронхиальной астмы по степени тяжести на основании клинической картины до начала терапии</vt:lpstr>
      <vt:lpstr>Слайд 50</vt:lpstr>
      <vt:lpstr>Цель лечения БА – достижение и поддержание клинического контроля над заболеванием в течение длительного периода времени с учетом безопасности терапии, потенциальных нежелательных реакций и стоимости лечения</vt:lpstr>
      <vt:lpstr>Хроническая обструктивная болезнь легких</vt:lpstr>
      <vt:lpstr>Эпидемиология ХОБЛ</vt:lpstr>
      <vt:lpstr>Слайд 54</vt:lpstr>
      <vt:lpstr>ХОБЛ</vt:lpstr>
      <vt:lpstr>Механизмы, лежащие в основе обструкции бронхов при ХОБЛ</vt:lpstr>
      <vt:lpstr>Патоморфологические изменения</vt:lpstr>
      <vt:lpstr>Слайд 58</vt:lpstr>
      <vt:lpstr>Факторы риска ХОБЛ</vt:lpstr>
      <vt:lpstr>Оценка анамнеза курения</vt:lpstr>
      <vt:lpstr>Изменение функции легких в зависимости от возраста и стажа курения</vt:lpstr>
      <vt:lpstr>ХОБЛ и повседневная жизнь</vt:lpstr>
      <vt:lpstr>Обструкция при ХОБЛ</vt:lpstr>
      <vt:lpstr>Слайд 64</vt:lpstr>
      <vt:lpstr>Основные признаки, позволяющие заподозрить диагноз ХОБЛ</vt:lpstr>
      <vt:lpstr>Диагностика ХОБЛ</vt:lpstr>
      <vt:lpstr>Клинические формы ХОБЛ (при среднетяжелом и тяжелом течении)</vt:lpstr>
      <vt:lpstr>Клинические формы ХОБЛ</vt:lpstr>
      <vt:lpstr>Слайд 69</vt:lpstr>
      <vt:lpstr>Обязательный план обследования при ХОБЛ:</vt:lpstr>
      <vt:lpstr>Обязательный план обследования при ХОБЛ</vt:lpstr>
      <vt:lpstr>Дифференциальная диагностика ХОБЛ</vt:lpstr>
      <vt:lpstr>Цели современной терапии ХОБЛ</vt:lpstr>
      <vt:lpstr>Слайд 74</vt:lpstr>
      <vt:lpstr>Слайд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Пневмония</dc:title>
  <dc:creator>user</dc:creator>
  <dc:description>http://rusderm.ru - Справочник дерматовенеролога. Медицинские шаблоны PowerPoint. Медицинская литература</dc:description>
  <cp:lastModifiedBy>Максим Анатольевич</cp:lastModifiedBy>
  <cp:revision>53</cp:revision>
  <dcterms:created xsi:type="dcterms:W3CDTF">2016-11-01T11:56:21Z</dcterms:created>
  <dcterms:modified xsi:type="dcterms:W3CDTF">2016-12-23T17:32:31Z</dcterms:modified>
</cp:coreProperties>
</file>