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93" r:id="rId2"/>
    <p:sldId id="294" r:id="rId3"/>
    <p:sldId id="256" r:id="rId4"/>
    <p:sldId id="357" r:id="rId5"/>
    <p:sldId id="354" r:id="rId6"/>
    <p:sldId id="342" r:id="rId7"/>
    <p:sldId id="365" r:id="rId8"/>
    <p:sldId id="343" r:id="rId9"/>
    <p:sldId id="353" r:id="rId10"/>
    <p:sldId id="345" r:id="rId11"/>
    <p:sldId id="346" r:id="rId12"/>
    <p:sldId id="347" r:id="rId13"/>
    <p:sldId id="351" r:id="rId14"/>
    <p:sldId id="352" r:id="rId15"/>
    <p:sldId id="348" r:id="rId16"/>
    <p:sldId id="358" r:id="rId17"/>
    <p:sldId id="359" r:id="rId18"/>
    <p:sldId id="360" r:id="rId19"/>
    <p:sldId id="372" r:id="rId20"/>
    <p:sldId id="259" r:id="rId21"/>
    <p:sldId id="356" r:id="rId22"/>
    <p:sldId id="349" r:id="rId23"/>
    <p:sldId id="362" r:id="rId24"/>
    <p:sldId id="361" r:id="rId25"/>
    <p:sldId id="260" r:id="rId26"/>
    <p:sldId id="261" r:id="rId27"/>
    <p:sldId id="263" r:id="rId28"/>
    <p:sldId id="264" r:id="rId29"/>
    <p:sldId id="265" r:id="rId30"/>
    <p:sldId id="266" r:id="rId31"/>
    <p:sldId id="267" r:id="rId32"/>
    <p:sldId id="268" r:id="rId33"/>
    <p:sldId id="269" r:id="rId34"/>
    <p:sldId id="270" r:id="rId35"/>
    <p:sldId id="275" r:id="rId36"/>
    <p:sldId id="370" r:id="rId37"/>
    <p:sldId id="366" r:id="rId38"/>
    <p:sldId id="367" r:id="rId39"/>
    <p:sldId id="276" r:id="rId40"/>
    <p:sldId id="364" r:id="rId41"/>
    <p:sldId id="363" r:id="rId42"/>
    <p:sldId id="277" r:id="rId43"/>
    <p:sldId id="278" r:id="rId44"/>
    <p:sldId id="280" r:id="rId45"/>
    <p:sldId id="368" r:id="rId46"/>
    <p:sldId id="281" r:id="rId47"/>
    <p:sldId id="282" r:id="rId48"/>
    <p:sldId id="283" r:id="rId49"/>
    <p:sldId id="284" r:id="rId50"/>
    <p:sldId id="285" r:id="rId51"/>
    <p:sldId id="286" r:id="rId52"/>
    <p:sldId id="287" r:id="rId53"/>
    <p:sldId id="288" r:id="rId54"/>
    <p:sldId id="289" r:id="rId55"/>
    <p:sldId id="290" r:id="rId56"/>
    <p:sldId id="369" r:id="rId57"/>
    <p:sldId id="291" r:id="rId58"/>
    <p:sldId id="292" r:id="rId59"/>
    <p:sldId id="371"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FF9CC-639D-4369-8F73-0AA9A6837B35}" type="doc">
      <dgm:prSet loTypeId="urn:microsoft.com/office/officeart/2005/8/layout/hierarchy3" loCatId="hierarchy" qsTypeId="urn:microsoft.com/office/officeart/2005/8/quickstyle/simple1" qsCatId="simple" csTypeId="urn:microsoft.com/office/officeart/2005/8/colors/accent2_1" csCatId="accent2" phldr="1"/>
      <dgm:spPr/>
      <dgm:t>
        <a:bodyPr/>
        <a:lstStyle/>
        <a:p>
          <a:endParaRPr lang="ru-RU"/>
        </a:p>
      </dgm:t>
    </dgm:pt>
    <dgm:pt modelId="{85A692FF-97B3-4804-AE70-ED4551B0FD59}">
      <dgm:prSet/>
      <dgm:spPr/>
      <dgm:t>
        <a:bodyPr/>
        <a:lstStyle/>
        <a:p>
          <a:pPr rtl="0"/>
          <a:r>
            <a:rPr lang="en-US" u="none" dirty="0" smtClean="0">
              <a:latin typeface="Arial Black" pitchFamily="34" charset="0"/>
            </a:rPr>
            <a:t>Static</a:t>
          </a:r>
          <a:endParaRPr lang="ru-RU" u="none" dirty="0">
            <a:latin typeface="Arial Black" pitchFamily="34" charset="0"/>
          </a:endParaRPr>
        </a:p>
      </dgm:t>
    </dgm:pt>
    <dgm:pt modelId="{1B3158F8-67EB-4AEB-84A5-F4C9FD832C62}" type="parTrans" cxnId="{5D7256D3-AF6A-46F1-82CF-11B3EF7E0851}">
      <dgm:prSet/>
      <dgm:spPr/>
      <dgm:t>
        <a:bodyPr/>
        <a:lstStyle/>
        <a:p>
          <a:endParaRPr lang="ru-RU"/>
        </a:p>
      </dgm:t>
    </dgm:pt>
    <dgm:pt modelId="{B324F45E-BB0F-468B-96E7-8DC2771F1DF9}" type="sibTrans" cxnId="{5D7256D3-AF6A-46F1-82CF-11B3EF7E0851}">
      <dgm:prSet/>
      <dgm:spPr/>
      <dgm:t>
        <a:bodyPr/>
        <a:lstStyle/>
        <a:p>
          <a:endParaRPr lang="ru-RU"/>
        </a:p>
      </dgm:t>
    </dgm:pt>
    <dgm:pt modelId="{0495C0DF-ACE2-46AC-9DBF-5F701067ACF1}">
      <dgm:prSet/>
      <dgm:spPr/>
      <dgm:t>
        <a:bodyPr/>
        <a:lstStyle/>
        <a:p>
          <a:pPr rtl="0"/>
          <a:r>
            <a:rPr lang="en-US" u="none" dirty="0" smtClean="0">
              <a:latin typeface="Arial Black" pitchFamily="34" charset="0"/>
            </a:rPr>
            <a:t>Dynamic</a:t>
          </a:r>
          <a:endParaRPr lang="ru-RU" u="none" dirty="0">
            <a:latin typeface="Arial Black" pitchFamily="34" charset="0"/>
          </a:endParaRPr>
        </a:p>
      </dgm:t>
    </dgm:pt>
    <dgm:pt modelId="{8E6F0B62-AB24-48C0-BA75-9AEF1F82987A}" type="parTrans" cxnId="{0A73FF47-BFF0-4893-86ED-A94647B34B91}">
      <dgm:prSet/>
      <dgm:spPr/>
      <dgm:t>
        <a:bodyPr/>
        <a:lstStyle/>
        <a:p>
          <a:endParaRPr lang="ru-RU"/>
        </a:p>
      </dgm:t>
    </dgm:pt>
    <dgm:pt modelId="{8F21773A-C3FE-47EB-A692-F686326CAD2C}" type="sibTrans" cxnId="{0A73FF47-BFF0-4893-86ED-A94647B34B91}">
      <dgm:prSet/>
      <dgm:spPr/>
      <dgm:t>
        <a:bodyPr/>
        <a:lstStyle/>
        <a:p>
          <a:endParaRPr lang="ru-RU"/>
        </a:p>
      </dgm:t>
    </dgm:pt>
    <dgm:pt modelId="{D58B6D04-C201-4242-9629-0E8341922C46}">
      <dgm:prSet custT="1"/>
      <dgm:spPr/>
      <dgm:t>
        <a:bodyPr/>
        <a:lstStyle/>
        <a:p>
          <a:pPr algn="ctr" rtl="0">
            <a:spcAft>
              <a:spcPts val="0"/>
            </a:spcAft>
          </a:pPr>
          <a:r>
            <a:rPr lang="ru-RU" sz="2000" dirty="0" smtClean="0">
              <a:latin typeface="Arial Black" pitchFamily="34" charset="0"/>
            </a:rPr>
            <a:t> </a:t>
          </a:r>
          <a:r>
            <a:rPr lang="en-US" sz="2000" dirty="0" smtClean="0">
              <a:latin typeface="Arial Black" pitchFamily="34" charset="0"/>
            </a:rPr>
            <a:t>Raw material contact with </a:t>
          </a:r>
          <a:r>
            <a:rPr lang="en-US" sz="2000" dirty="0" err="1" smtClean="0">
              <a:latin typeface="Arial Black" pitchFamily="34" charset="0"/>
            </a:rPr>
            <a:t>extractant</a:t>
          </a:r>
          <a:r>
            <a:rPr lang="en-US" sz="2000" dirty="0" smtClean="0">
              <a:latin typeface="Arial Black" pitchFamily="34" charset="0"/>
            </a:rPr>
            <a:t> during certain time</a:t>
          </a:r>
          <a:endParaRPr lang="ru-RU" sz="2000" dirty="0" smtClean="0">
            <a:latin typeface="Arial Black" pitchFamily="34" charset="0"/>
          </a:endParaRPr>
        </a:p>
        <a:p>
          <a:pPr algn="ctr" rtl="0">
            <a:spcAft>
              <a:spcPts val="0"/>
            </a:spcAft>
          </a:pPr>
          <a:r>
            <a:rPr lang="ru-RU" sz="2000" i="1" dirty="0" smtClean="0"/>
            <a:t>- </a:t>
          </a:r>
          <a:r>
            <a:rPr lang="en-US" sz="2000" i="1" dirty="0" smtClean="0"/>
            <a:t>Maceration</a:t>
          </a:r>
          <a:endParaRPr lang="ru-RU" sz="2000" i="1" dirty="0" smtClean="0"/>
        </a:p>
        <a:p>
          <a:pPr algn="ctr" rtl="0">
            <a:spcAft>
              <a:spcPts val="0"/>
            </a:spcAft>
          </a:pPr>
          <a:r>
            <a:rPr lang="ru-RU" sz="2000" i="1" dirty="0" smtClean="0"/>
            <a:t>- </a:t>
          </a:r>
          <a:r>
            <a:rPr lang="en-US" sz="2000" i="1" dirty="0" err="1" smtClean="0"/>
            <a:t>remaceration</a:t>
          </a:r>
          <a:r>
            <a:rPr lang="ru-RU" sz="2000" i="1" dirty="0" smtClean="0"/>
            <a:t> </a:t>
          </a:r>
          <a:r>
            <a:rPr lang="ru-RU" sz="2000" dirty="0" smtClean="0">
              <a:latin typeface="Arial Black" pitchFamily="34" charset="0"/>
            </a:rPr>
            <a:t> </a:t>
          </a:r>
        </a:p>
      </dgm:t>
    </dgm:pt>
    <dgm:pt modelId="{644B0DFC-1209-4121-B2A0-11279F73E3CD}" type="parTrans" cxnId="{C2F42276-1F1B-4120-8DB0-2F637CCDFC30}">
      <dgm:prSet/>
      <dgm:spPr>
        <a:ln w="57150"/>
      </dgm:spPr>
      <dgm:t>
        <a:bodyPr/>
        <a:lstStyle/>
        <a:p>
          <a:endParaRPr lang="ru-RU"/>
        </a:p>
      </dgm:t>
    </dgm:pt>
    <dgm:pt modelId="{4EEF8FC6-8F59-49A6-AC1E-2A3337B84F84}" type="sibTrans" cxnId="{C2F42276-1F1B-4120-8DB0-2F637CCDFC30}">
      <dgm:prSet/>
      <dgm:spPr/>
      <dgm:t>
        <a:bodyPr/>
        <a:lstStyle/>
        <a:p>
          <a:endParaRPr lang="ru-RU"/>
        </a:p>
      </dgm:t>
    </dgm:pt>
    <dgm:pt modelId="{AAD5A065-BDD9-4FC8-9DE7-B34069DA9344}">
      <dgm:prSet/>
      <dgm:spPr/>
      <dgm:t>
        <a:bodyPr/>
        <a:lstStyle/>
        <a:p>
          <a:r>
            <a:rPr lang="ru-RU" dirty="0" err="1" smtClean="0"/>
            <a:t>constant</a:t>
          </a:r>
          <a:r>
            <a:rPr lang="ru-RU" dirty="0" smtClean="0"/>
            <a:t> </a:t>
          </a:r>
          <a:r>
            <a:rPr lang="ru-RU" dirty="0" err="1" smtClean="0"/>
            <a:t>change</a:t>
          </a:r>
          <a:r>
            <a:rPr lang="ru-RU" dirty="0" smtClean="0"/>
            <a:t> </a:t>
          </a:r>
          <a:r>
            <a:rPr lang="ru-RU" dirty="0" err="1" smtClean="0"/>
            <a:t>of</a:t>
          </a:r>
          <a:r>
            <a:rPr lang="ru-RU" dirty="0" smtClean="0"/>
            <a:t> </a:t>
          </a:r>
          <a:r>
            <a:rPr lang="ru-RU" dirty="0" err="1" smtClean="0"/>
            <a:t>either</a:t>
          </a:r>
          <a:r>
            <a:rPr lang="ru-RU" dirty="0" smtClean="0"/>
            <a:t> </a:t>
          </a:r>
          <a:r>
            <a:rPr lang="ru-RU" dirty="0" err="1" smtClean="0"/>
            <a:t>the</a:t>
          </a:r>
          <a:r>
            <a:rPr lang="ru-RU" dirty="0" smtClean="0"/>
            <a:t> </a:t>
          </a:r>
          <a:r>
            <a:rPr lang="ru-RU" dirty="0" err="1" smtClean="0"/>
            <a:t>extractant</a:t>
          </a:r>
          <a:r>
            <a:rPr lang="ru-RU" dirty="0" smtClean="0"/>
            <a:t> </a:t>
          </a:r>
          <a:r>
            <a:rPr lang="ru-RU" dirty="0" err="1" smtClean="0"/>
            <a:t>or</a:t>
          </a:r>
          <a:r>
            <a:rPr lang="ru-RU" dirty="0" smtClean="0"/>
            <a:t> </a:t>
          </a:r>
          <a:r>
            <a:rPr lang="ru-RU" dirty="0" err="1" smtClean="0"/>
            <a:t>both</a:t>
          </a:r>
          <a:r>
            <a:rPr lang="ru-RU" dirty="0" smtClean="0"/>
            <a:t> </a:t>
          </a:r>
          <a:r>
            <a:rPr lang="ru-RU" dirty="0" err="1" smtClean="0"/>
            <a:t>the</a:t>
          </a:r>
          <a:r>
            <a:rPr lang="ru-RU" dirty="0" smtClean="0"/>
            <a:t> </a:t>
          </a:r>
          <a:r>
            <a:rPr lang="ru-RU" dirty="0" err="1" smtClean="0"/>
            <a:t>extractant</a:t>
          </a:r>
          <a:r>
            <a:rPr lang="ru-RU" dirty="0" smtClean="0"/>
            <a:t> </a:t>
          </a:r>
          <a:r>
            <a:rPr lang="ru-RU" dirty="0" err="1" smtClean="0"/>
            <a:t>and</a:t>
          </a:r>
          <a:r>
            <a:rPr lang="ru-RU" dirty="0" smtClean="0"/>
            <a:t> </a:t>
          </a:r>
          <a:r>
            <a:rPr lang="ru-RU" dirty="0" err="1" smtClean="0"/>
            <a:t>raw</a:t>
          </a:r>
          <a:r>
            <a:rPr lang="ru-RU" dirty="0" smtClean="0"/>
            <a:t> </a:t>
          </a:r>
          <a:r>
            <a:rPr lang="ru-RU" dirty="0" err="1" smtClean="0"/>
            <a:t>materials</a:t>
          </a:r>
          <a:r>
            <a:rPr lang="ru-RU" dirty="0" smtClean="0"/>
            <a:t>. </a:t>
          </a:r>
          <a:r>
            <a:rPr lang="ru-RU" dirty="0" err="1" smtClean="0"/>
            <a:t>The</a:t>
          </a:r>
          <a:r>
            <a:rPr lang="ru-RU" dirty="0" smtClean="0"/>
            <a:t> </a:t>
          </a:r>
          <a:r>
            <a:rPr lang="ru-RU" dirty="0" err="1" smtClean="0"/>
            <a:t>extractant</a:t>
          </a:r>
          <a:r>
            <a:rPr lang="ru-RU" dirty="0" smtClean="0"/>
            <a:t> </a:t>
          </a:r>
          <a:r>
            <a:rPr lang="ru-RU" dirty="0" err="1" smtClean="0"/>
            <a:t>moves</a:t>
          </a:r>
          <a:r>
            <a:rPr lang="ru-RU" dirty="0" smtClean="0"/>
            <a:t> </a:t>
          </a:r>
          <a:r>
            <a:rPr lang="ru-RU" dirty="0" err="1" smtClean="0"/>
            <a:t>relative</a:t>
          </a:r>
          <a:r>
            <a:rPr lang="en-US" dirty="0" err="1" smtClean="0"/>
            <a:t>ly</a:t>
          </a:r>
          <a:r>
            <a:rPr lang="en-US" dirty="0" smtClean="0"/>
            <a:t> </a:t>
          </a:r>
          <a:r>
            <a:rPr lang="ru-RU" dirty="0" smtClean="0"/>
            <a:t> </a:t>
          </a:r>
          <a:r>
            <a:rPr lang="ru-RU" dirty="0" err="1" smtClean="0"/>
            <a:t>to</a:t>
          </a:r>
          <a:r>
            <a:rPr lang="ru-RU" dirty="0" smtClean="0"/>
            <a:t> </a:t>
          </a:r>
          <a:r>
            <a:rPr lang="ru-RU" dirty="0" err="1" smtClean="0"/>
            <a:t>the</a:t>
          </a:r>
          <a:r>
            <a:rPr lang="ru-RU" dirty="0" smtClean="0"/>
            <a:t> </a:t>
          </a:r>
          <a:r>
            <a:rPr lang="ru-RU" dirty="0" err="1" smtClean="0"/>
            <a:t>raw</a:t>
          </a:r>
          <a:r>
            <a:rPr lang="ru-RU" dirty="0" smtClean="0"/>
            <a:t> </a:t>
          </a:r>
          <a:r>
            <a:rPr lang="ru-RU" dirty="0" err="1" smtClean="0"/>
            <a:t>material</a:t>
          </a:r>
          <a:r>
            <a:rPr lang="ru-RU" dirty="0" smtClean="0"/>
            <a:t>. </a:t>
          </a:r>
          <a:r>
            <a:rPr lang="ru-RU" dirty="0" err="1" smtClean="0"/>
            <a:t>This</a:t>
          </a:r>
          <a:r>
            <a:rPr lang="ru-RU" dirty="0" smtClean="0"/>
            <a:t> </a:t>
          </a:r>
          <a:r>
            <a:rPr lang="ru-RU" dirty="0" err="1" smtClean="0"/>
            <a:t>removes</a:t>
          </a:r>
          <a:r>
            <a:rPr lang="ru-RU" dirty="0" smtClean="0"/>
            <a:t> </a:t>
          </a:r>
          <a:r>
            <a:rPr lang="ru-RU" dirty="0" err="1" smtClean="0"/>
            <a:t>the</a:t>
          </a:r>
          <a:r>
            <a:rPr lang="ru-RU" dirty="0" smtClean="0"/>
            <a:t> </a:t>
          </a:r>
          <a:r>
            <a:rPr lang="ru-RU" dirty="0" err="1" smtClean="0"/>
            <a:t>extracted</a:t>
          </a:r>
          <a:r>
            <a:rPr lang="ru-RU" dirty="0" smtClean="0"/>
            <a:t> </a:t>
          </a:r>
          <a:r>
            <a:rPr lang="ru-RU" dirty="0" err="1" smtClean="0"/>
            <a:t>substances</a:t>
          </a:r>
          <a:r>
            <a:rPr lang="ru-RU" dirty="0" smtClean="0"/>
            <a:t> </a:t>
          </a:r>
          <a:r>
            <a:rPr lang="ru-RU" dirty="0" err="1" smtClean="0"/>
            <a:t>from</a:t>
          </a:r>
          <a:r>
            <a:rPr lang="ru-RU" dirty="0" smtClean="0"/>
            <a:t> </a:t>
          </a:r>
          <a:r>
            <a:rPr lang="ru-RU" dirty="0" err="1" smtClean="0"/>
            <a:t>the</a:t>
          </a:r>
          <a:r>
            <a:rPr lang="ru-RU" dirty="0" smtClean="0"/>
            <a:t> </a:t>
          </a:r>
          <a:r>
            <a:rPr lang="ru-RU" dirty="0" err="1" smtClean="0"/>
            <a:t>extraction</a:t>
          </a:r>
          <a:r>
            <a:rPr lang="ru-RU" dirty="0" smtClean="0"/>
            <a:t> </a:t>
          </a:r>
          <a:r>
            <a:rPr lang="ru-RU" dirty="0" err="1" smtClean="0"/>
            <a:t>zone</a:t>
          </a:r>
          <a:endParaRPr lang="ru-RU" dirty="0"/>
        </a:p>
      </dgm:t>
    </dgm:pt>
    <dgm:pt modelId="{668E7AB3-781D-4141-93E9-EB701A4271C0}" type="parTrans" cxnId="{3550E401-03C8-44AC-BD72-1C0B6EB70577}">
      <dgm:prSet/>
      <dgm:spPr/>
      <dgm:t>
        <a:bodyPr/>
        <a:lstStyle/>
        <a:p>
          <a:endParaRPr lang="ru-RU"/>
        </a:p>
      </dgm:t>
    </dgm:pt>
    <dgm:pt modelId="{ACBBFB7F-F74F-4524-958C-A6DD29094806}" type="sibTrans" cxnId="{3550E401-03C8-44AC-BD72-1C0B6EB70577}">
      <dgm:prSet/>
      <dgm:spPr/>
      <dgm:t>
        <a:bodyPr/>
        <a:lstStyle/>
        <a:p>
          <a:endParaRPr lang="ru-RU"/>
        </a:p>
      </dgm:t>
    </dgm:pt>
    <dgm:pt modelId="{70FBDE56-9657-46DC-81DB-8501DB015D3C}" type="pres">
      <dgm:prSet presAssocID="{BD3FF9CC-639D-4369-8F73-0AA9A6837B35}" presName="diagram" presStyleCnt="0">
        <dgm:presLayoutVars>
          <dgm:chPref val="1"/>
          <dgm:dir/>
          <dgm:animOne val="branch"/>
          <dgm:animLvl val="lvl"/>
          <dgm:resizeHandles/>
        </dgm:presLayoutVars>
      </dgm:prSet>
      <dgm:spPr/>
      <dgm:t>
        <a:bodyPr/>
        <a:lstStyle/>
        <a:p>
          <a:endParaRPr lang="ru-RU"/>
        </a:p>
      </dgm:t>
    </dgm:pt>
    <dgm:pt modelId="{63B96352-6DAF-4009-A83D-A3779C62974C}" type="pres">
      <dgm:prSet presAssocID="{85A692FF-97B3-4804-AE70-ED4551B0FD59}" presName="root" presStyleCnt="0"/>
      <dgm:spPr/>
    </dgm:pt>
    <dgm:pt modelId="{E1CD0ED0-DFBA-4C1E-B791-FB9987508687}" type="pres">
      <dgm:prSet presAssocID="{85A692FF-97B3-4804-AE70-ED4551B0FD59}" presName="rootComposite" presStyleCnt="0"/>
      <dgm:spPr/>
    </dgm:pt>
    <dgm:pt modelId="{A5F4B733-98DA-43BC-8C07-2227DD63DE2E}" type="pres">
      <dgm:prSet presAssocID="{85A692FF-97B3-4804-AE70-ED4551B0FD59}" presName="rootText" presStyleLbl="node1" presStyleIdx="0" presStyleCnt="2" custScaleY="50763" custLinFactNeighborX="1957" custLinFactNeighborY="-24305"/>
      <dgm:spPr/>
      <dgm:t>
        <a:bodyPr/>
        <a:lstStyle/>
        <a:p>
          <a:endParaRPr lang="ru-RU"/>
        </a:p>
      </dgm:t>
    </dgm:pt>
    <dgm:pt modelId="{4E2CBFF8-0C81-4C28-8C4E-0D619AEEE3EE}" type="pres">
      <dgm:prSet presAssocID="{85A692FF-97B3-4804-AE70-ED4551B0FD59}" presName="rootConnector" presStyleLbl="node1" presStyleIdx="0" presStyleCnt="2"/>
      <dgm:spPr/>
      <dgm:t>
        <a:bodyPr/>
        <a:lstStyle/>
        <a:p>
          <a:endParaRPr lang="ru-RU"/>
        </a:p>
      </dgm:t>
    </dgm:pt>
    <dgm:pt modelId="{66AB60BD-DB6B-4E2A-8E0F-00CE5B6E0FBA}" type="pres">
      <dgm:prSet presAssocID="{85A692FF-97B3-4804-AE70-ED4551B0FD59}" presName="childShape" presStyleCnt="0"/>
      <dgm:spPr/>
    </dgm:pt>
    <dgm:pt modelId="{59DA36E8-94E2-4204-91D2-F6962483A7DB}" type="pres">
      <dgm:prSet presAssocID="{644B0DFC-1209-4121-B2A0-11279F73E3CD}" presName="Name13" presStyleLbl="parChTrans1D2" presStyleIdx="0" presStyleCnt="2"/>
      <dgm:spPr/>
      <dgm:t>
        <a:bodyPr/>
        <a:lstStyle/>
        <a:p>
          <a:endParaRPr lang="ru-RU"/>
        </a:p>
      </dgm:t>
    </dgm:pt>
    <dgm:pt modelId="{44A3E168-9FD3-44D0-8480-9E5A75370F1A}" type="pres">
      <dgm:prSet presAssocID="{D58B6D04-C201-4242-9629-0E8341922C46}" presName="childText" presStyleLbl="bgAcc1" presStyleIdx="0" presStyleCnt="2" custScaleX="121328" custScaleY="164115" custLinFactNeighborX="-18440" custLinFactNeighborY="-8616">
        <dgm:presLayoutVars>
          <dgm:bulletEnabled val="1"/>
        </dgm:presLayoutVars>
      </dgm:prSet>
      <dgm:spPr/>
      <dgm:t>
        <a:bodyPr/>
        <a:lstStyle/>
        <a:p>
          <a:endParaRPr lang="ru-RU"/>
        </a:p>
      </dgm:t>
    </dgm:pt>
    <dgm:pt modelId="{E556C99C-7E44-4D98-9A79-BE821903A685}" type="pres">
      <dgm:prSet presAssocID="{0495C0DF-ACE2-46AC-9DBF-5F701067ACF1}" presName="root" presStyleCnt="0"/>
      <dgm:spPr/>
    </dgm:pt>
    <dgm:pt modelId="{EBFD278C-BDBE-407D-8007-6F2288FED9FB}" type="pres">
      <dgm:prSet presAssocID="{0495C0DF-ACE2-46AC-9DBF-5F701067ACF1}" presName="rootComposite" presStyleCnt="0"/>
      <dgm:spPr/>
    </dgm:pt>
    <dgm:pt modelId="{14E81779-3D6C-4FDC-B9D3-6F972B99B9A5}" type="pres">
      <dgm:prSet presAssocID="{0495C0DF-ACE2-46AC-9DBF-5F701067ACF1}" presName="rootText" presStyleLbl="node1" presStyleIdx="1" presStyleCnt="2" custScaleY="50763" custLinFactNeighborX="-1643" custLinFactNeighborY="-24305"/>
      <dgm:spPr/>
      <dgm:t>
        <a:bodyPr/>
        <a:lstStyle/>
        <a:p>
          <a:endParaRPr lang="ru-RU"/>
        </a:p>
      </dgm:t>
    </dgm:pt>
    <dgm:pt modelId="{4D4ED9F0-02AC-43E8-8E23-1CFEB59757CC}" type="pres">
      <dgm:prSet presAssocID="{0495C0DF-ACE2-46AC-9DBF-5F701067ACF1}" presName="rootConnector" presStyleLbl="node1" presStyleIdx="1" presStyleCnt="2"/>
      <dgm:spPr/>
      <dgm:t>
        <a:bodyPr/>
        <a:lstStyle/>
        <a:p>
          <a:endParaRPr lang="ru-RU"/>
        </a:p>
      </dgm:t>
    </dgm:pt>
    <dgm:pt modelId="{86172367-5C20-43E9-824D-B30841D969E0}" type="pres">
      <dgm:prSet presAssocID="{0495C0DF-ACE2-46AC-9DBF-5F701067ACF1}" presName="childShape" presStyleCnt="0"/>
      <dgm:spPr/>
    </dgm:pt>
    <dgm:pt modelId="{840F096C-48BF-4885-80C2-D6820FC54549}" type="pres">
      <dgm:prSet presAssocID="{668E7AB3-781D-4141-93E9-EB701A4271C0}" presName="Name13" presStyleLbl="parChTrans1D2" presStyleIdx="1" presStyleCnt="2"/>
      <dgm:spPr/>
      <dgm:t>
        <a:bodyPr/>
        <a:lstStyle/>
        <a:p>
          <a:endParaRPr lang="ru-RU"/>
        </a:p>
      </dgm:t>
    </dgm:pt>
    <dgm:pt modelId="{B124E47A-BAB9-4392-A0FF-B3EF1268C5B0}" type="pres">
      <dgm:prSet presAssocID="{AAD5A065-BDD9-4FC8-9DE7-B34069DA9344}" presName="childText" presStyleLbl="bgAcc1" presStyleIdx="1" presStyleCnt="2" custScaleX="125570" custScaleY="191529">
        <dgm:presLayoutVars>
          <dgm:bulletEnabled val="1"/>
        </dgm:presLayoutVars>
      </dgm:prSet>
      <dgm:spPr/>
      <dgm:t>
        <a:bodyPr/>
        <a:lstStyle/>
        <a:p>
          <a:endParaRPr lang="ru-RU"/>
        </a:p>
      </dgm:t>
    </dgm:pt>
  </dgm:ptLst>
  <dgm:cxnLst>
    <dgm:cxn modelId="{0A73FF47-BFF0-4893-86ED-A94647B34B91}" srcId="{BD3FF9CC-639D-4369-8F73-0AA9A6837B35}" destId="{0495C0DF-ACE2-46AC-9DBF-5F701067ACF1}" srcOrd="1" destOrd="0" parTransId="{8E6F0B62-AB24-48C0-BA75-9AEF1F82987A}" sibTransId="{8F21773A-C3FE-47EB-A692-F686326CAD2C}"/>
    <dgm:cxn modelId="{3A5AC6A1-0F29-492C-A74C-A09D3C2BD04F}" type="presOf" srcId="{668E7AB3-781D-4141-93E9-EB701A4271C0}" destId="{840F096C-48BF-4885-80C2-D6820FC54549}" srcOrd="0" destOrd="0" presId="urn:microsoft.com/office/officeart/2005/8/layout/hierarchy3"/>
    <dgm:cxn modelId="{913D2F9F-2CAC-4AB2-816E-05BC8DE6C65B}" type="presOf" srcId="{BD3FF9CC-639D-4369-8F73-0AA9A6837B35}" destId="{70FBDE56-9657-46DC-81DB-8501DB015D3C}" srcOrd="0" destOrd="0" presId="urn:microsoft.com/office/officeart/2005/8/layout/hierarchy3"/>
    <dgm:cxn modelId="{5D7256D3-AF6A-46F1-82CF-11B3EF7E0851}" srcId="{BD3FF9CC-639D-4369-8F73-0AA9A6837B35}" destId="{85A692FF-97B3-4804-AE70-ED4551B0FD59}" srcOrd="0" destOrd="0" parTransId="{1B3158F8-67EB-4AEB-84A5-F4C9FD832C62}" sibTransId="{B324F45E-BB0F-468B-96E7-8DC2771F1DF9}"/>
    <dgm:cxn modelId="{3550E401-03C8-44AC-BD72-1C0B6EB70577}" srcId="{0495C0DF-ACE2-46AC-9DBF-5F701067ACF1}" destId="{AAD5A065-BDD9-4FC8-9DE7-B34069DA9344}" srcOrd="0" destOrd="0" parTransId="{668E7AB3-781D-4141-93E9-EB701A4271C0}" sibTransId="{ACBBFB7F-F74F-4524-958C-A6DD29094806}"/>
    <dgm:cxn modelId="{0A8D135B-3A35-4E97-9E40-0D861853C161}" type="presOf" srcId="{644B0DFC-1209-4121-B2A0-11279F73E3CD}" destId="{59DA36E8-94E2-4204-91D2-F6962483A7DB}" srcOrd="0" destOrd="0" presId="urn:microsoft.com/office/officeart/2005/8/layout/hierarchy3"/>
    <dgm:cxn modelId="{2509E60C-F461-475D-B7C2-5B7A0D1722A1}" type="presOf" srcId="{AAD5A065-BDD9-4FC8-9DE7-B34069DA9344}" destId="{B124E47A-BAB9-4392-A0FF-B3EF1268C5B0}" srcOrd="0" destOrd="0" presId="urn:microsoft.com/office/officeart/2005/8/layout/hierarchy3"/>
    <dgm:cxn modelId="{14F5544A-1939-44C8-93D0-B38C0B01BE75}" type="presOf" srcId="{0495C0DF-ACE2-46AC-9DBF-5F701067ACF1}" destId="{14E81779-3D6C-4FDC-B9D3-6F972B99B9A5}" srcOrd="0" destOrd="0" presId="urn:microsoft.com/office/officeart/2005/8/layout/hierarchy3"/>
    <dgm:cxn modelId="{519DF886-CBFC-4B95-975C-254204A7B39B}" type="presOf" srcId="{0495C0DF-ACE2-46AC-9DBF-5F701067ACF1}" destId="{4D4ED9F0-02AC-43E8-8E23-1CFEB59757CC}" srcOrd="1" destOrd="0" presId="urn:microsoft.com/office/officeart/2005/8/layout/hierarchy3"/>
    <dgm:cxn modelId="{C2F42276-1F1B-4120-8DB0-2F637CCDFC30}" srcId="{85A692FF-97B3-4804-AE70-ED4551B0FD59}" destId="{D58B6D04-C201-4242-9629-0E8341922C46}" srcOrd="0" destOrd="0" parTransId="{644B0DFC-1209-4121-B2A0-11279F73E3CD}" sibTransId="{4EEF8FC6-8F59-49A6-AC1E-2A3337B84F84}"/>
    <dgm:cxn modelId="{782C567F-3691-4DBE-9C86-7ABE3AAD9EC2}" type="presOf" srcId="{85A692FF-97B3-4804-AE70-ED4551B0FD59}" destId="{4E2CBFF8-0C81-4C28-8C4E-0D619AEEE3EE}" srcOrd="1" destOrd="0" presId="urn:microsoft.com/office/officeart/2005/8/layout/hierarchy3"/>
    <dgm:cxn modelId="{EA51C4CC-2D95-4E39-850A-A6253F927B54}" type="presOf" srcId="{D58B6D04-C201-4242-9629-0E8341922C46}" destId="{44A3E168-9FD3-44D0-8480-9E5A75370F1A}" srcOrd="0" destOrd="0" presId="urn:microsoft.com/office/officeart/2005/8/layout/hierarchy3"/>
    <dgm:cxn modelId="{EDF29410-C880-42F3-A6FF-4F6DEF123175}" type="presOf" srcId="{85A692FF-97B3-4804-AE70-ED4551B0FD59}" destId="{A5F4B733-98DA-43BC-8C07-2227DD63DE2E}" srcOrd="0" destOrd="0" presId="urn:microsoft.com/office/officeart/2005/8/layout/hierarchy3"/>
    <dgm:cxn modelId="{9F149976-DBC7-49FA-AF9F-14581953EAA2}" type="presParOf" srcId="{70FBDE56-9657-46DC-81DB-8501DB015D3C}" destId="{63B96352-6DAF-4009-A83D-A3779C62974C}" srcOrd="0" destOrd="0" presId="urn:microsoft.com/office/officeart/2005/8/layout/hierarchy3"/>
    <dgm:cxn modelId="{A959A9A2-53FB-45CB-ABF8-597B3031E951}" type="presParOf" srcId="{63B96352-6DAF-4009-A83D-A3779C62974C}" destId="{E1CD0ED0-DFBA-4C1E-B791-FB9987508687}" srcOrd="0" destOrd="0" presId="urn:microsoft.com/office/officeart/2005/8/layout/hierarchy3"/>
    <dgm:cxn modelId="{CDC799B4-EF5B-4718-94BB-001AEB207348}" type="presParOf" srcId="{E1CD0ED0-DFBA-4C1E-B791-FB9987508687}" destId="{A5F4B733-98DA-43BC-8C07-2227DD63DE2E}" srcOrd="0" destOrd="0" presId="urn:microsoft.com/office/officeart/2005/8/layout/hierarchy3"/>
    <dgm:cxn modelId="{D58256A6-1BE7-481E-9C2D-7D6FC7178513}" type="presParOf" srcId="{E1CD0ED0-DFBA-4C1E-B791-FB9987508687}" destId="{4E2CBFF8-0C81-4C28-8C4E-0D619AEEE3EE}" srcOrd="1" destOrd="0" presId="urn:microsoft.com/office/officeart/2005/8/layout/hierarchy3"/>
    <dgm:cxn modelId="{35A26B30-D114-427E-97BD-CA3B11C90890}" type="presParOf" srcId="{63B96352-6DAF-4009-A83D-A3779C62974C}" destId="{66AB60BD-DB6B-4E2A-8E0F-00CE5B6E0FBA}" srcOrd="1" destOrd="0" presId="urn:microsoft.com/office/officeart/2005/8/layout/hierarchy3"/>
    <dgm:cxn modelId="{7D718C6B-5577-4CFC-B9EE-C992FA0A2EF3}" type="presParOf" srcId="{66AB60BD-DB6B-4E2A-8E0F-00CE5B6E0FBA}" destId="{59DA36E8-94E2-4204-91D2-F6962483A7DB}" srcOrd="0" destOrd="0" presId="urn:microsoft.com/office/officeart/2005/8/layout/hierarchy3"/>
    <dgm:cxn modelId="{82FF42EC-129E-4B01-8012-CDC381F505B2}" type="presParOf" srcId="{66AB60BD-DB6B-4E2A-8E0F-00CE5B6E0FBA}" destId="{44A3E168-9FD3-44D0-8480-9E5A75370F1A}" srcOrd="1" destOrd="0" presId="urn:microsoft.com/office/officeart/2005/8/layout/hierarchy3"/>
    <dgm:cxn modelId="{0A89F216-A943-47E4-81D7-ACBA965522CC}" type="presParOf" srcId="{70FBDE56-9657-46DC-81DB-8501DB015D3C}" destId="{E556C99C-7E44-4D98-9A79-BE821903A685}" srcOrd="1" destOrd="0" presId="urn:microsoft.com/office/officeart/2005/8/layout/hierarchy3"/>
    <dgm:cxn modelId="{C4A0BCAB-84EE-41F7-B171-97C1BE00EFB8}" type="presParOf" srcId="{E556C99C-7E44-4D98-9A79-BE821903A685}" destId="{EBFD278C-BDBE-407D-8007-6F2288FED9FB}" srcOrd="0" destOrd="0" presId="urn:microsoft.com/office/officeart/2005/8/layout/hierarchy3"/>
    <dgm:cxn modelId="{25C857F9-DAB4-4766-A691-F1C6959CFCF9}" type="presParOf" srcId="{EBFD278C-BDBE-407D-8007-6F2288FED9FB}" destId="{14E81779-3D6C-4FDC-B9D3-6F972B99B9A5}" srcOrd="0" destOrd="0" presId="urn:microsoft.com/office/officeart/2005/8/layout/hierarchy3"/>
    <dgm:cxn modelId="{6B525E4C-F143-4C52-87FA-A940512B30CA}" type="presParOf" srcId="{EBFD278C-BDBE-407D-8007-6F2288FED9FB}" destId="{4D4ED9F0-02AC-43E8-8E23-1CFEB59757CC}" srcOrd="1" destOrd="0" presId="urn:microsoft.com/office/officeart/2005/8/layout/hierarchy3"/>
    <dgm:cxn modelId="{8E112C3D-737C-4627-995B-7345504903C2}" type="presParOf" srcId="{E556C99C-7E44-4D98-9A79-BE821903A685}" destId="{86172367-5C20-43E9-824D-B30841D969E0}" srcOrd="1" destOrd="0" presId="urn:microsoft.com/office/officeart/2005/8/layout/hierarchy3"/>
    <dgm:cxn modelId="{EF712AA1-FB34-4F3D-8F6D-78E07C78FDA0}" type="presParOf" srcId="{86172367-5C20-43E9-824D-B30841D969E0}" destId="{840F096C-48BF-4885-80C2-D6820FC54549}" srcOrd="0" destOrd="0" presId="urn:microsoft.com/office/officeart/2005/8/layout/hierarchy3"/>
    <dgm:cxn modelId="{A6DE2D38-E7F6-4FE2-B1B6-B11529D2F1B8}" type="presParOf" srcId="{86172367-5C20-43E9-824D-B30841D969E0}" destId="{B124E47A-BAB9-4392-A0FF-B3EF1268C5B0}" srcOrd="1"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45D34-B22D-4664-81E4-A0539BB1B694}" type="datetimeFigureOut">
              <a:rPr lang="ru-RU" smtClean="0"/>
              <a:pPr/>
              <a:t>31.10.2020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0B7A5-1B53-4776-B2B3-8F52FBA2696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31.10.2020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31.10.2020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31.10.2020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49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31.10.2020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harmacopoeia.ru/ofs-1-2-1-0016-15-opredelenie-spirta-etilovogo-v-zhidkih-farmatsevticheskih-preparatah/" TargetMode="External"/><Relationship Id="rId2" Type="http://schemas.openxmlformats.org/officeDocument/2006/relationships/hyperlink" Target="http://pharmacopoeia.ru/ofs-1-2-1-0014-15-plotnos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pharmacopoeia.ru/ofs-1-1-0008-15-ostatochnye-organicheskie-rastvoritel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harmacopoeia.ru/ofs-1-4-2-0007-15-massa-obem-soderzhimogo-upakovki/" TargetMode="External"/><Relationship Id="rId2" Type="http://schemas.openxmlformats.org/officeDocument/2006/relationships/hyperlink" Target="http://pharmacopoeia.ru/ofs-1-2-2-2-0012-15-tyazhelye-metall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harmacopoeia.ru/ofs-1-1-0010-15-hranenie-lekarstvennyh-sredstv/" TargetMode="External"/><Relationship Id="rId2" Type="http://schemas.openxmlformats.org/officeDocument/2006/relationships/hyperlink" Target="http://pharmacopoeia.ru/ofs-1-4-1-0001-15-lekarstvennye-form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642919"/>
            <a:ext cx="7958166" cy="1785949"/>
          </a:xfrm>
        </p:spPr>
        <p:style>
          <a:lnRef idx="1">
            <a:schemeClr val="accent4"/>
          </a:lnRef>
          <a:fillRef idx="2">
            <a:schemeClr val="accent4"/>
          </a:fillRef>
          <a:effectRef idx="1">
            <a:schemeClr val="accent4"/>
          </a:effectRef>
          <a:fontRef idx="minor">
            <a:schemeClr val="dk1"/>
          </a:fontRef>
        </p:style>
        <p:txBody>
          <a:bodyPr>
            <a:noAutofit/>
          </a:bodyPr>
          <a:lstStyle/>
          <a:p>
            <a:pPr rtl="0"/>
            <a:r>
              <a:rPr lang="ru-RU" sz="2800" dirty="0" smtClean="0"/>
              <a:t>Tinctures. Liquid extracts.</a:t>
            </a:r>
            <a:br>
              <a:rPr lang="ru-RU" sz="2800" dirty="0" smtClean="0"/>
            </a:br>
            <a:endParaRPr lang="ru-RU" sz="2800" dirty="0"/>
          </a:p>
        </p:txBody>
      </p:sp>
      <p:sp>
        <p:nvSpPr>
          <p:cNvPr id="3" name="Подзаголовок 2"/>
          <p:cNvSpPr>
            <a:spLocks noGrp="1"/>
          </p:cNvSpPr>
          <p:nvPr>
            <p:ph type="subTitle" idx="1"/>
          </p:nvPr>
        </p:nvSpPr>
        <p:spPr/>
        <p:style>
          <a:lnRef idx="1">
            <a:schemeClr val="accent3"/>
          </a:lnRef>
          <a:fillRef idx="2">
            <a:schemeClr val="accent3"/>
          </a:fillRef>
          <a:effectRef idx="1">
            <a:schemeClr val="accent3"/>
          </a:effectRef>
          <a:fontRef idx="minor">
            <a:schemeClr val="dk1"/>
          </a:fontRef>
        </p:style>
        <p:txBody>
          <a:bodyPr/>
          <a:lstStyle/>
          <a:p>
            <a:pPr algn="l" rtl="0"/>
            <a:r>
              <a:rPr lang="ru-RU" dirty="0" smtClean="0">
                <a:solidFill>
                  <a:schemeClr val="tx1"/>
                </a:solidFill>
              </a:rPr>
              <a:t>Lecture for 4th year students of the Institute of Pharmacy</a:t>
            </a:r>
            <a:endParaRPr lang="ru-RU"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pPr algn="l" rtl="0"/>
            <a:r>
              <a:rPr lang="ru-RU" b="1" dirty="0" smtClean="0"/>
              <a:t>TESTS</a:t>
            </a:r>
            <a:br>
              <a:rPr lang="ru-RU" b="1" dirty="0" smtClean="0"/>
            </a:br>
            <a:endParaRPr lang="ru-RU" dirty="0"/>
          </a:p>
        </p:txBody>
      </p:sp>
      <p:sp>
        <p:nvSpPr>
          <p:cNvPr id="3" name="Содержимое 2"/>
          <p:cNvSpPr>
            <a:spLocks noGrp="1"/>
          </p:cNvSpPr>
          <p:nvPr>
            <p:ph idx="1"/>
          </p:nvPr>
        </p:nvSpPr>
        <p:spPr>
          <a:xfrm>
            <a:off x="457200" y="928670"/>
            <a:ext cx="8229600" cy="5786478"/>
          </a:xfrm>
        </p:spPr>
        <p:txBody>
          <a:bodyPr>
            <a:normAutofit fontScale="62500" lnSpcReduction="20000"/>
          </a:bodyPr>
          <a:lstStyle/>
          <a:p>
            <a:pPr algn="l" rtl="0" fontAlgn="base"/>
            <a:r>
              <a:rPr lang="ru-RU" b="1" dirty="0" smtClean="0"/>
              <a:t>Description</a:t>
            </a:r>
          </a:p>
          <a:p>
            <a:pPr algn="l" rtl="0" fontAlgn="base">
              <a:buNone/>
            </a:pPr>
            <a:r>
              <a:rPr lang="ru-RU" b="1" dirty="0" smtClean="0"/>
              <a:t> </a:t>
            </a:r>
            <a:r>
              <a:rPr lang="ru-RU" dirty="0" smtClean="0"/>
              <a:t>Tinctures must meet the requirements of the Pharmacopoeia Monograph or regulatory documents in appearance and smell. Typically, tinctures are a clear colored liquid. The presence of opalescence, suspension is allowed, in some cases, especially during storage, it is possible</a:t>
            </a:r>
            <a:r>
              <a:rPr lang="ru-RU" dirty="0" err="1" smtClean="0"/>
              <a:t>education of minor</a:t>
            </a:r>
            <a:r>
              <a:rPr lang="ru-RU" dirty="0" smtClean="0"/>
              <a:t> sediment, if this does not affect the effectiveness and safety of the medicinal product.</a:t>
            </a:r>
          </a:p>
          <a:p>
            <a:pPr algn="l" rtl="0" fontAlgn="base"/>
            <a:r>
              <a:rPr lang="ru-RU" b="1" dirty="0" smtClean="0"/>
              <a:t>Density</a:t>
            </a:r>
          </a:p>
          <a:p>
            <a:pPr algn="l" rtl="0" fontAlgn="base">
              <a:buNone/>
            </a:pPr>
            <a:r>
              <a:rPr lang="ru-RU" dirty="0" smtClean="0"/>
              <a:t>The determination is carried out if provided for by the pharmacopoeial monograph or regulatory documentation in accordance with the requirements </a:t>
            </a:r>
            <a:r>
              <a:rPr lang="ru-RU" dirty="0" smtClean="0">
                <a:hlinkClick r:id="rId2"/>
              </a:rPr>
              <a:t>OFS "Density"</a:t>
            </a:r>
            <a:r>
              <a:rPr lang="ru-RU" dirty="0" smtClean="0"/>
              <a:t>... The density value must comply with the limits specified in the monograph or regulatory documentation.</a:t>
            </a:r>
          </a:p>
          <a:p>
            <a:pPr algn="l" rtl="0" fontAlgn="base"/>
            <a:r>
              <a:rPr lang="ru-RU" b="1" dirty="0" smtClean="0"/>
              <a:t>Ethanol</a:t>
            </a:r>
          </a:p>
          <a:p>
            <a:pPr algn="l" rtl="0" fontAlgn="base">
              <a:buNone/>
            </a:pPr>
            <a:r>
              <a:rPr lang="ru-RU" dirty="0" smtClean="0"/>
              <a:t>The test is carried out in accordance with </a:t>
            </a:r>
            <a:r>
              <a:rPr lang="ru-RU" dirty="0" smtClean="0">
                <a:hlinkClick r:id="rId3"/>
              </a:rPr>
              <a:t>OFS "Determination of ethyl alcohol in liquid pharmaceutical preparations"</a:t>
            </a:r>
            <a:r>
              <a:rPr lang="ru-RU" dirty="0" smtClean="0"/>
              <a:t>unless otherwise stated in the monograph or regulatory documentation. The value of the ethyl alcohol content should be indicated in percent and comply with the limits established in the monograph or regulatory documentation.</a:t>
            </a:r>
          </a:p>
          <a:p>
            <a:pPr algn="l" rtl="0"/>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2"/>
            <a:ext cx="8229600" cy="6572296"/>
          </a:xfrm>
        </p:spPr>
        <p:txBody>
          <a:bodyPr>
            <a:normAutofit fontScale="77500" lnSpcReduction="20000"/>
          </a:bodyPr>
          <a:lstStyle/>
          <a:p>
            <a:pPr algn="l" rtl="0" fontAlgn="base"/>
            <a:r>
              <a:rPr lang="ru-RU" b="1" dirty="0" smtClean="0"/>
              <a:t>Methanol and 2-propanol</a:t>
            </a:r>
          </a:p>
          <a:p>
            <a:pPr algn="l" rtl="0"/>
            <a:r>
              <a:rPr lang="ru-RU" b="1" dirty="0" smtClean="0"/>
              <a:t> </a:t>
            </a:r>
            <a:r>
              <a:rPr lang="ru-RU" dirty="0" smtClean="0"/>
              <a:t>In tinctures, a content of no more than 0.05% of methanol and no more than 0.05% of 2-propanol is allowed, if there are no other instructions in the monograph or regulatory documentation. Determination is carried out by gas chromatography in accordance with</a:t>
            </a:r>
            <a:r>
              <a:rPr lang="ru-RU" dirty="0" smtClean="0">
                <a:solidFill>
                  <a:srgbClr val="FF0000"/>
                </a:solidFill>
                <a:hlinkClick r:id="rId2"/>
              </a:rPr>
              <a:t>OFS </a:t>
            </a:r>
            <a:r>
              <a:rPr lang="ru-RU" dirty="0" smtClean="0">
                <a:solidFill>
                  <a:srgbClr val="FF0000"/>
                </a:solidFill>
              </a:rPr>
              <a:t>"Determination of methanol and</a:t>
            </a:r>
          </a:p>
          <a:p>
            <a:pPr algn="l" rtl="0">
              <a:buNone/>
            </a:pPr>
            <a:r>
              <a:rPr lang="ru-RU" dirty="0" smtClean="0">
                <a:solidFill>
                  <a:srgbClr val="FF0000"/>
                </a:solidFill>
              </a:rPr>
              <a:t>2-propanol " </a:t>
            </a:r>
            <a:r>
              <a:rPr lang="ru-RU" dirty="0" smtClean="0"/>
              <a:t>at the stage of the production process.</a:t>
            </a:r>
            <a:r>
              <a:rPr lang="ru-RU" dirty="0" smtClean="0">
                <a:hlinkClick r:id="rId2"/>
              </a:rPr>
              <a:t> </a:t>
            </a:r>
            <a:endParaRPr lang="ru-RU" dirty="0" smtClean="0"/>
          </a:p>
          <a:p>
            <a:pPr algn="l" rtl="0">
              <a:buNone/>
            </a:pPr>
            <a:endParaRPr lang="ru-RU" dirty="0" smtClean="0"/>
          </a:p>
          <a:p>
            <a:pPr algn="l" rtl="0" fontAlgn="base"/>
            <a:r>
              <a:rPr lang="ru-RU" b="1" dirty="0" smtClean="0"/>
              <a:t>Dry residue</a:t>
            </a:r>
          </a:p>
          <a:p>
            <a:pPr fontAlgn="base">
              <a:buNone/>
            </a:pPr>
            <a:r>
              <a:rPr lang="ru-RU" dirty="0" smtClean="0"/>
              <a:t>5.0 ml of tincture is placed in a pre-dried at a temperature of 100 </a:t>
            </a:r>
            <a:r>
              <a:rPr lang="ru-RU" dirty="0" smtClean="0"/>
              <a:t>– </a:t>
            </a:r>
            <a:r>
              <a:rPr lang="ru-RU" dirty="0" smtClean="0"/>
              <a:t>105 </a:t>
            </a:r>
            <a:r>
              <a:rPr lang="ru-RU" dirty="0" smtClean="0"/>
              <a:t>° </a:t>
            </a:r>
            <a:r>
              <a:rPr lang="en-US" dirty="0" smtClean="0"/>
              <a:t>C</a:t>
            </a:r>
            <a:r>
              <a:rPr lang="ru-RU" dirty="0" smtClean="0"/>
              <a:t> </a:t>
            </a:r>
            <a:r>
              <a:rPr lang="ru-RU" dirty="0" smtClean="0"/>
              <a:t>to constant weight and accurately weighed porcelain cup with a diameter of 5 cm or weighing bottle, weighed to the nearest 0.0001 g, evaporate to dryness in a water bath, dry in an oven for 2 hours at a temperature of (102.5 ± 2.5) </a:t>
            </a:r>
            <a:r>
              <a:rPr lang="ru-RU" dirty="0" smtClean="0"/>
              <a:t>° </a:t>
            </a:r>
            <a:r>
              <a:rPr lang="en-US" dirty="0" smtClean="0"/>
              <a:t>C</a:t>
            </a:r>
            <a:r>
              <a:rPr lang="ru-RU" dirty="0" smtClean="0"/>
              <a:t>, </a:t>
            </a:r>
            <a:r>
              <a:rPr lang="ru-RU" dirty="0" smtClean="0"/>
              <a:t>cool in a desiccator (over anhydrous silica gel, anhydrous calcium chloride or other suitable desiccant) for 30 minutes and weighed. The result is expressed as a percentage. The solids content must comply with the limits specified in the monograph or regulatory documentation.</a:t>
            </a:r>
          </a:p>
          <a:p>
            <a:pPr algn="l" rtl="0"/>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2"/>
            <a:ext cx="8229600" cy="6572296"/>
          </a:xfrm>
        </p:spPr>
        <p:txBody>
          <a:bodyPr>
            <a:normAutofit fontScale="70000" lnSpcReduction="20000"/>
          </a:bodyPr>
          <a:lstStyle/>
          <a:p>
            <a:pPr algn="l" rtl="0" fontAlgn="base"/>
            <a:r>
              <a:rPr lang="ru-RU" b="1" dirty="0" smtClean="0"/>
              <a:t>Heavy metals</a:t>
            </a:r>
          </a:p>
          <a:p>
            <a:pPr algn="l" rtl="0" fontAlgn="base">
              <a:buNone/>
            </a:pPr>
            <a:r>
              <a:rPr lang="ru-RU" dirty="0" smtClean="0"/>
              <a:t>10 ml of tincture is evaporated in a porcelain cup to dryness in a water bath, 1 ml of concentrated sulfuric acid is added, carefully burned and ignited at a temperature of 600 ° C. To the resulting residue is added with heating 5 ml of a saturated solution of ammonium acetate, filtered through</a:t>
            </a:r>
            <a:r>
              <a:rPr lang="ru-RU" dirty="0" err="1" smtClean="0"/>
              <a:t>ashless</a:t>
            </a:r>
            <a:r>
              <a:rPr lang="ru-RU" dirty="0" smtClean="0"/>
              <a:t>the filter, washed with 5 ml of water and the filtrate is made up to 100 ml with water; 10 ml of the resulting solution must withstand the tests for heavy metals (</a:t>
            </a:r>
            <a:r>
              <a:rPr lang="ru-RU" dirty="0" smtClean="0">
                <a:hlinkClick r:id="rId2"/>
              </a:rPr>
              <a:t>OFS "Heavy Metals"</a:t>
            </a:r>
            <a:r>
              <a:rPr lang="ru-RU" dirty="0" smtClean="0"/>
              <a:t>, method 1). The permissible content of heavy metals should not exceed 0.001%.</a:t>
            </a:r>
          </a:p>
          <a:p>
            <a:pPr algn="l" rtl="0" fontAlgn="base"/>
            <a:r>
              <a:rPr lang="ru-RU" b="1" dirty="0" smtClean="0"/>
              <a:t>Package content volume</a:t>
            </a:r>
          </a:p>
          <a:p>
            <a:pPr algn="l" rtl="0" fontAlgn="base">
              <a:buNone/>
            </a:pPr>
            <a:r>
              <a:rPr lang="ru-RU" dirty="0" smtClean="0"/>
              <a:t>The determination is carried out in accordance with </a:t>
            </a:r>
            <a:r>
              <a:rPr lang="ru-RU" dirty="0" smtClean="0">
                <a:hlinkClick r:id="rId3"/>
              </a:rPr>
              <a:t>OFS "Mass (volume) of package contents"</a:t>
            </a:r>
            <a:r>
              <a:rPr lang="ru-RU" dirty="0" smtClean="0"/>
              <a:t>...</a:t>
            </a:r>
          </a:p>
          <a:p>
            <a:pPr algn="l" rtl="0" fontAlgn="base"/>
            <a:r>
              <a:rPr lang="ru-RU" b="1" dirty="0" smtClean="0"/>
              <a:t>quantitation</a:t>
            </a:r>
          </a:p>
          <a:p>
            <a:pPr algn="l" rtl="0" fontAlgn="base">
              <a:buNone/>
            </a:pPr>
            <a:r>
              <a:rPr lang="ru-RU" dirty="0" smtClean="0"/>
              <a:t>The content of active biologically active substances or biological activity is determined using </a:t>
            </a:r>
            <a:r>
              <a:rPr lang="ru-RU" dirty="0" err="1" smtClean="0"/>
              <a:t>validated</a:t>
            </a:r>
            <a:r>
              <a:rPr lang="ru-RU" dirty="0" smtClean="0"/>
              <a:t> methods and are expressed as a percentage or U / ml.</a:t>
            </a:r>
          </a:p>
          <a:p>
            <a:pPr algn="l" rtl="0"/>
            <a:r>
              <a:rPr lang="ru-RU" b="1" dirty="0" smtClean="0"/>
              <a:t>Microbiological purity </a:t>
            </a:r>
            <a:r>
              <a:rPr lang="ru-RU" dirty="0" smtClean="0"/>
              <a:t>The tests are carried out in accordance with</a:t>
            </a:r>
          </a:p>
          <a:p>
            <a:pPr algn="l" rtl="0"/>
            <a:r>
              <a:rPr lang="ru-RU" dirty="0" smtClean="0"/>
              <a:t>the requirements of the General Pharmacopoeia Monograph "Microbiological purity". </a:t>
            </a:r>
            <a:endParaRPr lang="ru-RU" b="1" dirty="0" smtClean="0"/>
          </a:p>
          <a:p>
            <a:pPr algn="l" rtl="0"/>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pPr algn="l" rtl="0"/>
            <a:r>
              <a:rPr lang="ru-RU" i="1" dirty="0" smtClean="0"/>
              <a:t>Organoleptic </a:t>
            </a:r>
            <a:r>
              <a:rPr lang="ru-RU" i="1" dirty="0" err="1" smtClean="0"/>
              <a:t>test</a:t>
            </a:r>
            <a:r>
              <a:rPr lang="ru-RU" dirty="0" smtClean="0"/>
              <a:t>.</a:t>
            </a:r>
            <a:endParaRPr lang="ru-RU" dirty="0"/>
          </a:p>
        </p:txBody>
      </p:sp>
      <p:sp>
        <p:nvSpPr>
          <p:cNvPr id="3" name="Содержимое 2"/>
          <p:cNvSpPr>
            <a:spLocks noGrp="1"/>
          </p:cNvSpPr>
          <p:nvPr>
            <p:ph idx="1"/>
          </p:nvPr>
        </p:nvSpPr>
        <p:spPr>
          <a:xfrm>
            <a:off x="500034" y="1357298"/>
            <a:ext cx="8229600" cy="4768865"/>
          </a:xfrm>
        </p:spPr>
        <p:txBody>
          <a:bodyPr>
            <a:normAutofit/>
          </a:bodyPr>
          <a:lstStyle/>
          <a:p>
            <a:pPr algn="l" rtl="0">
              <a:buNone/>
            </a:pPr>
            <a:r>
              <a:rPr lang="ru-RU" dirty="0" smtClean="0"/>
              <a:t>Tinctures should be transparent and retain the taste and smell of those substances that are contained in the original medicinal raw materials. The precipitation that falls over time is filtered and the quality of the tinctures is checked again. If, after checking, the tinctures meet the established requirements, they are considered suitable.</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pPr algn="l" rtl="0"/>
            <a:r>
              <a:rPr lang="ru-RU" i="1" dirty="0" smtClean="0"/>
              <a:t>Alcohol content</a:t>
            </a:r>
            <a:endParaRPr lang="ru-RU" dirty="0"/>
          </a:p>
        </p:txBody>
      </p:sp>
      <p:sp>
        <p:nvSpPr>
          <p:cNvPr id="3" name="Содержимое 2"/>
          <p:cNvSpPr>
            <a:spLocks noGrp="1"/>
          </p:cNvSpPr>
          <p:nvPr>
            <p:ph idx="1"/>
          </p:nvPr>
        </p:nvSpPr>
        <p:spPr>
          <a:xfrm>
            <a:off x="457200" y="1000108"/>
            <a:ext cx="8229600" cy="5126055"/>
          </a:xfrm>
        </p:spPr>
        <p:txBody>
          <a:bodyPr/>
          <a:lstStyle/>
          <a:p>
            <a:pPr algn="l" rtl="0">
              <a:buNone/>
            </a:pPr>
            <a:r>
              <a:rPr lang="ru-RU" dirty="0" smtClean="0"/>
              <a:t>in tinctures, one of </a:t>
            </a:r>
            <a:r>
              <a:rPr lang="ru-RU" dirty="0" err="1" smtClean="0"/>
              <a:t>the</a:t>
            </a:r>
            <a:r>
              <a:rPr lang="ru-RU" dirty="0" smtClean="0"/>
              <a:t> </a:t>
            </a:r>
            <a:r>
              <a:rPr lang="en-US" dirty="0" err="1" smtClean="0"/>
              <a:t>RPh</a:t>
            </a:r>
            <a:r>
              <a:rPr lang="ru-RU" dirty="0" smtClean="0"/>
              <a:t> </a:t>
            </a:r>
            <a:r>
              <a:rPr lang="ru-RU" dirty="0" smtClean="0"/>
              <a:t>methods is determined: </a:t>
            </a:r>
          </a:p>
          <a:p>
            <a:pPr algn="l" rtl="0">
              <a:buNone/>
            </a:pPr>
            <a:r>
              <a:rPr lang="ru-RU" dirty="0" smtClean="0"/>
              <a:t>1) distillation, or </a:t>
            </a:r>
          </a:p>
          <a:p>
            <a:pPr algn="l" rtl="0">
              <a:buNone/>
            </a:pPr>
            <a:r>
              <a:rPr lang="ru-RU" dirty="0" smtClean="0"/>
              <a:t>2) according to the boiling point of the tincture.</a:t>
            </a:r>
          </a:p>
          <a:p>
            <a:pPr algn="l" rtl="0">
              <a:buNone/>
            </a:pPr>
            <a:r>
              <a:rPr lang="ru-RU" i="1" dirty="0" smtClean="0"/>
              <a:t>Density</a:t>
            </a:r>
            <a:r>
              <a:rPr lang="ru-RU" dirty="0" smtClean="0"/>
              <a:t> tinctures are determined by the following methods:</a:t>
            </a:r>
          </a:p>
          <a:p>
            <a:pPr algn="l" rtl="0">
              <a:buNone/>
            </a:pPr>
            <a:r>
              <a:rPr lang="ru-RU" dirty="0" smtClean="0"/>
              <a:t>a) using a pycnometer;</a:t>
            </a:r>
          </a:p>
          <a:p>
            <a:pPr algn="l" rtl="0">
              <a:buNone/>
            </a:pPr>
            <a:r>
              <a:rPr lang="ru-RU" dirty="0" smtClean="0"/>
              <a:t>b) a hydrometer (densimeter).</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2"/>
            <a:ext cx="8229600" cy="6572296"/>
          </a:xfrm>
        </p:spPr>
        <p:txBody>
          <a:bodyPr>
            <a:normAutofit fontScale="92500" lnSpcReduction="20000"/>
          </a:bodyPr>
          <a:lstStyle/>
          <a:p>
            <a:pPr algn="l" rtl="0" fontAlgn="base"/>
            <a:r>
              <a:rPr lang="ru-RU" b="1" dirty="0" smtClean="0"/>
              <a:t>PACKAGING</a:t>
            </a:r>
          </a:p>
          <a:p>
            <a:pPr algn="l" rtl="0" fontAlgn="base">
              <a:buNone/>
            </a:pPr>
            <a:r>
              <a:rPr lang="ru-RU" dirty="0" smtClean="0"/>
              <a:t>According to the requirements </a:t>
            </a:r>
            <a:r>
              <a:rPr lang="ru-RU" dirty="0" smtClean="0">
                <a:hlinkClick r:id="rId2"/>
              </a:rPr>
              <a:t>OFS "Dosage forms"</a:t>
            </a:r>
            <a:r>
              <a:rPr lang="ru-RU" dirty="0" smtClean="0"/>
              <a:t>, in orange glass bottles.</a:t>
            </a:r>
          </a:p>
          <a:p>
            <a:pPr algn="l" rtl="0" fontAlgn="base"/>
            <a:r>
              <a:rPr lang="ru-RU" b="1" dirty="0" smtClean="0"/>
              <a:t>MARKING</a:t>
            </a:r>
          </a:p>
          <a:p>
            <a:pPr algn="l" rtl="0" fontAlgn="base">
              <a:buNone/>
            </a:pPr>
            <a:r>
              <a:rPr lang="ru-RU" dirty="0" smtClean="0"/>
              <a:t>According to the requirements </a:t>
            </a:r>
            <a:r>
              <a:rPr lang="ru-RU" dirty="0" smtClean="0">
                <a:hlinkClick r:id="rId2"/>
              </a:rPr>
              <a:t>OFS "Dosage forms"</a:t>
            </a:r>
            <a:r>
              <a:rPr lang="ru-RU" dirty="0" smtClean="0"/>
              <a:t>... The packaging indicates the amount of raw materials in grams and the amount of ethyl alcohol of the specified concentration, sufficient to obtain 1 liter of tincture.</a:t>
            </a:r>
          </a:p>
          <a:p>
            <a:pPr algn="l" rtl="0" fontAlgn="base"/>
            <a:r>
              <a:rPr lang="ru-RU" b="1" dirty="0" smtClean="0"/>
              <a:t>STORAGE</a:t>
            </a:r>
          </a:p>
          <a:p>
            <a:pPr fontAlgn="base">
              <a:buNone/>
            </a:pPr>
            <a:r>
              <a:rPr lang="ru-RU" dirty="0" smtClean="0"/>
              <a:t>According to the requirements </a:t>
            </a:r>
            <a:r>
              <a:rPr lang="ru-RU" dirty="0" smtClean="0">
                <a:hlinkClick r:id="rId3"/>
              </a:rPr>
              <a:t>OFS "Storage </a:t>
            </a:r>
            <a:r>
              <a:rPr lang="ru-RU" dirty="0" err="1" smtClean="0">
                <a:hlinkClick r:id="rId3"/>
              </a:rPr>
              <a:t>of</a:t>
            </a:r>
            <a:r>
              <a:rPr lang="ru-RU" dirty="0" smtClean="0">
                <a:hlinkClick r:id="rId3"/>
              </a:rPr>
              <a:t> </a:t>
            </a:r>
            <a:r>
              <a:rPr lang="ru-RU" dirty="0" err="1" smtClean="0">
                <a:hlinkClick r:id="rId3"/>
              </a:rPr>
              <a:t>medicines</a:t>
            </a:r>
            <a:r>
              <a:rPr lang="ru-RU" dirty="0" smtClean="0">
                <a:hlinkClick r:id="rId3"/>
              </a:rPr>
              <a:t>«</a:t>
            </a:r>
            <a:r>
              <a:rPr lang="ru-RU" dirty="0" smtClean="0"/>
              <a:t>. </a:t>
            </a:r>
            <a:r>
              <a:rPr lang="ru-RU" dirty="0" smtClean="0"/>
              <a:t>Store in a dark place at a temperature of 15 </a:t>
            </a:r>
            <a:r>
              <a:rPr lang="ru-RU" dirty="0" err="1" smtClean="0"/>
              <a:t>to</a:t>
            </a:r>
            <a:r>
              <a:rPr lang="ru-RU" dirty="0" smtClean="0"/>
              <a:t> </a:t>
            </a:r>
            <a:r>
              <a:rPr lang="ru-RU" dirty="0" smtClean="0"/>
              <a:t>25</a:t>
            </a:r>
            <a:r>
              <a:rPr lang="en-US" dirty="0" smtClean="0"/>
              <a:t> </a:t>
            </a:r>
            <a:r>
              <a:rPr lang="ru-RU" dirty="0" smtClean="0"/>
              <a:t>° </a:t>
            </a:r>
            <a:r>
              <a:rPr lang="en-US" dirty="0" smtClean="0"/>
              <a:t>C</a:t>
            </a:r>
            <a:r>
              <a:rPr lang="ru-RU" dirty="0" smtClean="0"/>
              <a:t>, </a:t>
            </a:r>
            <a:r>
              <a:rPr lang="ru-RU" dirty="0" smtClean="0"/>
              <a:t>if there is no other indication in the monograph or regulatory documentation.</a:t>
            </a:r>
          </a:p>
          <a:p>
            <a:pPr algn="l" rtl="0"/>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pPr lvl="0" algn="l" rtl="0"/>
            <a:r>
              <a:rPr lang="en-US" b="1" dirty="0" smtClean="0"/>
              <a:t/>
            </a:r>
            <a:br>
              <a:rPr lang="en-US" b="1" dirty="0" smtClean="0"/>
            </a:br>
            <a:r>
              <a:rPr lang="en-US" b="1" dirty="0" smtClean="0"/>
              <a:t/>
            </a:r>
            <a:br>
              <a:rPr lang="en-US" b="1" dirty="0" smtClean="0"/>
            </a:br>
            <a:r>
              <a:rPr lang="ru-RU" b="1" dirty="0" err="1" smtClean="0"/>
              <a:t>Methods</a:t>
            </a:r>
            <a:r>
              <a:rPr lang="ru-RU" b="1" dirty="0" smtClean="0"/>
              <a:t> </a:t>
            </a:r>
            <a:r>
              <a:rPr lang="ru-RU" b="1" dirty="0" smtClean="0"/>
              <a:t>for the production of tinctures</a:t>
            </a:r>
            <a:r>
              <a:rPr lang="ru-RU" dirty="0" smtClean="0"/>
              <a:t/>
            </a:r>
            <a:br>
              <a:rPr lang="ru-RU" dirty="0" smtClean="0"/>
            </a:br>
            <a:endParaRPr lang="ru-RU" dirty="0"/>
          </a:p>
        </p:txBody>
      </p:sp>
      <p:sp>
        <p:nvSpPr>
          <p:cNvPr id="3" name="Содержимое 2"/>
          <p:cNvSpPr>
            <a:spLocks noGrp="1"/>
          </p:cNvSpPr>
          <p:nvPr>
            <p:ph idx="1"/>
          </p:nvPr>
        </p:nvSpPr>
        <p:spPr>
          <a:xfrm>
            <a:off x="457200" y="2143116"/>
            <a:ext cx="8229600" cy="4357718"/>
          </a:xfrm>
        </p:spPr>
        <p:txBody>
          <a:bodyPr>
            <a:normAutofit/>
          </a:bodyPr>
          <a:lstStyle/>
          <a:p>
            <a:pPr algn="l" rtl="0">
              <a:buNone/>
            </a:pPr>
            <a:r>
              <a:rPr lang="ru-RU" dirty="0" smtClean="0"/>
              <a:t>The following methods are used to prepare tinctures:</a:t>
            </a:r>
          </a:p>
          <a:p>
            <a:pPr algn="l" rtl="0">
              <a:buNone/>
            </a:pPr>
            <a:r>
              <a:rPr lang="ru-RU" dirty="0" smtClean="0"/>
              <a:t>- maceration and its varieties,</a:t>
            </a:r>
          </a:p>
          <a:p>
            <a:pPr algn="l" rtl="0">
              <a:buNone/>
            </a:pPr>
            <a:r>
              <a:rPr lang="ru-RU" dirty="0" smtClean="0"/>
              <a:t>- </a:t>
            </a:r>
            <a:r>
              <a:rPr lang="ru-RU" dirty="0" err="1" smtClean="0"/>
              <a:t>percolation</a:t>
            </a:r>
            <a:r>
              <a:rPr lang="ru-RU" dirty="0" smtClean="0"/>
              <a:t>,</a:t>
            </a:r>
          </a:p>
          <a:p>
            <a:pPr algn="l" rtl="0">
              <a:buFontTx/>
              <a:buChar char="-"/>
            </a:pPr>
            <a:r>
              <a:rPr lang="ru-RU" dirty="0" smtClean="0"/>
              <a:t>dissolution of thick and dry extracts.</a:t>
            </a:r>
          </a:p>
          <a:p>
            <a:pPr algn="l" rtl="0">
              <a:buNone/>
            </a:pPr>
            <a:r>
              <a:rPr lang="ru-RU" dirty="0" smtClean="0"/>
              <a:t> </a:t>
            </a:r>
          </a:p>
          <a:p>
            <a:pPr algn="l" rtl="0">
              <a:buFontTx/>
              <a:buChar char="-"/>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pPr algn="l" rtl="0"/>
            <a:r>
              <a:rPr lang="ru-RU" dirty="0" smtClean="0"/>
              <a:t>Technological stages of the process of obtaining tinctures</a:t>
            </a:r>
            <a:endParaRPr lang="ru-RU" dirty="0"/>
          </a:p>
        </p:txBody>
      </p:sp>
      <p:sp>
        <p:nvSpPr>
          <p:cNvPr id="3" name="Содержимое 2"/>
          <p:cNvSpPr>
            <a:spLocks noGrp="1"/>
          </p:cNvSpPr>
          <p:nvPr>
            <p:ph idx="1"/>
          </p:nvPr>
        </p:nvSpPr>
        <p:spPr/>
        <p:txBody>
          <a:bodyPr/>
          <a:lstStyle/>
          <a:p>
            <a:pPr lvl="0" algn="l" rtl="0"/>
            <a:r>
              <a:rPr lang="ru-RU" dirty="0" smtClean="0"/>
              <a:t>preparation of raw materials and </a:t>
            </a:r>
            <a:r>
              <a:rPr lang="ru-RU" dirty="0" err="1" smtClean="0"/>
              <a:t>extractant</a:t>
            </a:r>
            <a:r>
              <a:rPr lang="ru-RU" dirty="0" smtClean="0"/>
              <a:t>,</a:t>
            </a:r>
          </a:p>
          <a:p>
            <a:pPr lvl="0" algn="l" rtl="0"/>
            <a:r>
              <a:rPr lang="ru-RU" dirty="0" smtClean="0"/>
              <a:t>extraction,</a:t>
            </a:r>
          </a:p>
          <a:p>
            <a:pPr lvl="0" algn="l" rtl="0"/>
            <a:r>
              <a:rPr lang="en-US" dirty="0" smtClean="0"/>
              <a:t>purification</a:t>
            </a:r>
            <a:r>
              <a:rPr lang="ru-RU" dirty="0" smtClean="0"/>
              <a:t>,</a:t>
            </a:r>
            <a:endParaRPr lang="ru-RU" dirty="0" smtClean="0"/>
          </a:p>
          <a:p>
            <a:pPr lvl="0" algn="l" rtl="0"/>
            <a:r>
              <a:rPr lang="ru-RU" dirty="0" smtClean="0"/>
              <a:t>standardization,</a:t>
            </a:r>
          </a:p>
          <a:p>
            <a:pPr algn="l" rtl="0"/>
            <a:r>
              <a:rPr lang="ru-RU" dirty="0" smtClean="0"/>
              <a:t>packing and packaging.</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1538" y="357166"/>
            <a:ext cx="692948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Technological scheme for obtaining tinctures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TP - 1.</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Sanitary preparation of production</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BP - 1.1. Preparation of industrial premises</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BP - 1.2. Processing equipment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BP - 1.3. Sanitary preparation of technological clothing</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BP - 1.4. Sanitary training of personnel</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TP - 2.</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Preparation of raw materials and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extractant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BP - 2.1. Grinding raw materials</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BP - 2.2. Ethanol dilution</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TP - 3. Extraction (extraction of biologically active substances) or dissolution of dry or thick extracts</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TP - 4. Cleaning Extraction</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TP - 5. Standardization</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UMO - 6. Packing, packaging, marking</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 - 7. Ethanol recovery</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115328" cy="868346"/>
          </a:xfrm>
          <a:ln w="57150">
            <a:solidFill>
              <a:schemeClr val="accent1"/>
            </a:solidFill>
          </a:ln>
        </p:spPr>
        <p:txBody>
          <a:bodyPr rtlCol="0">
            <a:normAutofit/>
          </a:bodyPr>
          <a:lstStyle/>
          <a:p>
            <a:pPr algn="ctr" rtl="0" fontAlgn="auto">
              <a:spcAft>
                <a:spcPts val="0"/>
              </a:spcAft>
              <a:defRPr/>
            </a:pPr>
            <a:r>
              <a:rPr lang="ru-RU" b="1" dirty="0" smtClean="0">
                <a:solidFill>
                  <a:srgbClr val="C00000"/>
                </a:solidFill>
                <a:latin typeface="Arial Black" pitchFamily="34" charset="0"/>
              </a:rPr>
              <a:t>Extraction methods</a:t>
            </a:r>
            <a:endParaRPr lang="ru-RU" dirty="0" smtClean="0">
              <a:solidFill>
                <a:srgbClr val="C00000"/>
              </a:solidFill>
              <a:latin typeface="Arial Black" pitchFamily="34" charset="0"/>
            </a:endParaRPr>
          </a:p>
        </p:txBody>
      </p:sp>
      <p:graphicFrame>
        <p:nvGraphicFramePr>
          <p:cNvPr id="4" name="Содержимое 3"/>
          <p:cNvGraphicFramePr>
            <a:graphicFrameLocks noGrp="1"/>
          </p:cNvGraphicFramePr>
          <p:nvPr>
            <p:ph idx="1"/>
          </p:nvPr>
        </p:nvGraphicFramePr>
        <p:xfrm>
          <a:off x="642910" y="1285860"/>
          <a:ext cx="8229600" cy="5286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елка вниз 4"/>
          <p:cNvSpPr/>
          <p:nvPr/>
        </p:nvSpPr>
        <p:spPr>
          <a:xfrm>
            <a:off x="1857356" y="2214554"/>
            <a:ext cx="1000132"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6" name="Стрелка вниз 5"/>
          <p:cNvSpPr/>
          <p:nvPr/>
        </p:nvSpPr>
        <p:spPr>
          <a:xfrm>
            <a:off x="6143636" y="2214554"/>
            <a:ext cx="100013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dirty="0" smtClean="0"/>
              <a:t>Lecture plan</a:t>
            </a:r>
            <a:endParaRPr lang="ru-RU" dirty="0"/>
          </a:p>
        </p:txBody>
      </p:sp>
      <p:sp>
        <p:nvSpPr>
          <p:cNvPr id="3" name="Содержимое 2"/>
          <p:cNvSpPr>
            <a:spLocks noGrp="1"/>
          </p:cNvSpPr>
          <p:nvPr>
            <p:ph idx="1"/>
          </p:nvPr>
        </p:nvSpPr>
        <p:spPr>
          <a:xfrm>
            <a:off x="457200" y="1142984"/>
            <a:ext cx="8229600" cy="4983179"/>
          </a:xfrm>
        </p:spPr>
        <p:txBody>
          <a:bodyPr>
            <a:normAutofit/>
          </a:bodyPr>
          <a:lstStyle/>
          <a:p>
            <a:pPr marL="514350" indent="-514350" algn="l" rtl="0">
              <a:buAutoNum type="arabicPeriod"/>
            </a:pPr>
            <a:r>
              <a:rPr lang="ru-RU" dirty="0" err="1" smtClean="0"/>
              <a:t>Tinctures</a:t>
            </a:r>
            <a:endParaRPr lang="ru-RU" dirty="0" smtClean="0"/>
          </a:p>
          <a:p>
            <a:pPr marL="514350" indent="-514350" algn="l" rtl="0">
              <a:buAutoNum type="arabicPeriod"/>
            </a:pPr>
            <a:r>
              <a:rPr lang="ru-RU" dirty="0" smtClean="0"/>
              <a:t>Technological scheme of obtaining</a:t>
            </a:r>
          </a:p>
          <a:p>
            <a:pPr marL="514350" indent="-514350" algn="l" rtl="0">
              <a:buAutoNum type="arabicPeriod"/>
            </a:pPr>
            <a:r>
              <a:rPr lang="ru-RU" dirty="0" smtClean="0"/>
              <a:t>Methods for obtaining tinctures</a:t>
            </a:r>
          </a:p>
          <a:p>
            <a:pPr marL="514350" indent="-514350" algn="l" rtl="0">
              <a:buAutoNum type="arabicPeriod"/>
            </a:pPr>
            <a:r>
              <a:rPr lang="ru-RU" dirty="0" smtClean="0"/>
              <a:t>Liquid extracts</a:t>
            </a:r>
          </a:p>
          <a:p>
            <a:pPr marL="514350" indent="-514350" algn="l" rtl="0">
              <a:buAutoNum type="arabicPeriod"/>
            </a:pPr>
            <a:r>
              <a:rPr lang="ru-RU" dirty="0" smtClean="0"/>
              <a:t>Methods </a:t>
            </a:r>
            <a:r>
              <a:rPr lang="ru-RU" dirty="0" err="1" smtClean="0"/>
              <a:t>for</a:t>
            </a:r>
            <a:r>
              <a:rPr lang="ru-RU" dirty="0" smtClean="0"/>
              <a:t> </a:t>
            </a:r>
            <a:r>
              <a:rPr lang="en-US" dirty="0" err="1" smtClean="0"/>
              <a:t>purifing</a:t>
            </a:r>
            <a:r>
              <a:rPr lang="ru-RU" dirty="0" smtClean="0"/>
              <a:t> </a:t>
            </a:r>
            <a:r>
              <a:rPr lang="ru-RU" dirty="0" smtClean="0"/>
              <a:t>extracts.</a:t>
            </a:r>
          </a:p>
          <a:p>
            <a:pPr marL="514350" indent="-514350" algn="l" rtl="0">
              <a:buAutoNum type="arabicPeriod"/>
            </a:pPr>
            <a:endParaRPr lang="ru-RU" dirty="0" smtClean="0"/>
          </a:p>
          <a:p>
            <a:pPr algn="l" rtl="0">
              <a:buNone/>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b="1" dirty="0" smtClean="0"/>
              <a:t>Maceration.</a:t>
            </a:r>
            <a:r>
              <a:rPr lang="ru-RU" dirty="0" smtClean="0"/>
              <a:t/>
            </a:r>
            <a:br>
              <a:rPr lang="ru-RU" dirty="0" smtClean="0"/>
            </a:br>
            <a:endParaRPr lang="ru-RU" dirty="0"/>
          </a:p>
        </p:txBody>
      </p:sp>
      <p:pic>
        <p:nvPicPr>
          <p:cNvPr id="4" name="Содержимое 3"/>
          <p:cNvPicPr>
            <a:picLocks noGrp="1"/>
          </p:cNvPicPr>
          <p:nvPr>
            <p:ph idx="1"/>
          </p:nvPr>
        </p:nvPicPr>
        <p:blipFill>
          <a:blip r:embed="rId2"/>
          <a:srcRect l="2215" b="10031"/>
          <a:stretch>
            <a:fillRect/>
          </a:stretch>
        </p:blipFill>
        <p:spPr bwMode="auto">
          <a:xfrm>
            <a:off x="285720" y="1142984"/>
            <a:ext cx="3154428" cy="4071966"/>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fld id="{725C68B6-61C2-468F-89AB-4B9F7531AA68}" type="slidenum">
              <a:rPr lang="ru-RU" smtClean="0"/>
              <a:pPr/>
              <a:t>20</a:t>
            </a:fld>
            <a:endParaRPr lang="ru-RU"/>
          </a:p>
        </p:txBody>
      </p:sp>
      <p:sp>
        <p:nvSpPr>
          <p:cNvPr id="5" name="Прямоугольник 4"/>
          <p:cNvSpPr/>
          <p:nvPr/>
        </p:nvSpPr>
        <p:spPr>
          <a:xfrm>
            <a:off x="3786182" y="571480"/>
            <a:ext cx="4929190" cy="5355312"/>
          </a:xfrm>
          <a:prstGeom prst="rect">
            <a:avLst/>
          </a:prstGeom>
        </p:spPr>
        <p:txBody>
          <a:bodyPr wrap="square">
            <a:spAutoFit/>
          </a:bodyPr>
          <a:lstStyle/>
          <a:p>
            <a:pPr algn="l" rtl="0"/>
            <a:r>
              <a:rPr lang="ru-RU" dirty="0" smtClean="0"/>
              <a:t>Maceration (from the Latin </a:t>
            </a:r>
            <a:r>
              <a:rPr lang="ru-RU" dirty="0" err="1" smtClean="0"/>
              <a:t>word</a:t>
            </a:r>
            <a:r>
              <a:rPr lang="ru-RU" dirty="0" smtClean="0"/>
              <a:t> </a:t>
            </a:r>
            <a:r>
              <a:rPr lang="en-US" dirty="0" smtClean="0"/>
              <a:t>“</a:t>
            </a:r>
            <a:r>
              <a:rPr lang="ru-RU" dirty="0" err="1" smtClean="0"/>
              <a:t>macerare</a:t>
            </a:r>
            <a:r>
              <a:rPr lang="en-US" dirty="0" smtClean="0"/>
              <a:t>”</a:t>
            </a:r>
            <a:r>
              <a:rPr lang="ru-RU" dirty="0" smtClean="0"/>
              <a:t>, </a:t>
            </a:r>
            <a:r>
              <a:rPr lang="ru-RU" dirty="0" smtClean="0"/>
              <a:t>which </a:t>
            </a:r>
            <a:r>
              <a:rPr lang="ru-RU" dirty="0" err="1" smtClean="0"/>
              <a:t>means</a:t>
            </a:r>
            <a:r>
              <a:rPr lang="ru-RU" dirty="0" smtClean="0"/>
              <a:t> </a:t>
            </a:r>
            <a:r>
              <a:rPr lang="en-US" dirty="0" smtClean="0"/>
              <a:t> “</a:t>
            </a:r>
            <a:r>
              <a:rPr lang="ru-RU" dirty="0" err="1" smtClean="0"/>
              <a:t>to</a:t>
            </a:r>
            <a:r>
              <a:rPr lang="ru-RU" dirty="0" smtClean="0"/>
              <a:t> </a:t>
            </a:r>
            <a:r>
              <a:rPr lang="ru-RU" dirty="0" err="1" smtClean="0"/>
              <a:t>soak</a:t>
            </a:r>
            <a:r>
              <a:rPr lang="en-US" dirty="0" smtClean="0"/>
              <a:t>”</a:t>
            </a:r>
            <a:r>
              <a:rPr lang="ru-RU" dirty="0" smtClean="0"/>
              <a:t>). </a:t>
            </a:r>
            <a:r>
              <a:rPr lang="en-US" dirty="0" smtClean="0"/>
              <a:t> </a:t>
            </a:r>
            <a:r>
              <a:rPr lang="ru-RU" dirty="0" err="1" smtClean="0"/>
              <a:t>This</a:t>
            </a:r>
            <a:r>
              <a:rPr lang="ru-RU" dirty="0" smtClean="0"/>
              <a:t> </a:t>
            </a:r>
            <a:r>
              <a:rPr lang="ru-RU" dirty="0" smtClean="0"/>
              <a:t>is an infusion method used in the manufacture of tinctures, the advantage of which is the simplicity of the method and equipment.</a:t>
            </a:r>
          </a:p>
          <a:p>
            <a:pPr algn="l" rtl="0"/>
            <a:endParaRPr lang="en-US" dirty="0" smtClean="0"/>
          </a:p>
          <a:p>
            <a:pPr algn="l" rtl="0"/>
            <a:r>
              <a:rPr lang="ru-RU" dirty="0" err="1" smtClean="0"/>
              <a:t>The</a:t>
            </a:r>
            <a:r>
              <a:rPr lang="ru-RU" dirty="0" smtClean="0"/>
              <a:t> </a:t>
            </a:r>
            <a:r>
              <a:rPr lang="ru-RU" dirty="0" smtClean="0"/>
              <a:t>disadvantages are: </a:t>
            </a:r>
          </a:p>
          <a:p>
            <a:pPr algn="l" rtl="0"/>
            <a:r>
              <a:rPr lang="ru-RU" dirty="0" smtClean="0"/>
              <a:t>a) incomplete extraction of active ingredients; </a:t>
            </a:r>
          </a:p>
          <a:p>
            <a:pPr algn="l" rtl="0"/>
            <a:r>
              <a:rPr lang="ru-RU" dirty="0" smtClean="0"/>
              <a:t>b) long duration of the process; </a:t>
            </a:r>
          </a:p>
          <a:p>
            <a:pPr algn="l" rtl="0"/>
            <a:r>
              <a:rPr lang="ru-RU" dirty="0" smtClean="0"/>
              <a:t>c) overestimated content of ballast substances in extractions; </a:t>
            </a:r>
          </a:p>
          <a:p>
            <a:pPr algn="l" rtl="0"/>
            <a:r>
              <a:rPr lang="ru-RU" dirty="0" smtClean="0"/>
              <a:t>d) labor intensity (double pressing, washing the meal). </a:t>
            </a:r>
          </a:p>
          <a:p>
            <a:pPr algn="l" rtl="0"/>
            <a:r>
              <a:rPr lang="ru-RU" dirty="0" smtClean="0"/>
              <a:t>Previously, the maceration method was widely used to obtain tinctures. At present, its use is gradually decreasing, because when extracting by this method it is difficult to achieve the completeness of the extraction of medicinal substances from plant material.</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endParaRPr lang="ru-RU"/>
          </a:p>
        </p:txBody>
      </p:sp>
      <p:pic>
        <p:nvPicPr>
          <p:cNvPr id="1026" name="Picture 2"/>
          <p:cNvPicPr>
            <a:picLocks noGrp="1" noChangeAspect="1" noChangeArrowheads="1"/>
          </p:cNvPicPr>
          <p:nvPr>
            <p:ph idx="1"/>
          </p:nvPr>
        </p:nvPicPr>
        <p:blipFill>
          <a:blip r:embed="rId2"/>
          <a:srcRect/>
          <a:stretch>
            <a:fillRect/>
          </a:stretch>
        </p:blipFill>
        <p:spPr bwMode="auto">
          <a:xfrm>
            <a:off x="1554691" y="714356"/>
            <a:ext cx="6034617" cy="5411807"/>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pPr algn="l" rtl="0"/>
            <a:r>
              <a:rPr lang="ru-RU" sz="2800" dirty="0" smtClean="0"/>
              <a:t>maceration modification (method intensification)</a:t>
            </a:r>
            <a:endParaRPr lang="ru-RU" sz="2800" dirty="0"/>
          </a:p>
        </p:txBody>
      </p:sp>
      <p:sp>
        <p:nvSpPr>
          <p:cNvPr id="3" name="Содержимое 2"/>
          <p:cNvSpPr>
            <a:spLocks noGrp="1"/>
          </p:cNvSpPr>
          <p:nvPr>
            <p:ph idx="1"/>
          </p:nvPr>
        </p:nvSpPr>
        <p:spPr>
          <a:xfrm>
            <a:off x="457200" y="785794"/>
            <a:ext cx="8229600" cy="5929354"/>
          </a:xfrm>
        </p:spPr>
        <p:txBody>
          <a:bodyPr>
            <a:normAutofit fontScale="62500" lnSpcReduction="20000"/>
          </a:bodyPr>
          <a:lstStyle/>
          <a:p>
            <a:pPr algn="l" rtl="0">
              <a:buNone/>
            </a:pPr>
            <a:r>
              <a:rPr lang="ru-RU" dirty="0" smtClean="0"/>
              <a:t>Currently, new forms of maceration are used with the maximum intensification of all extraction processes. Examples of such modifications of maceration are:</a:t>
            </a:r>
          </a:p>
          <a:p>
            <a:pPr algn="l" rtl="0">
              <a:buNone/>
            </a:pPr>
            <a:r>
              <a:rPr lang="ru-RU" dirty="0" smtClean="0"/>
              <a:t> 1. </a:t>
            </a:r>
            <a:r>
              <a:rPr lang="ru-RU" b="1" dirty="0" smtClean="0"/>
              <a:t>Vortex extraction (</a:t>
            </a:r>
            <a:r>
              <a:rPr lang="ru-RU" b="1" dirty="0" err="1" smtClean="0"/>
              <a:t>turbo extraction</a:t>
            </a:r>
            <a:r>
              <a:rPr lang="ru-RU" b="1" dirty="0" smtClean="0"/>
              <a:t>) </a:t>
            </a:r>
            <a:r>
              <a:rPr lang="ru-RU" dirty="0" smtClean="0"/>
              <a:t>- </a:t>
            </a:r>
          </a:p>
          <a:p>
            <a:pPr algn="l" rtl="0">
              <a:buNone/>
            </a:pPr>
            <a:r>
              <a:rPr lang="ru-RU" i="1" dirty="0" smtClean="0"/>
              <a:t>The essence of the method is as follows</a:t>
            </a:r>
            <a:r>
              <a:rPr lang="ru-RU" b="1" i="1" dirty="0" smtClean="0"/>
              <a:t>:</a:t>
            </a:r>
            <a:r>
              <a:rPr lang="ru-RU" dirty="0" smtClean="0"/>
              <a:t> raw materials in the </a:t>
            </a:r>
            <a:r>
              <a:rPr lang="ru-RU" dirty="0" err="1" smtClean="0"/>
              <a:t>environment</a:t>
            </a:r>
            <a:r>
              <a:rPr lang="ru-RU" dirty="0" smtClean="0"/>
              <a:t> </a:t>
            </a:r>
            <a:r>
              <a:rPr lang="ru-RU" dirty="0" err="1" smtClean="0"/>
              <a:t>extractant</a:t>
            </a:r>
            <a:r>
              <a:rPr lang="en-US" dirty="0" smtClean="0"/>
              <a:t> </a:t>
            </a:r>
            <a:r>
              <a:rPr lang="ru-RU" dirty="0" err="1" smtClean="0"/>
              <a:t>is</a:t>
            </a:r>
            <a:r>
              <a:rPr lang="ru-RU" dirty="0" smtClean="0"/>
              <a:t> </a:t>
            </a:r>
            <a:r>
              <a:rPr lang="ru-RU" dirty="0" smtClean="0"/>
              <a:t>intensively mixed and at the same time crushed using high-speed mixers equipped with sharp blades. Rotation speed of mixers from 4000 </a:t>
            </a:r>
            <a:r>
              <a:rPr lang="ru-RU" dirty="0" err="1" smtClean="0"/>
              <a:t>to</a:t>
            </a:r>
            <a:r>
              <a:rPr lang="ru-RU" dirty="0" smtClean="0"/>
              <a:t> </a:t>
            </a:r>
            <a:r>
              <a:rPr lang="ru-RU" dirty="0" smtClean="0"/>
              <a:t>15000r</a:t>
            </a:r>
            <a:r>
              <a:rPr lang="en-US" dirty="0" smtClean="0"/>
              <a:t>/</a:t>
            </a:r>
            <a:r>
              <a:rPr lang="ru-RU" dirty="0" err="1" smtClean="0"/>
              <a:t>pm</a:t>
            </a:r>
            <a:r>
              <a:rPr lang="ru-RU" dirty="0" smtClean="0"/>
              <a:t>. </a:t>
            </a:r>
            <a:r>
              <a:rPr lang="ru-RU" dirty="0" smtClean="0"/>
              <a:t>A high mixing speed leads to the fact that the effect of cavitation and pulsation occurs in the system, which has a positive effect on the speed of internal diffusion. The extraction time of the material is reduced to a few minutes.</a:t>
            </a:r>
          </a:p>
          <a:p>
            <a:pPr algn="l" rtl="0"/>
            <a:r>
              <a:rPr lang="ru-RU" i="1" dirty="0" smtClean="0"/>
              <a:t>Process hardware</a:t>
            </a:r>
            <a:r>
              <a:rPr lang="ru-RU" dirty="0" smtClean="0"/>
              <a:t>: extractor with a steam jacket, which allows you to maintain the optimal temperature of the extraction, and a high-speed stirrer.</a:t>
            </a:r>
          </a:p>
          <a:p>
            <a:pPr algn="l" rtl="0"/>
            <a:r>
              <a:rPr lang="ru-RU" i="1" dirty="0" smtClean="0"/>
              <a:t>Advantages of the method:</a:t>
            </a:r>
            <a:r>
              <a:rPr lang="ru-RU" dirty="0" smtClean="0"/>
              <a:t> maximum depletion of raw materials in a short time.</a:t>
            </a:r>
          </a:p>
          <a:p>
            <a:pPr algn="l" rtl="0"/>
            <a:r>
              <a:rPr lang="ru-RU" i="1" dirty="0" smtClean="0"/>
              <a:t>Disadvantages of the method</a:t>
            </a:r>
            <a:r>
              <a:rPr lang="ru-RU" dirty="0" smtClean="0"/>
              <a:t>: high cost of equipment and </a:t>
            </a:r>
            <a:r>
              <a:rPr lang="ru-RU" dirty="0" err="1" smtClean="0"/>
              <a:t>energy consumption</a:t>
            </a:r>
            <a:r>
              <a:rPr lang="ru-RU" dirty="0" smtClean="0"/>
              <a:t>, as well as an increase in temperature during the operation of mixers, which can affect the safety of active substances and lead to a loss </a:t>
            </a:r>
            <a:r>
              <a:rPr lang="ru-RU" dirty="0" err="1" smtClean="0"/>
              <a:t>extractant</a:t>
            </a:r>
            <a:r>
              <a:rPr lang="ru-RU" dirty="0" smtClean="0"/>
              <a:t>... In addition, additional grinding of the plant material is not always desirable, since the extraction can be contaminated with small particles of plant material and its cleaning can be complicated.</a:t>
            </a:r>
          </a:p>
          <a:p>
            <a:pPr algn="l" rtl="0">
              <a:buNone/>
            </a:pPr>
            <a:endParaRPr lang="ru-RU"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pPr algn="l" rtl="0"/>
            <a:r>
              <a:rPr lang="ru-RU" dirty="0" err="1" smtClean="0"/>
              <a:t>Macerator</a:t>
            </a:r>
            <a:r>
              <a:rPr lang="ru-RU" dirty="0" smtClean="0"/>
              <a:t> with stirrer</a:t>
            </a:r>
            <a:endParaRPr lang="ru-RU" dirty="0"/>
          </a:p>
        </p:txBody>
      </p:sp>
      <p:pic>
        <p:nvPicPr>
          <p:cNvPr id="4" name="Содержимое 3" descr="http://refdt.ru/tw_files2/urls_2/34/d-33124/33124_html_39968583.jpg"/>
          <p:cNvPicPr>
            <a:picLocks noGrp="1"/>
          </p:cNvPicPr>
          <p:nvPr>
            <p:ph idx="1"/>
          </p:nvPr>
        </p:nvPicPr>
        <p:blipFill>
          <a:blip r:embed="rId2"/>
          <a:srcRect/>
          <a:stretch>
            <a:fillRect/>
          </a:stretch>
        </p:blipFill>
        <p:spPr bwMode="auto">
          <a:xfrm>
            <a:off x="1785918" y="1071546"/>
            <a:ext cx="3345390" cy="4000528"/>
          </a:xfrm>
          <a:prstGeom prst="rect">
            <a:avLst/>
          </a:prstGeom>
          <a:noFill/>
          <a:ln w="9525">
            <a:noFill/>
            <a:miter lim="800000"/>
            <a:headEnd/>
            <a:tailEnd/>
          </a:ln>
        </p:spPr>
      </p:pic>
      <p:sp>
        <p:nvSpPr>
          <p:cNvPr id="5" name="Прямоугольник 4"/>
          <p:cNvSpPr/>
          <p:nvPr/>
        </p:nvSpPr>
        <p:spPr>
          <a:xfrm>
            <a:off x="571472" y="4500570"/>
            <a:ext cx="7572428" cy="1477328"/>
          </a:xfrm>
          <a:prstGeom prst="rect">
            <a:avLst/>
          </a:prstGeom>
        </p:spPr>
        <p:txBody>
          <a:bodyPr wrap="square">
            <a:spAutoFit/>
          </a:bodyPr>
          <a:lstStyle/>
          <a:p>
            <a:pPr algn="l" rtl="0"/>
            <a:r>
              <a:rPr lang="ru-RU" dirty="0" smtClean="0"/>
              <a:t/>
            </a:r>
            <a:br>
              <a:rPr lang="ru-RU" dirty="0" smtClean="0"/>
            </a:br>
            <a:r>
              <a:rPr lang="ru-RU" dirty="0" smtClean="0"/>
              <a:t/>
            </a:r>
            <a:br>
              <a:rPr lang="ru-RU" dirty="0" smtClean="0"/>
            </a:br>
            <a:r>
              <a:rPr lang="ru-RU" dirty="0" smtClean="0"/>
              <a:t>1 </a:t>
            </a:r>
            <a:r>
              <a:rPr lang="ru-RU" dirty="0" smtClean="0"/>
              <a:t>– </a:t>
            </a:r>
            <a:r>
              <a:rPr lang="ru-RU" dirty="0" err="1" smtClean="0"/>
              <a:t>macerating</a:t>
            </a:r>
            <a:r>
              <a:rPr lang="en-US" dirty="0" smtClean="0"/>
              <a:t>  </a:t>
            </a:r>
            <a:r>
              <a:rPr lang="ru-RU" dirty="0" err="1" smtClean="0"/>
              <a:t>tank</a:t>
            </a:r>
            <a:r>
              <a:rPr lang="ru-RU" dirty="0" smtClean="0"/>
              <a:t>; 2 - gear transmission; 3.4 - pulley; 5 - stirrer;</a:t>
            </a:r>
            <a:br>
              <a:rPr lang="ru-RU" dirty="0" smtClean="0"/>
            </a:br>
            <a:r>
              <a:rPr lang="ru-RU" dirty="0" smtClean="0"/>
              <a:t>6 - filter cloth; 7 - crane; 8 - sieve bottom</a:t>
            </a:r>
            <a:br>
              <a:rPr lang="ru-RU" dirty="0" smtClean="0"/>
            </a:br>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9"/>
            <a:ext cx="8258204" cy="5000660"/>
          </a:xfrm>
        </p:spPr>
        <p:txBody>
          <a:bodyPr>
            <a:normAutofit fontScale="47500" lnSpcReduction="20000"/>
          </a:bodyPr>
          <a:lstStyle/>
          <a:p>
            <a:pPr algn="l" rtl="0">
              <a:buNone/>
            </a:pPr>
            <a:r>
              <a:rPr lang="ru-RU" dirty="0" smtClean="0"/>
              <a:t>2. </a:t>
            </a:r>
            <a:r>
              <a:rPr lang="ru-RU" b="1" dirty="0" smtClean="0"/>
              <a:t>Extraction using ultrasound </a:t>
            </a:r>
            <a:r>
              <a:rPr lang="ru-RU" dirty="0" smtClean="0"/>
              <a:t>(acoustic). In the medium of propagation of sound waves, strong turbulent currents appear, hydrodynamic flows that promote the transfer of masses, the dissolution of substances. At the same time, intensive mixing of the contents occurs even inside the cell (which cannot be achieved by other extraction methods);</a:t>
            </a:r>
          </a:p>
          <a:p>
            <a:pPr algn="l" rtl="0">
              <a:buNone/>
            </a:pPr>
            <a:r>
              <a:rPr lang="ru-RU" dirty="0" smtClean="0"/>
              <a:t>Z. </a:t>
            </a:r>
            <a:r>
              <a:rPr lang="ru-RU" b="1" dirty="0" smtClean="0"/>
              <a:t>Electropulse method. </a:t>
            </a:r>
            <a:r>
              <a:rPr lang="ru-RU" dirty="0" smtClean="0"/>
              <a:t>When exposed to a specially formed high-voltage impulse discharge on the system, raw materials - </a:t>
            </a:r>
            <a:r>
              <a:rPr lang="ru-RU" dirty="0" err="1" smtClean="0"/>
              <a:t>extractant</a:t>
            </a:r>
            <a:r>
              <a:rPr lang="ru-RU" dirty="0" smtClean="0"/>
              <a:t>this method makes it possible to create powerful hydraulic shocks with a given frequency - from fractions of a Hz to several tens of kHz. The duration of the extraction is significantly reduced and amounts to about 2 hours. The disadvantages of this method include the possibility of destruction of molecules and an increase in the cost of the product than in the case of the maceration method. The use of electric impulse discharges makes it possible to accelerate the extraction from raw materials with a cellular structure.</a:t>
            </a:r>
          </a:p>
          <a:p>
            <a:pPr algn="l" rtl="0">
              <a:buNone/>
            </a:pPr>
            <a:r>
              <a:rPr lang="ru-RU" dirty="0" smtClean="0"/>
              <a:t>4. </a:t>
            </a:r>
            <a:r>
              <a:rPr lang="ru-RU" b="1" dirty="0" smtClean="0"/>
              <a:t>Centrifugal extraction </a:t>
            </a:r>
            <a:r>
              <a:rPr lang="ru-RU" dirty="0" smtClean="0"/>
              <a:t>- carried out using a filter centrifuge. </a:t>
            </a:r>
            <a:r>
              <a:rPr lang="ru-RU" i="1" dirty="0" smtClean="0"/>
              <a:t>The essence of the method is as follows</a:t>
            </a:r>
            <a:r>
              <a:rPr lang="ru-RU" b="1" i="1" dirty="0" smtClean="0"/>
              <a:t>:</a:t>
            </a:r>
            <a:r>
              <a:rPr lang="ru-RU" dirty="0" smtClean="0"/>
              <a:t> </a:t>
            </a:r>
            <a:r>
              <a:rPr lang="ru-RU" dirty="0" err="1" smtClean="0"/>
              <a:t>extractant</a:t>
            </a:r>
            <a:r>
              <a:rPr lang="ru-RU" dirty="0" smtClean="0"/>
              <a:t>under the action of centrifugal force, it passes through a layer of crushed plant material located along the periphery. Due to centrifugal forces, the primary juice is removed from the cellular material, and fresh juice is supplied in its place.</a:t>
            </a:r>
            <a:r>
              <a:rPr lang="ru-RU" dirty="0" err="1" smtClean="0"/>
              <a:t>extractant</a:t>
            </a:r>
            <a:r>
              <a:rPr lang="ru-RU" dirty="0" smtClean="0"/>
              <a:t>, which is removed from the material again. </a:t>
            </a:r>
            <a:r>
              <a:rPr lang="ru-RU" dirty="0" err="1" smtClean="0"/>
              <a:t>Extractant</a:t>
            </a:r>
            <a:r>
              <a:rPr lang="ru-RU" dirty="0" smtClean="0"/>
              <a:t> circulates until saturation, and then is replaced by a new one;</a:t>
            </a:r>
            <a:r>
              <a:rPr lang="ru-RU" i="1" dirty="0" smtClean="0"/>
              <a:t> </a:t>
            </a:r>
            <a:endParaRPr lang="ru-RU" dirty="0" smtClean="0"/>
          </a:p>
          <a:p>
            <a:pPr algn="l" rtl="0"/>
            <a:r>
              <a:rPr lang="ru-RU" i="1" dirty="0" smtClean="0"/>
              <a:t>Advantages of the method:</a:t>
            </a:r>
            <a:r>
              <a:rPr lang="ru-RU" dirty="0" smtClean="0"/>
              <a:t> maximum depletion of raw materials in a short time.</a:t>
            </a:r>
          </a:p>
          <a:p>
            <a:pPr algn="l" rtl="0"/>
            <a:r>
              <a:rPr lang="ru-RU" i="1" dirty="0" smtClean="0"/>
              <a:t>Disadvantages of the method</a:t>
            </a:r>
            <a:r>
              <a:rPr lang="ru-RU" dirty="0" smtClean="0"/>
              <a:t>: high cost of equipment and </a:t>
            </a:r>
            <a:r>
              <a:rPr lang="ru-RU" dirty="0" err="1" smtClean="0"/>
              <a:t>energy consumption</a:t>
            </a:r>
            <a:r>
              <a:rPr lang="ru-RU" dirty="0" smtClean="0"/>
              <a:t>...</a:t>
            </a:r>
          </a:p>
          <a:p>
            <a:pPr algn="l" rtl="0"/>
            <a:r>
              <a:rPr lang="ru-RU" i="1" dirty="0" smtClean="0"/>
              <a:t>Method application</a:t>
            </a:r>
            <a:r>
              <a:rPr lang="ru-RU" dirty="0" smtClean="0"/>
              <a:t>: in large factories to obtain an extract in the production of tinctures, liquid, thick and dry extracts in large quantities.</a:t>
            </a:r>
          </a:p>
          <a:p>
            <a:pPr algn="l" rtl="0">
              <a:buNone/>
            </a:pPr>
            <a:endParaRPr lang="ru-RU" dirty="0" smtClean="0"/>
          </a:p>
          <a:p>
            <a:pPr algn="l" rtl="0"/>
            <a:endParaRPr lang="ru-RU" dirty="0"/>
          </a:p>
        </p:txBody>
      </p:sp>
      <p:pic>
        <p:nvPicPr>
          <p:cNvPr id="3074" name="Picture 2" descr="http://russian.separator-centrifuge.com/photo/pl17712994-adjustable_pharmaceutical_centrifuge_ppbl_for_chemical_extraction_machines.jpg"/>
          <p:cNvPicPr>
            <a:picLocks noChangeAspect="1" noChangeArrowheads="1"/>
          </p:cNvPicPr>
          <p:nvPr/>
        </p:nvPicPr>
        <p:blipFill>
          <a:blip r:embed="rId2"/>
          <a:srcRect/>
          <a:stretch>
            <a:fillRect/>
          </a:stretch>
        </p:blipFill>
        <p:spPr bwMode="auto">
          <a:xfrm>
            <a:off x="1357290" y="4714884"/>
            <a:ext cx="2566959" cy="183354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l"/>
            <a:r>
              <a:rPr lang="ru-RU" b="1" i="1" dirty="0" err="1" smtClean="0">
                <a:latin typeface="Times New Roman" pitchFamily="18" charset="0"/>
                <a:ea typeface="Times New Roman" pitchFamily="18" charset="0"/>
                <a:cs typeface="Times New Roman" pitchFamily="18" charset="0"/>
              </a:rPr>
              <a:t>maceration</a:t>
            </a:r>
            <a:r>
              <a:rPr lang="ru-RU" b="1" i="1" dirty="0" smtClean="0">
                <a:latin typeface="Times New Roman" pitchFamily="18" charset="0"/>
                <a:ea typeface="Times New Roman" pitchFamily="18" charset="0"/>
                <a:cs typeface="Times New Roman" pitchFamily="18" charset="0"/>
              </a:rPr>
              <a:t> </a:t>
            </a:r>
            <a:r>
              <a:rPr lang="en-US" b="1" i="1" dirty="0" smtClean="0">
                <a:latin typeface="Times New Roman" pitchFamily="18" charset="0"/>
                <a:ea typeface="Times New Roman" pitchFamily="18" charset="0"/>
                <a:cs typeface="Times New Roman" pitchFamily="18" charset="0"/>
              </a:rPr>
              <a:t>with </a:t>
            </a:r>
            <a:r>
              <a:rPr lang="ru-RU" b="1" i="1" dirty="0" err="1" smtClean="0">
                <a:latin typeface="Times New Roman" pitchFamily="18" charset="0"/>
                <a:ea typeface="Times New Roman" pitchFamily="18" charset="0"/>
                <a:cs typeface="Times New Roman" pitchFamily="18" charset="0"/>
              </a:rPr>
              <a:t>Forced</a:t>
            </a:r>
            <a:r>
              <a:rPr lang="ru-RU" b="1" i="1" dirty="0" smtClean="0">
                <a:latin typeface="Times New Roman" pitchFamily="18" charset="0"/>
                <a:ea typeface="Times New Roman" pitchFamily="18" charset="0"/>
                <a:cs typeface="Times New Roman" pitchFamily="18" charset="0"/>
              </a:rPr>
              <a:t> </a:t>
            </a:r>
            <a:r>
              <a:rPr lang="ru-RU" b="1" i="1" dirty="0" err="1" smtClean="0">
                <a:latin typeface="Times New Roman" pitchFamily="18" charset="0"/>
                <a:ea typeface="Times New Roman" pitchFamily="18" charset="0"/>
                <a:cs typeface="Times New Roman" pitchFamily="18" charset="0"/>
              </a:rPr>
              <a:t>circulation</a:t>
            </a:r>
            <a:r>
              <a:rPr lang="ru-RU" b="1" i="1" dirty="0" smtClean="0">
                <a:latin typeface="Times New Roman" pitchFamily="18" charset="0"/>
                <a:ea typeface="Times New Roman" pitchFamily="18" charset="0"/>
                <a:cs typeface="Times New Roman" pitchFamily="18" charset="0"/>
              </a:rPr>
              <a:t> </a:t>
            </a:r>
            <a:r>
              <a:rPr lang="en-US" b="1" i="1" dirty="0" smtClean="0">
                <a:latin typeface="Times New Roman" pitchFamily="18" charset="0"/>
                <a:ea typeface="Times New Roman" pitchFamily="18" charset="0"/>
                <a:cs typeface="Times New Roman" pitchFamily="18" charset="0"/>
              </a:rPr>
              <a:t>of </a:t>
            </a:r>
            <a:r>
              <a:rPr lang="ru-RU" b="1" i="1" dirty="0" err="1" smtClean="0">
                <a:latin typeface="Times New Roman" pitchFamily="18" charset="0"/>
                <a:ea typeface="Times New Roman" pitchFamily="18" charset="0"/>
                <a:cs typeface="Times New Roman" pitchFamily="18" charset="0"/>
              </a:rPr>
              <a:t>extractant</a:t>
            </a:r>
            <a:endParaRPr lang="ru-RU" dirty="0"/>
          </a:p>
        </p:txBody>
      </p:sp>
      <p:pic>
        <p:nvPicPr>
          <p:cNvPr id="5" name="Рисунок 4"/>
          <p:cNvPicPr/>
          <p:nvPr/>
        </p:nvPicPr>
        <p:blipFill>
          <a:blip r:embed="rId2"/>
          <a:srcRect/>
          <a:stretch>
            <a:fillRect/>
          </a:stretch>
        </p:blipFill>
        <p:spPr bwMode="auto">
          <a:xfrm>
            <a:off x="1142977" y="1643050"/>
            <a:ext cx="3500461" cy="3786213"/>
          </a:xfrm>
          <a:prstGeom prst="rect">
            <a:avLst/>
          </a:prstGeom>
          <a:noFill/>
          <a:ln w="9525">
            <a:noFill/>
            <a:miter lim="800000"/>
            <a:headEnd/>
            <a:tailEnd/>
          </a:ln>
        </p:spPr>
      </p:pic>
      <p:sp>
        <p:nvSpPr>
          <p:cNvPr id="6" name="Прямоугольник 5"/>
          <p:cNvSpPr/>
          <p:nvPr/>
        </p:nvSpPr>
        <p:spPr>
          <a:xfrm>
            <a:off x="785786" y="5643578"/>
            <a:ext cx="4572000" cy="369332"/>
          </a:xfrm>
          <a:prstGeom prst="rect">
            <a:avLst/>
          </a:prstGeom>
        </p:spPr>
        <p:txBody>
          <a:bodyPr>
            <a:spAutoFit/>
          </a:bodyPr>
          <a:lstStyle/>
          <a:p>
            <a:r>
              <a:rPr lang="ru-RU" b="1" dirty="0" err="1" smtClean="0"/>
              <a:t>Macerating</a:t>
            </a:r>
            <a:r>
              <a:rPr lang="ru-RU" b="1" dirty="0" smtClean="0"/>
              <a:t> </a:t>
            </a:r>
            <a:r>
              <a:rPr lang="ru-RU" b="1" dirty="0" err="1" smtClean="0"/>
              <a:t>tank</a:t>
            </a:r>
            <a:r>
              <a:rPr lang="ru-RU" b="1" dirty="0" smtClean="0"/>
              <a:t> </a:t>
            </a:r>
            <a:r>
              <a:rPr lang="en-US" b="1" dirty="0" smtClean="0"/>
              <a:t> with </a:t>
            </a:r>
            <a:r>
              <a:rPr lang="ru-RU" b="1" dirty="0" err="1" smtClean="0"/>
              <a:t>circulating</a:t>
            </a:r>
            <a:r>
              <a:rPr lang="ru-RU" b="1" dirty="0" smtClean="0"/>
              <a:t> </a:t>
            </a:r>
            <a:r>
              <a:rPr lang="ru-RU" b="1" dirty="0" err="1" smtClean="0"/>
              <a:t>extractant</a:t>
            </a:r>
            <a:r>
              <a:rPr lang="ru-RU" b="1" dirty="0" smtClean="0"/>
              <a:t> </a:t>
            </a:r>
            <a:endParaRPr lang="ru-RU" dirty="0"/>
          </a:p>
        </p:txBody>
      </p:sp>
      <p:sp>
        <p:nvSpPr>
          <p:cNvPr id="10" name="Прямоугольник 9"/>
          <p:cNvSpPr/>
          <p:nvPr/>
        </p:nvSpPr>
        <p:spPr>
          <a:xfrm>
            <a:off x="5214942" y="1643050"/>
            <a:ext cx="3786182" cy="3970318"/>
          </a:xfrm>
          <a:prstGeom prst="rect">
            <a:avLst/>
          </a:prstGeom>
        </p:spPr>
        <p:txBody>
          <a:bodyPr wrap="square">
            <a:spAutoFit/>
          </a:bodyPr>
          <a:lstStyle/>
          <a:p>
            <a:pPr lvl="0" algn="l" rtl="0" fontAlgn="base">
              <a:spcBef>
                <a:spcPct val="0"/>
              </a:spcBef>
              <a:spcAft>
                <a:spcPct val="0"/>
              </a:spcAft>
            </a:pPr>
            <a:r>
              <a:rPr lang="ru-RU" dirty="0" smtClean="0">
                <a:latin typeface="Times New Roman" pitchFamily="18" charset="0"/>
                <a:ea typeface="Times New Roman" pitchFamily="18" charset="0"/>
                <a:cs typeface="Times New Roman" pitchFamily="18" charset="0"/>
              </a:rPr>
              <a:t>held in </a:t>
            </a:r>
            <a:r>
              <a:rPr lang="ru-RU" dirty="0" err="1" smtClean="0">
                <a:latin typeface="Times New Roman" pitchFamily="18" charset="0"/>
                <a:ea typeface="Times New Roman" pitchFamily="18" charset="0"/>
                <a:cs typeface="Times New Roman" pitchFamily="18" charset="0"/>
              </a:rPr>
              <a:t>maceration</a:t>
            </a:r>
            <a:r>
              <a:rPr lang="ru-RU" dirty="0" smtClean="0">
                <a:latin typeface="Times New Roman" pitchFamily="18" charset="0"/>
                <a:ea typeface="Times New Roman" pitchFamily="18" charset="0"/>
                <a:cs typeface="Times New Roman" pitchFamily="18" charset="0"/>
              </a:rPr>
              <a:t> tank (1) with a false (perforated) bottom (2) on which the filter material (3) is placed. </a:t>
            </a:r>
            <a:r>
              <a:rPr lang="ru-RU" dirty="0" err="1" smtClean="0">
                <a:latin typeface="Times New Roman" pitchFamily="18" charset="0"/>
                <a:ea typeface="Times New Roman" pitchFamily="18" charset="0"/>
                <a:cs typeface="Times New Roman" pitchFamily="18" charset="0"/>
              </a:rPr>
              <a:t>Extractant</a:t>
            </a:r>
            <a:r>
              <a:rPr lang="ru-RU" dirty="0" smtClean="0">
                <a:latin typeface="Times New Roman" pitchFamily="18" charset="0"/>
                <a:ea typeface="Times New Roman" pitchFamily="18" charset="0"/>
                <a:cs typeface="Times New Roman" pitchFamily="18" charset="0"/>
              </a:rPr>
              <a:t>, separated from the raw material by the false bottom, is pumped through the raw material by means of the pump (4) until the equilibrium concentration is reached. At the same time, the infusion time is reduced several times. </a:t>
            </a:r>
            <a:r>
              <a:rPr lang="ru-RU" dirty="0" err="1" smtClean="0">
                <a:latin typeface="Times New Roman" pitchFamily="18" charset="0"/>
                <a:ea typeface="Times New Roman" pitchFamily="18" charset="0"/>
                <a:cs typeface="Times New Roman" pitchFamily="18" charset="0"/>
              </a:rPr>
              <a:t>Forced</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circulation</a:t>
            </a:r>
            <a:r>
              <a:rPr lang="en-US" dirty="0" smtClean="0">
                <a:latin typeface="Times New Roman" pitchFamily="18" charset="0"/>
                <a:ea typeface="Times New Roman" pitchFamily="18" charset="0"/>
                <a:cs typeface="Times New Roman" pitchFamily="18" charset="0"/>
              </a:rPr>
              <a:t> of </a:t>
            </a:r>
            <a:r>
              <a:rPr lang="ru-RU" dirty="0" err="1" smtClean="0">
                <a:latin typeface="Times New Roman" pitchFamily="18" charset="0"/>
                <a:ea typeface="Times New Roman" pitchFamily="18" charset="0"/>
                <a:cs typeface="Times New Roman" pitchFamily="18" charset="0"/>
              </a:rPr>
              <a:t>extractant</a:t>
            </a:r>
            <a:r>
              <a:rPr lang="en-US" dirty="0" smtClean="0">
                <a:latin typeface="Times New Roman" pitchFamily="18" charset="0"/>
                <a:ea typeface="Times New Roman" pitchFamily="18" charset="0"/>
                <a:cs typeface="Times New Roman" pitchFamily="18" charset="0"/>
              </a:rPr>
              <a:t>  for </a:t>
            </a:r>
            <a:r>
              <a:rPr lang="ru-RU" dirty="0" err="1" smtClean="0">
                <a:latin typeface="Times New Roman" pitchFamily="18" charset="0"/>
                <a:ea typeface="Times New Roman" pitchFamily="18" charset="0"/>
                <a:cs typeface="Times New Roman" pitchFamily="18" charset="0"/>
              </a:rPr>
              <a:t>fractional</a:t>
            </a:r>
            <a:r>
              <a:rPr lang="ru-RU" dirty="0" smtClean="0">
                <a:latin typeface="Times New Roman" pitchFamily="18" charset="0"/>
                <a:ea typeface="Times New Roman" pitchFamily="18" charset="0"/>
                <a:cs typeface="Times New Roman" pitchFamily="18" charset="0"/>
              </a:rPr>
              <a:t> </a:t>
            </a:r>
            <a:r>
              <a:rPr lang="ru-RU" dirty="0" smtClean="0">
                <a:latin typeface="Times New Roman" pitchFamily="18" charset="0"/>
                <a:ea typeface="Times New Roman" pitchFamily="18" charset="0"/>
                <a:cs typeface="Times New Roman" pitchFamily="18" charset="0"/>
              </a:rPr>
              <a:t>maceration is also carried out. In this case, a more complete depletion of raw materials is achieved at the </a:t>
            </a:r>
            <a:r>
              <a:rPr lang="ru-RU" dirty="0" err="1" smtClean="0">
                <a:latin typeface="Times New Roman" pitchFamily="18" charset="0"/>
                <a:ea typeface="Times New Roman" pitchFamily="18" charset="0"/>
                <a:cs typeface="Times New Roman" pitchFamily="18" charset="0"/>
              </a:rPr>
              <a:t>same</a:t>
            </a:r>
            <a:r>
              <a:rPr lang="ru-RU" dirty="0" smtClean="0">
                <a:latin typeface="Times New Roman" pitchFamily="18" charset="0"/>
                <a:ea typeface="Times New Roman" pitchFamily="18" charset="0"/>
                <a:cs typeface="Times New Roman" pitchFamily="18" charset="0"/>
              </a:rPr>
              <a:t> </a:t>
            </a:r>
            <a:r>
              <a:rPr lang="ru-RU" dirty="0" err="1" smtClean="0">
                <a:latin typeface="Times New Roman" pitchFamily="18" charset="0"/>
                <a:ea typeface="Times New Roman" pitchFamily="18" charset="0"/>
                <a:cs typeface="Times New Roman" pitchFamily="18" charset="0"/>
              </a:rPr>
              <a:t>consumption</a:t>
            </a:r>
            <a:r>
              <a:rPr lang="en-US" dirty="0" smtClean="0">
                <a:latin typeface="Times New Roman" pitchFamily="18" charset="0"/>
                <a:ea typeface="Times New Roman" pitchFamily="18" charset="0"/>
                <a:cs typeface="Times New Roman" pitchFamily="18" charset="0"/>
              </a:rPr>
              <a:t> of </a:t>
            </a:r>
            <a:r>
              <a:rPr lang="ru-RU" dirty="0" err="1" smtClean="0">
                <a:latin typeface="Times New Roman" pitchFamily="18" charset="0"/>
                <a:ea typeface="Times New Roman" pitchFamily="18" charset="0"/>
                <a:cs typeface="Times New Roman" pitchFamily="18" charset="0"/>
              </a:rPr>
              <a:t>extractant</a:t>
            </a:r>
            <a:r>
              <a:rPr lang="ru-RU" dirty="0" smtClean="0">
                <a:latin typeface="Times New Roman" pitchFamily="18" charset="0"/>
                <a:ea typeface="Times New Roman" pitchFamily="18" charset="0"/>
                <a:cs typeface="Times New Roman" pitchFamily="18" charset="0"/>
              </a:rPr>
              <a:t>.</a:t>
            </a:r>
            <a:endParaRPr lang="ru-RU" sz="2400" dirty="0" smtClean="0">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fld id="{725C68B6-61C2-468F-89AB-4B9F7531AA68}" type="slidenum">
              <a:rPr lang="ru-RU" smtClean="0"/>
              <a:pPr/>
              <a:t>25</a:t>
            </a:fld>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pPr algn="l"/>
            <a:r>
              <a:rPr lang="ru-RU" b="1" dirty="0" err="1" smtClean="0"/>
              <a:t>Macerating</a:t>
            </a:r>
            <a:r>
              <a:rPr lang="ru-RU" b="1" dirty="0" smtClean="0"/>
              <a:t> </a:t>
            </a:r>
            <a:r>
              <a:rPr lang="ru-RU" b="1" dirty="0" err="1" smtClean="0"/>
              <a:t>tank</a:t>
            </a:r>
            <a:r>
              <a:rPr lang="en-US" b="1" dirty="0" smtClean="0"/>
              <a:t> with</a:t>
            </a:r>
            <a:r>
              <a:rPr lang="ru-RU" b="1" dirty="0" smtClean="0"/>
              <a:t> </a:t>
            </a:r>
            <a:r>
              <a:rPr lang="ru-RU" b="1" dirty="0" err="1" smtClean="0"/>
              <a:t>circulating</a:t>
            </a:r>
            <a:r>
              <a:rPr lang="ru-RU" b="1" dirty="0" smtClean="0"/>
              <a:t> </a:t>
            </a:r>
            <a:r>
              <a:rPr lang="ru-RU" b="1" dirty="0" err="1" smtClean="0"/>
              <a:t>extractant</a:t>
            </a:r>
            <a:endParaRPr lang="ru-RU" dirty="0"/>
          </a:p>
        </p:txBody>
      </p:sp>
      <p:pic>
        <p:nvPicPr>
          <p:cNvPr id="3" name="Рисунок 2"/>
          <p:cNvPicPr/>
          <p:nvPr/>
        </p:nvPicPr>
        <p:blipFill>
          <a:blip r:embed="rId2"/>
          <a:srcRect/>
          <a:stretch>
            <a:fillRect/>
          </a:stretch>
        </p:blipFill>
        <p:spPr bwMode="auto">
          <a:xfrm>
            <a:off x="428596" y="1285860"/>
            <a:ext cx="7786742" cy="4786345"/>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725C68B6-61C2-468F-89AB-4B9F7531AA68}" type="slidenum">
              <a:rPr lang="ru-RU" smtClean="0"/>
              <a:pPr/>
              <a:t>26</a:t>
            </a:fld>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fontScale="90000"/>
          </a:bodyPr>
          <a:lstStyle/>
          <a:p>
            <a:pPr algn="l" rtl="0"/>
            <a:r>
              <a:rPr lang="ru-RU" b="1" dirty="0" err="1" smtClean="0"/>
              <a:t>Percolation</a:t>
            </a:r>
            <a:r>
              <a:rPr lang="ru-RU" b="1" dirty="0" smtClean="0"/>
              <a:t>.</a:t>
            </a:r>
            <a:r>
              <a:rPr lang="ru-RU" dirty="0" smtClean="0"/>
              <a:t/>
            </a:r>
            <a:br>
              <a:rPr lang="ru-RU" dirty="0" smtClean="0"/>
            </a:br>
            <a:endParaRPr lang="ru-RU" dirty="0"/>
          </a:p>
        </p:txBody>
      </p:sp>
      <p:pic>
        <p:nvPicPr>
          <p:cNvPr id="4" name="Содержимое 3"/>
          <p:cNvPicPr>
            <a:picLocks noGrp="1"/>
          </p:cNvPicPr>
          <p:nvPr>
            <p:ph idx="1"/>
          </p:nvPr>
        </p:nvPicPr>
        <p:blipFill>
          <a:blip r:embed="rId2"/>
          <a:srcRect/>
          <a:stretch>
            <a:fillRect/>
          </a:stretch>
        </p:blipFill>
        <p:spPr bwMode="auto">
          <a:xfrm>
            <a:off x="142844" y="1142984"/>
            <a:ext cx="5786478" cy="4071966"/>
          </a:xfrm>
          <a:prstGeom prst="rect">
            <a:avLst/>
          </a:prstGeom>
          <a:noFill/>
          <a:ln w="9525">
            <a:noFill/>
            <a:miter lim="800000"/>
            <a:headEnd/>
            <a:tailEnd/>
          </a:ln>
        </p:spPr>
      </p:pic>
      <p:sp>
        <p:nvSpPr>
          <p:cNvPr id="6" name="Rectangle 1"/>
          <p:cNvSpPr>
            <a:spLocks noChangeArrowheads="1"/>
          </p:cNvSpPr>
          <p:nvPr/>
        </p:nvSpPr>
        <p:spPr bwMode="auto">
          <a:xfrm>
            <a:off x="1500166" y="5072074"/>
            <a:ext cx="70009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Percolators-extractors</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p:cNvPicPr/>
          <p:nvPr/>
        </p:nvPicPr>
        <p:blipFill>
          <a:blip r:embed="rId3"/>
          <a:srcRect/>
          <a:stretch>
            <a:fillRect/>
          </a:stretch>
        </p:blipFill>
        <p:spPr bwMode="auto">
          <a:xfrm>
            <a:off x="5929322" y="857232"/>
            <a:ext cx="3214678" cy="4071966"/>
          </a:xfrm>
          <a:prstGeom prst="rect">
            <a:avLst/>
          </a:prstGeom>
          <a:noFill/>
          <a:ln w="9525">
            <a:noFill/>
            <a:miter lim="800000"/>
            <a:headEnd/>
            <a:tailEnd/>
          </a:ln>
        </p:spPr>
      </p:pic>
      <p:sp>
        <p:nvSpPr>
          <p:cNvPr id="9" name="Номер слайда 8"/>
          <p:cNvSpPr>
            <a:spLocks noGrp="1"/>
          </p:cNvSpPr>
          <p:nvPr>
            <p:ph type="sldNum" sz="quarter" idx="12"/>
          </p:nvPr>
        </p:nvSpPr>
        <p:spPr/>
        <p:txBody>
          <a:bodyPr/>
          <a:lstStyle/>
          <a:p>
            <a:fld id="{725C68B6-61C2-468F-89AB-4B9F7531AA68}" type="slidenum">
              <a:rPr lang="ru-RU" smtClean="0"/>
              <a:pPr/>
              <a:t>27</a:t>
            </a:fld>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pPr algn="l" rtl="0"/>
            <a:r>
              <a:rPr lang="ru-RU" dirty="0" err="1" smtClean="0"/>
              <a:t>Stages</a:t>
            </a:r>
            <a:r>
              <a:rPr lang="en-US" dirty="0" smtClean="0"/>
              <a:t> of</a:t>
            </a:r>
            <a:r>
              <a:rPr lang="ru-RU" dirty="0" smtClean="0"/>
              <a:t> </a:t>
            </a:r>
            <a:r>
              <a:rPr lang="ru-RU" dirty="0" err="1" smtClean="0"/>
              <a:t>percolation</a:t>
            </a:r>
            <a:endParaRPr lang="ru-RU" dirty="0"/>
          </a:p>
        </p:txBody>
      </p:sp>
      <p:sp>
        <p:nvSpPr>
          <p:cNvPr id="3" name="Содержимое 2"/>
          <p:cNvSpPr>
            <a:spLocks noGrp="1"/>
          </p:cNvSpPr>
          <p:nvPr>
            <p:ph idx="1"/>
          </p:nvPr>
        </p:nvSpPr>
        <p:spPr>
          <a:xfrm>
            <a:off x="457200" y="928670"/>
            <a:ext cx="8229600" cy="5197493"/>
          </a:xfrm>
        </p:spPr>
        <p:txBody>
          <a:bodyPr/>
          <a:lstStyle/>
          <a:p>
            <a:r>
              <a:rPr lang="ru-RU" dirty="0" err="1" smtClean="0"/>
              <a:t>soaking</a:t>
            </a:r>
            <a:r>
              <a:rPr lang="ru-RU" dirty="0" smtClean="0"/>
              <a:t> </a:t>
            </a:r>
            <a:r>
              <a:rPr lang="en-US" dirty="0" smtClean="0"/>
              <a:t>of </a:t>
            </a:r>
            <a:r>
              <a:rPr lang="ru-RU" dirty="0" err="1" smtClean="0"/>
              <a:t>raw</a:t>
            </a:r>
            <a:r>
              <a:rPr lang="ru-RU" dirty="0" smtClean="0"/>
              <a:t> </a:t>
            </a:r>
            <a:r>
              <a:rPr lang="ru-RU" dirty="0" err="1" smtClean="0"/>
              <a:t>material</a:t>
            </a:r>
            <a:r>
              <a:rPr lang="ru-RU" dirty="0" smtClean="0"/>
              <a:t> </a:t>
            </a:r>
            <a:r>
              <a:rPr lang="ru-RU" dirty="0" smtClean="0"/>
              <a:t>(</a:t>
            </a:r>
            <a:r>
              <a:rPr lang="ru-RU" dirty="0" smtClean="0"/>
              <a:t>raw material swelling), </a:t>
            </a:r>
          </a:p>
          <a:p>
            <a:pPr algn="l" rtl="0"/>
            <a:r>
              <a:rPr lang="ru-RU" dirty="0" smtClean="0"/>
              <a:t>infusion, </a:t>
            </a:r>
          </a:p>
          <a:p>
            <a:pPr algn="l" rtl="0"/>
            <a:r>
              <a:rPr lang="ru-RU" dirty="0" smtClean="0"/>
              <a:t>actually </a:t>
            </a:r>
            <a:r>
              <a:rPr lang="ru-RU" dirty="0" err="1" smtClean="0"/>
              <a:t>percolation</a:t>
            </a:r>
            <a:r>
              <a:rPr lang="ru-RU" dirty="0" smtClean="0"/>
              <a:t>.</a:t>
            </a:r>
            <a:endParaRPr lang="ru-RU" dirty="0" smtClean="0"/>
          </a:p>
          <a:p>
            <a:pPr algn="l" rtl="0"/>
            <a:endParaRPr lang="ru-RU" dirty="0"/>
          </a:p>
        </p:txBody>
      </p:sp>
      <p:pic>
        <p:nvPicPr>
          <p:cNvPr id="4" name="Рисунок 3" descr="http://refdt.ru/tw_files2/urls_2/34/d-33124/33124_html_5ce395b2.jpg"/>
          <p:cNvPicPr/>
          <p:nvPr/>
        </p:nvPicPr>
        <p:blipFill>
          <a:blip r:embed="rId2"/>
          <a:srcRect/>
          <a:stretch>
            <a:fillRect/>
          </a:stretch>
        </p:blipFill>
        <p:spPr bwMode="auto">
          <a:xfrm>
            <a:off x="5857884" y="1500174"/>
            <a:ext cx="2545080" cy="4286280"/>
          </a:xfrm>
          <a:prstGeom prst="rect">
            <a:avLst/>
          </a:prstGeom>
          <a:noFill/>
          <a:ln w="9525">
            <a:noFill/>
            <a:miter lim="800000"/>
            <a:headEnd/>
            <a:tailEnd/>
          </a:ln>
        </p:spPr>
      </p:pic>
      <p:sp>
        <p:nvSpPr>
          <p:cNvPr id="5" name="Прямоугольник 4"/>
          <p:cNvSpPr/>
          <p:nvPr/>
        </p:nvSpPr>
        <p:spPr>
          <a:xfrm>
            <a:off x="1000100" y="3500438"/>
            <a:ext cx="4572000" cy="2585323"/>
          </a:xfrm>
          <a:prstGeom prst="rect">
            <a:avLst/>
          </a:prstGeom>
        </p:spPr>
        <p:txBody>
          <a:bodyPr>
            <a:spAutoFit/>
          </a:bodyPr>
          <a:lstStyle/>
          <a:p>
            <a:pPr algn="l" rtl="0"/>
            <a:r>
              <a:rPr lang="ru-RU" dirty="0" smtClean="0"/>
              <a:t>1 - </a:t>
            </a:r>
            <a:r>
              <a:rPr lang="en-US" dirty="0" smtClean="0"/>
              <a:t>tank</a:t>
            </a:r>
            <a:r>
              <a:rPr lang="ru-RU" dirty="0" smtClean="0"/>
              <a:t>; </a:t>
            </a:r>
            <a:r>
              <a:rPr lang="ru-RU" dirty="0" smtClean="0"/>
              <a:t>2 - cover; 3 - clamping bar; 4 - steering wheel; 5 - measuring glass indicating the amount of liquid in the percolator; 6 - hatch for unloading depleted material;</a:t>
            </a:r>
            <a:br>
              <a:rPr lang="ru-RU" dirty="0" smtClean="0"/>
            </a:br>
            <a:r>
              <a:rPr lang="ru-RU" dirty="0" smtClean="0"/>
              <a:t>7 - hatch cover; 8 - steering wheel; 9 - conical bottom of the percolator; 10 - false bottom;</a:t>
            </a:r>
            <a:br>
              <a:rPr lang="ru-RU" dirty="0" smtClean="0"/>
            </a:br>
            <a:r>
              <a:rPr lang="ru-RU" dirty="0" smtClean="0"/>
              <a:t>11 - filter cloth; 12 - mesh; 13 - </a:t>
            </a:r>
            <a:r>
              <a:rPr lang="ru-RU" dirty="0" err="1" smtClean="0"/>
              <a:t>outlet</a:t>
            </a:r>
            <a:r>
              <a:rPr lang="ru-RU" dirty="0" smtClean="0"/>
              <a:t> </a:t>
            </a:r>
            <a:r>
              <a:rPr lang="ru-RU" dirty="0" err="1" smtClean="0"/>
              <a:t>pipe</a:t>
            </a:r>
            <a:r>
              <a:rPr lang="en-US" dirty="0" smtClean="0"/>
              <a:t> </a:t>
            </a:r>
            <a:r>
              <a:rPr lang="ru-RU" dirty="0" err="1" smtClean="0"/>
              <a:t>percolates</a:t>
            </a:r>
            <a:r>
              <a:rPr lang="ru-RU" dirty="0" smtClean="0"/>
              <a:t/>
            </a:r>
            <a:br>
              <a:rPr lang="ru-RU" dirty="0" smtClean="0"/>
            </a:br>
            <a:endParaRPr lang="ru-RU" dirty="0"/>
          </a:p>
        </p:txBody>
      </p:sp>
      <p:sp>
        <p:nvSpPr>
          <p:cNvPr id="6" name="Прямоугольник 5"/>
          <p:cNvSpPr/>
          <p:nvPr/>
        </p:nvSpPr>
        <p:spPr>
          <a:xfrm>
            <a:off x="6500826" y="5715016"/>
            <a:ext cx="2083584" cy="369332"/>
          </a:xfrm>
          <a:prstGeom prst="rect">
            <a:avLst/>
          </a:prstGeom>
        </p:spPr>
        <p:txBody>
          <a:bodyPr wrap="none">
            <a:spAutoFit/>
          </a:bodyPr>
          <a:lstStyle/>
          <a:p>
            <a:pPr algn="l" rtl="0"/>
            <a:r>
              <a:rPr lang="ru-RU" dirty="0" smtClean="0"/>
              <a:t>Percolator circuit</a:t>
            </a:r>
            <a:endParaRPr lang="ru-RU" dirty="0"/>
          </a:p>
        </p:txBody>
      </p:sp>
      <p:sp>
        <p:nvSpPr>
          <p:cNvPr id="8" name="Номер слайда 7"/>
          <p:cNvSpPr>
            <a:spLocks noGrp="1"/>
          </p:cNvSpPr>
          <p:nvPr>
            <p:ph type="sldNum" sz="quarter" idx="12"/>
          </p:nvPr>
        </p:nvSpPr>
        <p:spPr/>
        <p:txBody>
          <a:bodyPr/>
          <a:lstStyle/>
          <a:p>
            <a:fld id="{725C68B6-61C2-468F-89AB-4B9F7531AA68}" type="slidenum">
              <a:rPr lang="ru-RU" smtClean="0"/>
              <a:pPr/>
              <a:t>28</a:t>
            </a:fld>
            <a:endParaRPr lang="ru-R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b="1" i="1" dirty="0" smtClean="0"/>
              <a:t>Soaking</a:t>
            </a:r>
            <a:endParaRPr lang="ru-RU" dirty="0"/>
          </a:p>
        </p:txBody>
      </p:sp>
      <p:sp>
        <p:nvSpPr>
          <p:cNvPr id="3" name="Содержимое 2"/>
          <p:cNvSpPr>
            <a:spLocks noGrp="1"/>
          </p:cNvSpPr>
          <p:nvPr>
            <p:ph idx="1"/>
          </p:nvPr>
        </p:nvSpPr>
        <p:spPr>
          <a:xfrm>
            <a:off x="457200" y="1142984"/>
            <a:ext cx="8229600" cy="5286412"/>
          </a:xfrm>
        </p:spPr>
        <p:txBody>
          <a:bodyPr>
            <a:normAutofit fontScale="92500"/>
          </a:bodyPr>
          <a:lstStyle/>
          <a:p>
            <a:pPr algn="l" rtl="0"/>
            <a:r>
              <a:rPr lang="ru-RU" dirty="0" smtClean="0"/>
              <a:t>is carried out outside the percolator. More </a:t>
            </a:r>
            <a:r>
              <a:rPr lang="ru-RU" dirty="0" err="1" smtClean="0"/>
              <a:t>often</a:t>
            </a:r>
            <a:r>
              <a:rPr lang="ru-RU" dirty="0" smtClean="0"/>
              <a:t> </a:t>
            </a:r>
            <a:r>
              <a:rPr lang="en-US" dirty="0" smtClean="0"/>
              <a:t>can be </a:t>
            </a:r>
            <a:r>
              <a:rPr lang="ru-RU" dirty="0" smtClean="0"/>
              <a:t> </a:t>
            </a:r>
            <a:r>
              <a:rPr lang="ru-RU" dirty="0" err="1" smtClean="0"/>
              <a:t>use</a:t>
            </a:r>
            <a:r>
              <a:rPr lang="en-US" dirty="0" smtClean="0"/>
              <a:t>d </a:t>
            </a:r>
            <a:r>
              <a:rPr lang="ru-RU" dirty="0" err="1" smtClean="0"/>
              <a:t>maceration</a:t>
            </a:r>
            <a:r>
              <a:rPr lang="en-US" dirty="0" smtClean="0"/>
              <a:t> </a:t>
            </a:r>
            <a:r>
              <a:rPr lang="ru-RU" dirty="0" err="1" smtClean="0"/>
              <a:t>tanks</a:t>
            </a:r>
            <a:r>
              <a:rPr lang="ru-RU" dirty="0" smtClean="0"/>
              <a:t> </a:t>
            </a:r>
            <a:r>
              <a:rPr lang="ru-RU" dirty="0" smtClean="0"/>
              <a:t>or other containers from which it is convenient to unload soaked raw materials. For soaking use from 50 to 100</a:t>
            </a:r>
            <a:r>
              <a:rPr lang="ru-RU" dirty="0" smtClean="0"/>
              <a:t>%</a:t>
            </a:r>
            <a:r>
              <a:rPr lang="en-US" dirty="0" smtClean="0"/>
              <a:t> of </a:t>
            </a:r>
            <a:r>
              <a:rPr lang="ru-RU" dirty="0" err="1" smtClean="0"/>
              <a:t>extractant</a:t>
            </a:r>
            <a:r>
              <a:rPr lang="en-US" dirty="0" smtClean="0"/>
              <a:t> </a:t>
            </a:r>
            <a:r>
              <a:rPr lang="ru-RU" dirty="0" err="1" smtClean="0"/>
              <a:t>in</a:t>
            </a:r>
            <a:r>
              <a:rPr lang="ru-RU" dirty="0" smtClean="0"/>
              <a:t> </a:t>
            </a:r>
            <a:r>
              <a:rPr lang="ru-RU" dirty="0" smtClean="0"/>
              <a:t>relation to the mass of raw materials. After mixing, the raw material is left for 4-5 hours in a closed container. During </a:t>
            </a:r>
            <a:r>
              <a:rPr lang="ru-RU" dirty="0" err="1" smtClean="0"/>
              <a:t>this</a:t>
            </a:r>
            <a:r>
              <a:rPr lang="ru-RU" dirty="0" smtClean="0"/>
              <a:t> </a:t>
            </a:r>
            <a:r>
              <a:rPr lang="ru-RU" dirty="0" err="1" smtClean="0"/>
              <a:t>time</a:t>
            </a:r>
            <a:r>
              <a:rPr lang="en-US" dirty="0" smtClean="0"/>
              <a:t> </a:t>
            </a:r>
            <a:r>
              <a:rPr lang="ru-RU" dirty="0" err="1" smtClean="0"/>
              <a:t>extractant</a:t>
            </a:r>
            <a:r>
              <a:rPr lang="en-US" dirty="0" smtClean="0"/>
              <a:t> </a:t>
            </a:r>
            <a:r>
              <a:rPr lang="ru-RU" dirty="0" err="1" smtClean="0"/>
              <a:t>penetrates</a:t>
            </a:r>
            <a:r>
              <a:rPr lang="ru-RU" dirty="0" smtClean="0"/>
              <a:t> </a:t>
            </a:r>
            <a:r>
              <a:rPr lang="ru-RU" dirty="0" smtClean="0"/>
              <a:t>between the particles of plant material and into the cells, the raw material swells, increasing in volume. In this case, the active substances are dissolved inside the cell.</a:t>
            </a:r>
          </a:p>
          <a:p>
            <a:pPr algn="l" rtl="0">
              <a:buNone/>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29</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pPr algn="l" rtl="0"/>
            <a:r>
              <a:rPr lang="ru-RU" sz="3100" b="1" dirty="0" smtClean="0"/>
              <a:t/>
            </a:r>
            <a:br>
              <a:rPr lang="ru-RU" sz="3100" b="1" dirty="0" smtClean="0"/>
            </a:br>
            <a:r>
              <a:rPr lang="ru-RU" sz="3100" b="1" dirty="0" smtClean="0"/>
              <a:t>OFS.1.4.1.0019.15 Tinctures</a:t>
            </a:r>
            <a:br>
              <a:rPr lang="ru-RU" sz="3100" b="1" dirty="0" smtClean="0"/>
            </a:br>
            <a:endParaRPr lang="ru-RU" dirty="0"/>
          </a:p>
        </p:txBody>
      </p:sp>
      <p:sp>
        <p:nvSpPr>
          <p:cNvPr id="3" name="Содержимое 2"/>
          <p:cNvSpPr>
            <a:spLocks noGrp="1"/>
          </p:cNvSpPr>
          <p:nvPr>
            <p:ph idx="1"/>
          </p:nvPr>
        </p:nvSpPr>
        <p:spPr>
          <a:xfrm>
            <a:off x="457200" y="928670"/>
            <a:ext cx="8229600" cy="5643602"/>
          </a:xfrm>
        </p:spPr>
        <p:txBody>
          <a:bodyPr>
            <a:normAutofit/>
          </a:bodyPr>
          <a:lstStyle/>
          <a:p>
            <a:pPr algn="l" rtl="0" fontAlgn="base"/>
            <a:r>
              <a:rPr lang="ru-RU" dirty="0" smtClean="0"/>
              <a:t>Tinctures - a liquid dosage form, which is usually colored alcoholic or aqueous-alcoholic extracts obtained from medicinal plant raw materials (dried or freshly harvested), as well as from raw materials of animal origin without heating and </a:t>
            </a:r>
            <a:r>
              <a:rPr lang="ru-RU" dirty="0" err="1" smtClean="0"/>
              <a:t>removal</a:t>
            </a:r>
            <a:r>
              <a:rPr lang="ru-RU" dirty="0" smtClean="0"/>
              <a:t> </a:t>
            </a:r>
            <a:r>
              <a:rPr lang="en-US" dirty="0" smtClean="0"/>
              <a:t>of </a:t>
            </a:r>
            <a:r>
              <a:rPr lang="ru-RU" dirty="0" err="1" smtClean="0"/>
              <a:t>extractant</a:t>
            </a:r>
            <a:r>
              <a:rPr lang="ru-RU" dirty="0" smtClean="0"/>
              <a:t>.</a:t>
            </a:r>
            <a:endParaRPr lang="en-US" dirty="0" smtClean="0"/>
          </a:p>
          <a:p>
            <a:pPr algn="l" rtl="0" fontAlgn="base"/>
            <a:endParaRPr lang="ru-RU" dirty="0" smtClean="0"/>
          </a:p>
          <a:p>
            <a:pPr algn="l" rtl="0">
              <a:buNone/>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b="1" i="1" dirty="0" smtClean="0"/>
              <a:t>Infusion</a:t>
            </a:r>
            <a:r>
              <a:rPr lang="ru-RU" dirty="0" smtClean="0"/>
              <a:t> </a:t>
            </a:r>
            <a:endParaRPr lang="ru-RU" dirty="0"/>
          </a:p>
        </p:txBody>
      </p:sp>
      <p:sp>
        <p:nvSpPr>
          <p:cNvPr id="3" name="Содержимое 2"/>
          <p:cNvSpPr>
            <a:spLocks noGrp="1"/>
          </p:cNvSpPr>
          <p:nvPr>
            <p:ph idx="1"/>
          </p:nvPr>
        </p:nvSpPr>
        <p:spPr>
          <a:xfrm>
            <a:off x="457200" y="714356"/>
            <a:ext cx="8229600" cy="5411807"/>
          </a:xfrm>
        </p:spPr>
        <p:txBody>
          <a:bodyPr>
            <a:normAutofit lnSpcReduction="10000"/>
          </a:bodyPr>
          <a:lstStyle/>
          <a:p>
            <a:pPr algn="l" rtl="0"/>
            <a:r>
              <a:rPr lang="ru-RU" dirty="0" smtClean="0"/>
              <a:t>The swollen or dry material is loaded into the percolator on the false bottom with optimal density so that as little air as possible remains in the raw material. </a:t>
            </a:r>
            <a:r>
              <a:rPr lang="ru-RU" dirty="0" err="1" smtClean="0"/>
              <a:t>Raw</a:t>
            </a:r>
            <a:r>
              <a:rPr lang="ru-RU" dirty="0" smtClean="0"/>
              <a:t> </a:t>
            </a:r>
            <a:r>
              <a:rPr lang="ru-RU" dirty="0" smtClean="0"/>
              <a:t>materials </a:t>
            </a:r>
            <a:r>
              <a:rPr lang="ru-RU" dirty="0" err="1" smtClean="0"/>
              <a:t>are</a:t>
            </a:r>
            <a:r>
              <a:rPr lang="ru-RU" dirty="0" smtClean="0"/>
              <a:t> </a:t>
            </a:r>
            <a:r>
              <a:rPr lang="ru-RU" dirty="0" err="1" smtClean="0"/>
              <a:t>poured</a:t>
            </a:r>
            <a:r>
              <a:rPr lang="en-US" dirty="0" smtClean="0"/>
              <a:t> by </a:t>
            </a:r>
            <a:r>
              <a:rPr lang="ru-RU" dirty="0" err="1" smtClean="0"/>
              <a:t>extractant</a:t>
            </a:r>
            <a:r>
              <a:rPr lang="en-US" dirty="0" smtClean="0"/>
              <a:t> </a:t>
            </a:r>
            <a:r>
              <a:rPr lang="ru-RU" dirty="0" err="1" smtClean="0"/>
              <a:t>until</a:t>
            </a:r>
            <a:r>
              <a:rPr lang="ru-RU" dirty="0" smtClean="0"/>
              <a:t> </a:t>
            </a:r>
            <a:r>
              <a:rPr lang="ru-RU" dirty="0" smtClean="0"/>
              <a:t>a "mirror" is formed, the height of the layer, which should be about 30-40 mm above the raw material, and infusion is carried out for 24-48 hours, the time during which an equilibrium concentration will be reached. For many raw materials, the infusion time can be reduced.</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30</a:t>
            </a:fld>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b="1" dirty="0" smtClean="0"/>
              <a:t>Actually </a:t>
            </a:r>
            <a:r>
              <a:rPr lang="ru-RU" b="1" dirty="0" err="1" smtClean="0"/>
              <a:t>percolation</a:t>
            </a:r>
            <a:r>
              <a:rPr lang="ru-RU" dirty="0" smtClean="0"/>
              <a:t> </a:t>
            </a:r>
            <a:endParaRPr lang="ru-RU" dirty="0"/>
          </a:p>
        </p:txBody>
      </p:sp>
      <p:sp>
        <p:nvSpPr>
          <p:cNvPr id="3" name="Содержимое 2"/>
          <p:cNvSpPr>
            <a:spLocks noGrp="1"/>
          </p:cNvSpPr>
          <p:nvPr>
            <p:ph idx="1"/>
          </p:nvPr>
        </p:nvSpPr>
        <p:spPr>
          <a:xfrm>
            <a:off x="457200" y="857232"/>
            <a:ext cx="8229600" cy="5786478"/>
          </a:xfrm>
        </p:spPr>
        <p:txBody>
          <a:bodyPr>
            <a:normAutofit fontScale="85000" lnSpcReduction="20000"/>
          </a:bodyPr>
          <a:lstStyle/>
          <a:p>
            <a:pPr>
              <a:buNone/>
            </a:pPr>
            <a:r>
              <a:rPr lang="en-US" dirty="0" smtClean="0"/>
              <a:t>This is </a:t>
            </a:r>
            <a:r>
              <a:rPr lang="ru-RU" dirty="0" err="1" smtClean="0"/>
              <a:t>continuous</a:t>
            </a:r>
            <a:r>
              <a:rPr lang="ru-RU" dirty="0" smtClean="0"/>
              <a:t> </a:t>
            </a:r>
            <a:r>
              <a:rPr lang="ru-RU" dirty="0" err="1" smtClean="0"/>
              <a:t>passage</a:t>
            </a:r>
            <a:r>
              <a:rPr lang="ru-RU" dirty="0" smtClean="0"/>
              <a:t> </a:t>
            </a:r>
            <a:r>
              <a:rPr lang="en-US" dirty="0" smtClean="0"/>
              <a:t>of </a:t>
            </a:r>
            <a:r>
              <a:rPr lang="ru-RU" dirty="0" err="1" smtClean="0"/>
              <a:t>extractant</a:t>
            </a:r>
            <a:r>
              <a:rPr lang="ru-RU" dirty="0" smtClean="0"/>
              <a:t> </a:t>
            </a:r>
            <a:r>
              <a:rPr lang="ru-RU" dirty="0" smtClean="0"/>
              <a:t>through a layer of raw materials and </a:t>
            </a:r>
            <a:r>
              <a:rPr lang="ru-RU" dirty="0" err="1" smtClean="0"/>
              <a:t>collection</a:t>
            </a:r>
            <a:r>
              <a:rPr lang="ru-RU" dirty="0" smtClean="0"/>
              <a:t> </a:t>
            </a:r>
            <a:r>
              <a:rPr lang="en-US" dirty="0" smtClean="0"/>
              <a:t>of </a:t>
            </a:r>
            <a:r>
              <a:rPr lang="ru-RU" dirty="0" err="1" smtClean="0"/>
              <a:t>percolates</a:t>
            </a:r>
            <a:r>
              <a:rPr lang="ru-RU" dirty="0" smtClean="0"/>
              <a:t>. </a:t>
            </a:r>
            <a:r>
              <a:rPr lang="ru-RU" dirty="0" smtClean="0"/>
              <a:t>In this case, </a:t>
            </a:r>
            <a:r>
              <a:rPr lang="ru-RU" dirty="0" err="1" smtClean="0"/>
              <a:t>the</a:t>
            </a:r>
            <a:r>
              <a:rPr lang="ru-RU" dirty="0" smtClean="0"/>
              <a:t> </a:t>
            </a:r>
            <a:r>
              <a:rPr lang="ru-RU" dirty="0" err="1" smtClean="0"/>
              <a:t>drain</a:t>
            </a:r>
            <a:r>
              <a:rPr lang="en-US" dirty="0" smtClean="0"/>
              <a:t> </a:t>
            </a:r>
            <a:r>
              <a:rPr lang="ru-RU" dirty="0" err="1" smtClean="0"/>
              <a:t>percolates</a:t>
            </a:r>
            <a:r>
              <a:rPr lang="ru-RU" dirty="0" smtClean="0"/>
              <a:t> </a:t>
            </a:r>
            <a:r>
              <a:rPr lang="ru-RU" dirty="0" smtClean="0"/>
              <a:t>and simultaneous feeding from </a:t>
            </a:r>
            <a:r>
              <a:rPr lang="ru-RU" dirty="0" err="1" smtClean="0"/>
              <a:t>above</a:t>
            </a:r>
            <a:r>
              <a:rPr lang="ru-RU" dirty="0" smtClean="0"/>
              <a:t> </a:t>
            </a:r>
            <a:r>
              <a:rPr lang="ru-RU" dirty="0" err="1" smtClean="0"/>
              <a:t>extractant</a:t>
            </a:r>
            <a:r>
              <a:rPr lang="en-US" dirty="0" smtClean="0"/>
              <a:t> </a:t>
            </a:r>
            <a:r>
              <a:rPr lang="ru-RU" dirty="0" err="1" smtClean="0"/>
              <a:t>carried</a:t>
            </a:r>
            <a:r>
              <a:rPr lang="ru-RU" dirty="0" smtClean="0"/>
              <a:t> </a:t>
            </a:r>
            <a:r>
              <a:rPr lang="ru-RU" dirty="0" smtClean="0"/>
              <a:t>out at a speed not exceeding 1/24 or 1/48 (for large industries) of the used volume of the percolator per 1 hour. In this case, the saturated extract is displaced from the plant material by the current </a:t>
            </a:r>
            <a:r>
              <a:rPr lang="ru-RU" dirty="0" err="1" smtClean="0"/>
              <a:t>of</a:t>
            </a:r>
            <a:r>
              <a:rPr lang="ru-RU" dirty="0" smtClean="0"/>
              <a:t> </a:t>
            </a:r>
            <a:r>
              <a:rPr lang="ru-RU" dirty="0" err="1" smtClean="0"/>
              <a:t>fresh</a:t>
            </a:r>
            <a:r>
              <a:rPr lang="en-US" dirty="0" smtClean="0"/>
              <a:t> </a:t>
            </a:r>
            <a:r>
              <a:rPr lang="ru-RU" dirty="0" err="1" smtClean="0"/>
              <a:t>extractant</a:t>
            </a:r>
            <a:r>
              <a:rPr lang="ru-RU" dirty="0" smtClean="0"/>
              <a:t> </a:t>
            </a:r>
            <a:r>
              <a:rPr lang="ru-RU" dirty="0" smtClean="0"/>
              <a:t>and a difference in the concentrations of the extracted substances in the raw </a:t>
            </a:r>
            <a:r>
              <a:rPr lang="ru-RU" dirty="0" err="1" smtClean="0"/>
              <a:t>material</a:t>
            </a:r>
            <a:r>
              <a:rPr lang="ru-RU" dirty="0" smtClean="0"/>
              <a:t> </a:t>
            </a:r>
            <a:r>
              <a:rPr lang="ru-RU" dirty="0" err="1" smtClean="0"/>
              <a:t>and</a:t>
            </a:r>
            <a:r>
              <a:rPr lang="ru-RU" dirty="0" smtClean="0"/>
              <a:t> </a:t>
            </a:r>
            <a:r>
              <a:rPr lang="ru-RU" dirty="0" err="1" smtClean="0"/>
              <a:t>extractant</a:t>
            </a:r>
            <a:r>
              <a:rPr lang="ru-RU" dirty="0" smtClean="0"/>
              <a:t> </a:t>
            </a:r>
            <a:r>
              <a:rPr lang="ru-RU" dirty="0" err="1" smtClean="0"/>
              <a:t>is</a:t>
            </a:r>
            <a:r>
              <a:rPr lang="ru-RU" dirty="0" smtClean="0"/>
              <a:t> </a:t>
            </a:r>
            <a:r>
              <a:rPr lang="ru-RU" dirty="0" err="1" smtClean="0"/>
              <a:t>created</a:t>
            </a:r>
            <a:r>
              <a:rPr lang="ru-RU" dirty="0" smtClean="0"/>
              <a:t>. </a:t>
            </a:r>
            <a:r>
              <a:rPr lang="ru-RU" dirty="0" err="1" smtClean="0"/>
              <a:t>Speed</a:t>
            </a:r>
            <a:r>
              <a:rPr lang="en-US" dirty="0" smtClean="0"/>
              <a:t> of </a:t>
            </a:r>
            <a:r>
              <a:rPr lang="ru-RU" dirty="0" err="1" smtClean="0"/>
              <a:t>percolation</a:t>
            </a:r>
            <a:r>
              <a:rPr lang="en-US" dirty="0" smtClean="0"/>
              <a:t> </a:t>
            </a:r>
            <a:r>
              <a:rPr lang="ru-RU" dirty="0" err="1" smtClean="0"/>
              <a:t>should</a:t>
            </a:r>
            <a:r>
              <a:rPr lang="ru-RU" dirty="0" smtClean="0"/>
              <a:t> </a:t>
            </a:r>
            <a:r>
              <a:rPr lang="ru-RU" dirty="0" smtClean="0"/>
              <a:t>be such that diffusion of the extracted substances into the hood can take place. When </a:t>
            </a:r>
            <a:r>
              <a:rPr lang="ru-RU" dirty="0" err="1" smtClean="0"/>
              <a:t>preparing</a:t>
            </a:r>
            <a:r>
              <a:rPr lang="ru-RU" dirty="0" smtClean="0"/>
              <a:t> </a:t>
            </a:r>
            <a:r>
              <a:rPr lang="ru-RU" dirty="0" err="1" smtClean="0"/>
              <a:t>tinctures</a:t>
            </a:r>
            <a:r>
              <a:rPr lang="en-US" dirty="0" smtClean="0"/>
              <a:t> </a:t>
            </a:r>
            <a:r>
              <a:rPr lang="ru-RU" dirty="0" err="1" smtClean="0"/>
              <a:t>percolation</a:t>
            </a:r>
            <a:r>
              <a:rPr lang="ru-RU" dirty="0" smtClean="0"/>
              <a:t> </a:t>
            </a:r>
            <a:r>
              <a:rPr lang="ru-RU" dirty="0" smtClean="0"/>
              <a:t>end up receiving five or ten volumes (depending on the properties of the raw material) of the extract in relation to the weight of the loaded raw material.</a:t>
            </a:r>
          </a:p>
          <a:p>
            <a:pPr algn="l" rtl="0">
              <a:buNone/>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31</a:t>
            </a:fld>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Autofit/>
          </a:bodyPr>
          <a:lstStyle/>
          <a:p>
            <a:pPr algn="l" rtl="0"/>
            <a:r>
              <a:rPr lang="ru-RU" sz="2800" dirty="0" smtClean="0"/>
              <a:t>Hardware scheme for obtaining belladonna tincture</a:t>
            </a:r>
            <a:endParaRPr lang="ru-RU" sz="2800" dirty="0"/>
          </a:p>
        </p:txBody>
      </p:sp>
      <p:pic>
        <p:nvPicPr>
          <p:cNvPr id="4" name="Содержимое 3"/>
          <p:cNvPicPr>
            <a:picLocks noGrp="1"/>
          </p:cNvPicPr>
          <p:nvPr>
            <p:ph idx="1"/>
          </p:nvPr>
        </p:nvPicPr>
        <p:blipFill>
          <a:blip r:embed="rId2"/>
          <a:srcRect/>
          <a:stretch>
            <a:fillRect/>
          </a:stretch>
        </p:blipFill>
        <p:spPr bwMode="auto">
          <a:xfrm>
            <a:off x="457200" y="928670"/>
            <a:ext cx="5543560" cy="5357850"/>
          </a:xfrm>
          <a:prstGeom prst="rect">
            <a:avLst/>
          </a:prstGeom>
          <a:noFill/>
          <a:ln w="9525">
            <a:noFill/>
            <a:miter lim="800000"/>
            <a:headEnd/>
            <a:tailEnd/>
          </a:ln>
        </p:spPr>
      </p:pic>
      <p:sp>
        <p:nvSpPr>
          <p:cNvPr id="5" name="Прямоугольник 4"/>
          <p:cNvSpPr/>
          <p:nvPr/>
        </p:nvSpPr>
        <p:spPr>
          <a:xfrm>
            <a:off x="6072198" y="857233"/>
            <a:ext cx="2786082" cy="5632311"/>
          </a:xfrm>
          <a:prstGeom prst="rect">
            <a:avLst/>
          </a:prstGeom>
        </p:spPr>
        <p:txBody>
          <a:bodyPr wrap="square">
            <a:spAutoFit/>
          </a:bodyPr>
          <a:lstStyle/>
          <a:p>
            <a:pPr algn="l" rtl="0"/>
            <a:r>
              <a:rPr lang="ru-RU" dirty="0" smtClean="0"/>
              <a:t>1-mill for grinding belladonna leaves</a:t>
            </a:r>
          </a:p>
          <a:p>
            <a:pPr algn="l" rtl="0"/>
            <a:r>
              <a:rPr lang="ru-RU" dirty="0" smtClean="0"/>
              <a:t>2-Sieve - shaker</a:t>
            </a:r>
          </a:p>
          <a:p>
            <a:pPr algn="l" rtl="0"/>
            <a:r>
              <a:rPr lang="ru-RU" dirty="0" smtClean="0"/>
              <a:t>3,4,5,10 - measuring sticks for water, alcohol and filtered ready-made tincture</a:t>
            </a:r>
          </a:p>
          <a:p>
            <a:pPr algn="l" rtl="0"/>
            <a:r>
              <a:rPr lang="ru-RU" dirty="0" smtClean="0"/>
              <a:t>6-Maceration tank</a:t>
            </a:r>
          </a:p>
          <a:p>
            <a:pPr algn="l" rtl="0"/>
            <a:r>
              <a:rPr lang="ru-RU" dirty="0" smtClean="0"/>
              <a:t>7-percolator</a:t>
            </a:r>
          </a:p>
          <a:p>
            <a:pPr algn="l" rtl="0"/>
            <a:r>
              <a:rPr lang="ru-RU" dirty="0" smtClean="0"/>
              <a:t>8-sump</a:t>
            </a:r>
          </a:p>
          <a:p>
            <a:pPr algn="l" rtl="0"/>
            <a:r>
              <a:rPr lang="ru-RU" dirty="0" smtClean="0"/>
              <a:t>9-filter press</a:t>
            </a:r>
          </a:p>
          <a:p>
            <a:pPr algn="l" rtl="0"/>
            <a:r>
              <a:rPr lang="ru-RU" dirty="0" smtClean="0"/>
              <a:t>11 containers for collection and filling of finished tincture</a:t>
            </a:r>
          </a:p>
          <a:p>
            <a:pPr algn="l" rtl="0"/>
            <a:r>
              <a:rPr lang="ru-RU" dirty="0" smtClean="0"/>
              <a:t>12-distillation apparatus for the rectification of alcohol from </a:t>
            </a:r>
            <a:r>
              <a:rPr lang="ru-RU" dirty="0" err="1" smtClean="0"/>
              <a:t>recuperator</a:t>
            </a:r>
            <a:endParaRPr lang="ru-RU" dirty="0" smtClean="0"/>
          </a:p>
          <a:p>
            <a:pPr algn="l" rtl="0"/>
            <a:r>
              <a:rPr lang="ru-RU" dirty="0" smtClean="0"/>
              <a:t>13-refrigerator</a:t>
            </a:r>
          </a:p>
          <a:p>
            <a:pPr algn="l" rtl="0"/>
            <a:r>
              <a:rPr lang="ru-RU" dirty="0" smtClean="0"/>
              <a:t>14- collection-receiver of alcohol</a:t>
            </a:r>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32</a:t>
            </a:fld>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b="1" u="sng" dirty="0" smtClean="0"/>
              <a:t>Complex tinctures</a:t>
            </a:r>
            <a:r>
              <a:rPr lang="ru-RU" dirty="0" smtClean="0"/>
              <a:t/>
            </a:r>
            <a:br>
              <a:rPr lang="ru-RU" dirty="0" smtClean="0"/>
            </a:br>
            <a:endParaRPr lang="ru-RU" dirty="0"/>
          </a:p>
        </p:txBody>
      </p:sp>
      <p:sp>
        <p:nvSpPr>
          <p:cNvPr id="3" name="Содержимое 2"/>
          <p:cNvSpPr>
            <a:spLocks noGrp="1"/>
          </p:cNvSpPr>
          <p:nvPr>
            <p:ph idx="1"/>
          </p:nvPr>
        </p:nvSpPr>
        <p:spPr>
          <a:xfrm>
            <a:off x="457200" y="1000108"/>
            <a:ext cx="8229600" cy="5572164"/>
          </a:xfrm>
        </p:spPr>
        <p:txBody>
          <a:bodyPr>
            <a:normAutofit fontScale="85000" lnSpcReduction="20000"/>
          </a:bodyPr>
          <a:lstStyle/>
          <a:p>
            <a:pPr algn="l" rtl="0"/>
            <a:r>
              <a:rPr lang="ru-RU" dirty="0" smtClean="0"/>
              <a:t>The raw material for complex tinctures is </a:t>
            </a:r>
            <a:r>
              <a:rPr lang="ru-RU" dirty="0" err="1" smtClean="0"/>
              <a:t>not</a:t>
            </a:r>
            <a:r>
              <a:rPr lang="ru-RU" dirty="0" smtClean="0"/>
              <a:t> </a:t>
            </a:r>
            <a:r>
              <a:rPr lang="en-US" dirty="0" smtClean="0"/>
              <a:t>of </a:t>
            </a:r>
            <a:r>
              <a:rPr lang="ru-RU" dirty="0" err="1" smtClean="0"/>
              <a:t>one</a:t>
            </a:r>
            <a:r>
              <a:rPr lang="ru-RU" dirty="0" smtClean="0"/>
              <a:t> </a:t>
            </a:r>
            <a:r>
              <a:rPr lang="ru-RU" dirty="0" smtClean="0"/>
              <a:t>name of the material, but several, they are obtained by extracting a mixture of plant raw materials, i.e. first, each of the components is crushed, sieved, sifted out of dust, weighed in the desired ratios, mixed and then extracted according to all the rules (</a:t>
            </a:r>
            <a:r>
              <a:rPr lang="ru-RU" dirty="0" err="1" smtClean="0"/>
              <a:t>percolation</a:t>
            </a:r>
            <a:r>
              <a:rPr lang="ru-RU" dirty="0" smtClean="0"/>
              <a:t>, maceration or their modifications).</a:t>
            </a:r>
          </a:p>
          <a:p>
            <a:pPr algn="l" rtl="0"/>
            <a:r>
              <a:rPr lang="ru-RU" dirty="0" smtClean="0"/>
              <a:t>If the raw materials differ sharply in their anatomical structure, then they are grouped - grass, flowers, leaves - are depleted in one percolator, merge at a rate of 1/24 volume per hour, and bark, roots, fruits, seeds, etc. - in the other, it is drained at a rate of 1/48 l / h. Upon reaching depletion, both extracts are combined, the volume is brought to the required level, settled, filtered and standardized.</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33</a:t>
            </a:fld>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pPr algn="l" rtl="0"/>
            <a:r>
              <a:rPr lang="ru-RU" dirty="0" err="1" smtClean="0"/>
              <a:t>Bitters</a:t>
            </a:r>
            <a:r>
              <a:rPr lang="en-US" dirty="0" smtClean="0"/>
              <a:t> (the example of complex tincture)</a:t>
            </a:r>
            <a:endParaRPr lang="ru-RU" dirty="0"/>
          </a:p>
        </p:txBody>
      </p:sp>
      <p:sp>
        <p:nvSpPr>
          <p:cNvPr id="3" name="Содержимое 2"/>
          <p:cNvSpPr>
            <a:spLocks noGrp="1"/>
          </p:cNvSpPr>
          <p:nvPr>
            <p:ph idx="1"/>
          </p:nvPr>
        </p:nvSpPr>
        <p:spPr>
          <a:xfrm>
            <a:off x="457200" y="2214554"/>
            <a:ext cx="8229600" cy="3911609"/>
          </a:xfrm>
        </p:spPr>
        <p:txBody>
          <a:bodyPr>
            <a:normAutofit/>
          </a:bodyPr>
          <a:lstStyle/>
          <a:p>
            <a:pPr algn="l" rtl="0">
              <a:buNone/>
            </a:pPr>
            <a:r>
              <a:rPr lang="ru-RU" dirty="0" smtClean="0"/>
              <a:t>Centaury </a:t>
            </a:r>
            <a:r>
              <a:rPr lang="ru-RU" dirty="0" err="1" smtClean="0"/>
              <a:t>herbs</a:t>
            </a:r>
            <a:r>
              <a:rPr lang="ru-RU" dirty="0" smtClean="0"/>
              <a:t> </a:t>
            </a:r>
            <a:r>
              <a:rPr lang="ru-RU" dirty="0" smtClean="0"/>
              <a:t>– </a:t>
            </a:r>
            <a:r>
              <a:rPr lang="ru-RU" dirty="0" smtClean="0"/>
              <a:t>60 </a:t>
            </a:r>
            <a:r>
              <a:rPr lang="en-US" dirty="0" smtClean="0"/>
              <a:t>parts</a:t>
            </a:r>
            <a:r>
              <a:rPr lang="ru-RU" dirty="0" smtClean="0"/>
              <a:t>;</a:t>
            </a:r>
            <a:endParaRPr lang="ru-RU" dirty="0" smtClean="0"/>
          </a:p>
          <a:p>
            <a:pPr algn="l" rtl="0">
              <a:buNone/>
            </a:pPr>
            <a:r>
              <a:rPr lang="ru-RU" dirty="0" smtClean="0"/>
              <a:t>Trefoil </a:t>
            </a:r>
            <a:r>
              <a:rPr lang="ru-RU" dirty="0" err="1" smtClean="0"/>
              <a:t>leaves</a:t>
            </a:r>
            <a:r>
              <a:rPr lang="ru-RU" dirty="0" smtClean="0"/>
              <a:t> </a:t>
            </a:r>
            <a:r>
              <a:rPr lang="ru-RU" dirty="0" smtClean="0"/>
              <a:t>– </a:t>
            </a:r>
            <a:r>
              <a:rPr lang="ru-RU" dirty="0" smtClean="0"/>
              <a:t>60 </a:t>
            </a:r>
            <a:r>
              <a:rPr lang="en-US" dirty="0" smtClean="0"/>
              <a:t>parts</a:t>
            </a:r>
            <a:r>
              <a:rPr lang="ru-RU" dirty="0" smtClean="0"/>
              <a:t>;</a:t>
            </a:r>
            <a:endParaRPr lang="ru-RU" dirty="0" smtClean="0"/>
          </a:p>
          <a:p>
            <a:pPr>
              <a:buNone/>
            </a:pPr>
            <a:r>
              <a:rPr lang="ru-RU" dirty="0" smtClean="0"/>
              <a:t>Wormwood herb - 30 </a:t>
            </a:r>
            <a:r>
              <a:rPr lang="en-US" dirty="0" smtClean="0"/>
              <a:t>parts; </a:t>
            </a:r>
            <a:r>
              <a:rPr lang="ru-RU" dirty="0" smtClean="0"/>
              <a:t> </a:t>
            </a:r>
            <a:endParaRPr lang="ru-RU" dirty="0" smtClean="0"/>
          </a:p>
          <a:p>
            <a:pPr>
              <a:buNone/>
            </a:pPr>
            <a:r>
              <a:rPr lang="ru-RU" dirty="0" smtClean="0"/>
              <a:t>Mandarin peel, freed from the inner white pulp - 15 </a:t>
            </a:r>
            <a:r>
              <a:rPr lang="en-US" dirty="0" smtClean="0"/>
              <a:t>parts</a:t>
            </a:r>
            <a:r>
              <a:rPr lang="ru-RU" dirty="0" smtClean="0"/>
              <a:t>;</a:t>
            </a:r>
            <a:endParaRPr lang="ru-RU" dirty="0" smtClean="0"/>
          </a:p>
          <a:p>
            <a:pPr algn="l" rtl="0">
              <a:buNone/>
            </a:pPr>
            <a:r>
              <a:rPr lang="ru-RU" dirty="0" smtClean="0"/>
              <a:t>Alcohol - until 1 liter of tincture is obtained.</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34</a:t>
            </a:fld>
            <a:endParaRPr lang="ru-R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pPr algn="l" rtl="0"/>
            <a:r>
              <a:rPr lang="ru-RU" b="1" dirty="0" smtClean="0"/>
              <a:t>Extracts OFS.1.4.1.0021.15</a:t>
            </a:r>
            <a:endParaRPr lang="ru-RU" dirty="0"/>
          </a:p>
        </p:txBody>
      </p:sp>
      <p:sp>
        <p:nvSpPr>
          <p:cNvPr id="3" name="Содержимое 2"/>
          <p:cNvSpPr>
            <a:spLocks noGrp="1"/>
          </p:cNvSpPr>
          <p:nvPr>
            <p:ph idx="1"/>
          </p:nvPr>
        </p:nvSpPr>
        <p:spPr>
          <a:xfrm>
            <a:off x="457200" y="1071546"/>
            <a:ext cx="8229600" cy="5054617"/>
          </a:xfrm>
        </p:spPr>
        <p:txBody>
          <a:bodyPr>
            <a:normAutofit fontScale="70000" lnSpcReduction="20000"/>
          </a:bodyPr>
          <a:lstStyle/>
          <a:p>
            <a:pPr algn="l" rtl="0">
              <a:buNone/>
            </a:pPr>
            <a:r>
              <a:rPr lang="ru-RU" dirty="0" smtClean="0"/>
              <a:t>Extracts - dosage form, which is</a:t>
            </a:r>
          </a:p>
          <a:p>
            <a:pPr algn="l" rtl="0">
              <a:buNone/>
            </a:pPr>
            <a:r>
              <a:rPr lang="ru-RU" dirty="0" smtClean="0"/>
              <a:t>concentrated extract from medicinal plant materials, less often from raw materials of animal </a:t>
            </a:r>
            <a:r>
              <a:rPr lang="ru-RU" dirty="0" err="1" smtClean="0"/>
              <a:t>origin</a:t>
            </a:r>
            <a:r>
              <a:rPr lang="ru-RU" dirty="0" smtClean="0"/>
              <a:t>. </a:t>
            </a:r>
            <a:endParaRPr lang="ru-RU" dirty="0" smtClean="0"/>
          </a:p>
          <a:p>
            <a:pPr algn="l" rtl="0">
              <a:buNone/>
            </a:pPr>
            <a:r>
              <a:rPr lang="ru-RU" dirty="0" smtClean="0"/>
              <a:t> Depending on the used </a:t>
            </a:r>
            <a:r>
              <a:rPr lang="ru-RU" dirty="0" err="1" smtClean="0"/>
              <a:t>extractant</a:t>
            </a:r>
            <a:r>
              <a:rPr lang="ru-RU" dirty="0" smtClean="0"/>
              <a:t> they are divided into 4 groups: </a:t>
            </a:r>
          </a:p>
          <a:p>
            <a:pPr algn="l" rtl="0"/>
            <a:r>
              <a:rPr lang="ru-RU" dirty="0" smtClean="0"/>
              <a:t>aquatic (</a:t>
            </a:r>
            <a:r>
              <a:rPr lang="ru-RU" dirty="0" err="1" smtClean="0"/>
              <a:t>extracta</a:t>
            </a:r>
            <a:r>
              <a:rPr lang="ru-RU" dirty="0" smtClean="0"/>
              <a:t> </a:t>
            </a:r>
            <a:r>
              <a:rPr lang="ru-RU" dirty="0" err="1" smtClean="0"/>
              <a:t>aquosa</a:t>
            </a:r>
            <a:r>
              <a:rPr lang="ru-RU" dirty="0" smtClean="0"/>
              <a:t>), </a:t>
            </a:r>
          </a:p>
          <a:p>
            <a:pPr algn="l" rtl="0"/>
            <a:r>
              <a:rPr lang="ru-RU" dirty="0" smtClean="0"/>
              <a:t>alcohol (</a:t>
            </a:r>
            <a:r>
              <a:rPr lang="ru-RU" dirty="0" err="1" smtClean="0"/>
              <a:t>extracta</a:t>
            </a:r>
            <a:r>
              <a:rPr lang="ru-RU" dirty="0" smtClean="0"/>
              <a:t> </a:t>
            </a:r>
            <a:r>
              <a:rPr lang="ru-RU" dirty="0" err="1" smtClean="0"/>
              <a:t>spirituosa</a:t>
            </a:r>
            <a:r>
              <a:rPr lang="ru-RU" dirty="0" smtClean="0"/>
              <a:t>), </a:t>
            </a:r>
          </a:p>
          <a:p>
            <a:pPr algn="l" rtl="0"/>
            <a:r>
              <a:rPr lang="ru-RU" dirty="0" smtClean="0"/>
              <a:t>oil (</a:t>
            </a:r>
            <a:r>
              <a:rPr lang="ru-RU" dirty="0" err="1" smtClean="0"/>
              <a:t>extracta</a:t>
            </a:r>
            <a:r>
              <a:rPr lang="ru-RU" dirty="0" smtClean="0"/>
              <a:t> </a:t>
            </a:r>
            <a:r>
              <a:rPr lang="ru-RU" dirty="0" err="1" smtClean="0"/>
              <a:t>oleosa</a:t>
            </a:r>
            <a:r>
              <a:rPr lang="ru-RU" dirty="0" smtClean="0"/>
              <a:t>). </a:t>
            </a:r>
          </a:p>
          <a:p>
            <a:pPr algn="l" rtl="0"/>
            <a:r>
              <a:rPr lang="la-Latn" dirty="0" smtClean="0"/>
              <a:t>E</a:t>
            </a:r>
            <a:r>
              <a:rPr lang="ru-RU" dirty="0" err="1" smtClean="0"/>
              <a:t>xtracts</a:t>
            </a:r>
            <a:r>
              <a:rPr lang="en-US" dirty="0" smtClean="0"/>
              <a:t> </a:t>
            </a:r>
            <a:r>
              <a:rPr lang="ru-RU" dirty="0" err="1" smtClean="0"/>
              <a:t>obtained</a:t>
            </a:r>
            <a:r>
              <a:rPr lang="ru-RU" dirty="0" smtClean="0"/>
              <a:t> </a:t>
            </a:r>
            <a:r>
              <a:rPr lang="ru-RU" dirty="0" smtClean="0"/>
              <a:t>using various organic solvents (carbon tetrachloride, dichloroethane, etc..) ethereal (</a:t>
            </a:r>
            <a:r>
              <a:rPr lang="ru-RU" dirty="0" err="1" smtClean="0"/>
              <a:t>extracta</a:t>
            </a:r>
            <a:r>
              <a:rPr lang="ru-RU" dirty="0" smtClean="0"/>
              <a:t> </a:t>
            </a:r>
            <a:r>
              <a:rPr lang="ru-RU" dirty="0" err="1" smtClean="0"/>
              <a:t>aetherea</a:t>
            </a:r>
            <a:r>
              <a:rPr lang="ru-RU" dirty="0" smtClean="0"/>
              <a:t>);</a:t>
            </a:r>
          </a:p>
          <a:p>
            <a:pPr algn="l" rtl="0"/>
            <a:r>
              <a:rPr lang="la-Latn" dirty="0" smtClean="0"/>
              <a:t>E</a:t>
            </a:r>
            <a:r>
              <a:rPr lang="ru-RU" dirty="0" err="1" smtClean="0"/>
              <a:t>xtracts</a:t>
            </a:r>
            <a:r>
              <a:rPr lang="en-US" dirty="0" smtClean="0"/>
              <a:t> </a:t>
            </a:r>
            <a:r>
              <a:rPr lang="ru-RU" dirty="0" err="1" smtClean="0"/>
              <a:t>obtained</a:t>
            </a:r>
            <a:r>
              <a:rPr lang="ru-RU" dirty="0" smtClean="0"/>
              <a:t> </a:t>
            </a:r>
            <a:r>
              <a:rPr lang="ru-RU" dirty="0" smtClean="0"/>
              <a:t>by </a:t>
            </a:r>
            <a:r>
              <a:rPr lang="ru-RU" dirty="0" err="1" smtClean="0"/>
              <a:t>sequential</a:t>
            </a:r>
            <a:r>
              <a:rPr lang="ru-RU" dirty="0" smtClean="0"/>
              <a:t> </a:t>
            </a:r>
            <a:r>
              <a:rPr lang="ru-RU" dirty="0" err="1" smtClean="0"/>
              <a:t>extraction</a:t>
            </a:r>
            <a:r>
              <a:rPr lang="en-US" dirty="0" smtClean="0"/>
              <a:t> of</a:t>
            </a:r>
            <a:endParaRPr lang="ru-RU" dirty="0" smtClean="0"/>
          </a:p>
          <a:p>
            <a:pPr algn="l" rtl="0">
              <a:buNone/>
            </a:pPr>
            <a:r>
              <a:rPr lang="ru-RU" dirty="0" smtClean="0"/>
              <a:t>medicinal plant </a:t>
            </a:r>
            <a:r>
              <a:rPr lang="ru-RU" dirty="0" err="1" smtClean="0"/>
              <a:t>materials</a:t>
            </a:r>
            <a:r>
              <a:rPr lang="ru-RU" dirty="0" smtClean="0"/>
              <a:t> </a:t>
            </a:r>
            <a:r>
              <a:rPr lang="en-US" dirty="0" smtClean="0"/>
              <a:t>by </a:t>
            </a:r>
            <a:r>
              <a:rPr lang="ru-RU" dirty="0" err="1" smtClean="0"/>
              <a:t>extractants</a:t>
            </a:r>
            <a:r>
              <a:rPr lang="en-US" dirty="0" smtClean="0"/>
              <a:t> of</a:t>
            </a:r>
            <a:r>
              <a:rPr lang="ru-RU" dirty="0" smtClean="0"/>
              <a:t> </a:t>
            </a:r>
            <a:r>
              <a:rPr lang="ru-RU" dirty="0" smtClean="0"/>
              <a:t>different </a:t>
            </a:r>
            <a:r>
              <a:rPr lang="ru-RU" dirty="0" err="1" smtClean="0"/>
              <a:t>polarity</a:t>
            </a:r>
            <a:r>
              <a:rPr lang="ru-RU" dirty="0" smtClean="0"/>
              <a:t>.</a:t>
            </a:r>
            <a:endParaRPr lang="ru-RU" dirty="0" smtClean="0"/>
          </a:p>
          <a:p>
            <a:pPr algn="l" rtl="0">
              <a:buNone/>
            </a:pPr>
            <a:r>
              <a:rPr lang="ru-RU" dirty="0" smtClean="0"/>
              <a:t>In addition, standardized extracts are used - concentrates for the preparation of infusions and decoctions.</a:t>
            </a:r>
          </a:p>
          <a:p>
            <a:pPr algn="l" rtl="0">
              <a:buNone/>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35</a:t>
            </a:fld>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rtl="0"/>
            <a:r>
              <a:rPr lang="ru-RU" sz="2800" dirty="0" smtClean="0"/>
              <a:t>Depending on the route of administration and the method of application, they are distinguished</a:t>
            </a:r>
            <a:br>
              <a:rPr lang="ru-RU" sz="2800" dirty="0" smtClean="0"/>
            </a:br>
            <a:endParaRPr lang="ru-RU" sz="2800" dirty="0"/>
          </a:p>
        </p:txBody>
      </p:sp>
      <p:sp>
        <p:nvSpPr>
          <p:cNvPr id="3" name="Содержимое 2"/>
          <p:cNvSpPr>
            <a:spLocks noGrp="1"/>
          </p:cNvSpPr>
          <p:nvPr>
            <p:ph idx="1"/>
          </p:nvPr>
        </p:nvSpPr>
        <p:spPr>
          <a:xfrm>
            <a:off x="457200" y="1214422"/>
            <a:ext cx="8229600" cy="5286412"/>
          </a:xfrm>
        </p:spPr>
        <p:txBody>
          <a:bodyPr>
            <a:normAutofit/>
          </a:bodyPr>
          <a:lstStyle/>
          <a:p>
            <a:pPr algn="l" rtl="0">
              <a:buNone/>
            </a:pPr>
            <a:r>
              <a:rPr lang="ru-RU" dirty="0" smtClean="0"/>
              <a:t>extracts oral, for external use, for local </a:t>
            </a:r>
            <a:r>
              <a:rPr lang="ru-RU" dirty="0" err="1" smtClean="0"/>
              <a:t>application</a:t>
            </a:r>
            <a:r>
              <a:rPr lang="ru-RU" dirty="0" smtClean="0"/>
              <a:t>.</a:t>
            </a:r>
            <a:endParaRPr lang="ru-RU" dirty="0" smtClean="0"/>
          </a:p>
          <a:p>
            <a:pPr algn="l" rtl="0"/>
            <a:r>
              <a:rPr lang="ru-RU" i="1" dirty="0" smtClean="0"/>
              <a:t>Oral extract - an extract intended for reception </a:t>
            </a:r>
            <a:r>
              <a:rPr lang="ru-RU" dirty="0" smtClean="0"/>
              <a:t>inside (including after dilution).</a:t>
            </a:r>
          </a:p>
          <a:p>
            <a:pPr algn="l" rtl="0"/>
            <a:r>
              <a:rPr lang="ru-RU" i="1" dirty="0" smtClean="0"/>
              <a:t>Extract for external use - an extract intended </a:t>
            </a:r>
            <a:r>
              <a:rPr lang="ru-RU" i="1" dirty="0" err="1" smtClean="0"/>
              <a:t>for</a:t>
            </a:r>
            <a:r>
              <a:rPr lang="ru-RU" i="1" dirty="0" smtClean="0"/>
              <a:t> </a:t>
            </a:r>
            <a:r>
              <a:rPr lang="en-US" i="1" dirty="0" smtClean="0"/>
              <a:t>external</a:t>
            </a:r>
            <a:r>
              <a:rPr lang="ru-RU" dirty="0" smtClean="0"/>
              <a:t> </a:t>
            </a:r>
            <a:r>
              <a:rPr lang="ru-RU" dirty="0" smtClean="0"/>
              <a:t>application (including after dilution).</a:t>
            </a:r>
          </a:p>
          <a:p>
            <a:pPr algn="l" rtl="0"/>
            <a:r>
              <a:rPr lang="en-US" i="1" dirty="0" smtClean="0"/>
              <a:t>For local use</a:t>
            </a:r>
            <a:r>
              <a:rPr lang="ru-RU" i="1" dirty="0" smtClean="0"/>
              <a:t> </a:t>
            </a:r>
            <a:r>
              <a:rPr lang="ru-RU" i="1" dirty="0" smtClean="0"/>
              <a:t>extract - extract intended for for </a:t>
            </a:r>
            <a:r>
              <a:rPr lang="ru-RU" dirty="0" smtClean="0"/>
              <a:t>local application (including after dilution).</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0"/>
            <a:ext cx="8229600" cy="1417638"/>
          </a:xfrm>
        </p:spPr>
        <p:txBody>
          <a:bodyPr/>
          <a:lstStyle/>
          <a:p>
            <a:pPr algn="l" rtl="0"/>
            <a:r>
              <a:rPr lang="ru-RU" sz="3200" dirty="0" smtClean="0"/>
              <a:t>Advantages and Disadvantages of Liquid Extracts</a:t>
            </a:r>
            <a:endParaRPr lang="ru-RU" sz="3200" dirty="0"/>
          </a:p>
        </p:txBody>
      </p:sp>
      <p:sp>
        <p:nvSpPr>
          <p:cNvPr id="8" name="Текст 7"/>
          <p:cNvSpPr>
            <a:spLocks noGrp="1"/>
          </p:cNvSpPr>
          <p:nvPr>
            <p:ph type="body" idx="1"/>
          </p:nvPr>
        </p:nvSpPr>
        <p:spPr>
          <a:xfrm>
            <a:off x="457200" y="1428736"/>
            <a:ext cx="4040188" cy="746139"/>
          </a:xfrm>
        </p:spPr>
        <p:txBody>
          <a:bodyPr>
            <a:normAutofit fontScale="47500" lnSpcReduction="20000"/>
          </a:bodyPr>
          <a:lstStyle/>
          <a:p>
            <a:pPr algn="l" rtl="0"/>
            <a:endParaRPr lang="ru-RU" sz="1800" dirty="0" smtClean="0"/>
          </a:p>
          <a:p>
            <a:pPr algn="l" rtl="0"/>
            <a:endParaRPr lang="ru-RU" sz="1800" dirty="0" smtClean="0"/>
          </a:p>
          <a:p>
            <a:pPr algn="l" rtl="0"/>
            <a:endParaRPr lang="ru-RU" sz="1800" dirty="0" smtClean="0"/>
          </a:p>
          <a:p>
            <a:pPr algn="l" rtl="0"/>
            <a:r>
              <a:rPr lang="ru-RU" sz="2900" dirty="0" smtClean="0"/>
              <a:t>Advantages of liquid extracts as a dosage form:</a:t>
            </a:r>
          </a:p>
          <a:p>
            <a:pPr algn="l" rtl="0"/>
            <a:endParaRPr lang="ru-RU" dirty="0"/>
          </a:p>
        </p:txBody>
      </p:sp>
      <p:sp>
        <p:nvSpPr>
          <p:cNvPr id="3" name="Содержимое 2"/>
          <p:cNvSpPr>
            <a:spLocks noGrp="1"/>
          </p:cNvSpPr>
          <p:nvPr>
            <p:ph sz="half" idx="2"/>
          </p:nvPr>
        </p:nvSpPr>
        <p:spPr>
          <a:solidFill>
            <a:schemeClr val="accent3">
              <a:lumMod val="40000"/>
              <a:lumOff val="60000"/>
            </a:schemeClr>
          </a:solidFill>
          <a:ln w="57150">
            <a:solidFill>
              <a:srgbClr val="00B050"/>
            </a:solidFill>
          </a:ln>
        </p:spPr>
        <p:txBody>
          <a:bodyPr/>
          <a:lstStyle/>
          <a:p>
            <a:pPr lvl="0" algn="l" rtl="0"/>
            <a:r>
              <a:rPr lang="ru-RU" dirty="0" smtClean="0"/>
              <a:t>Easier to make than thick and dry ones.</a:t>
            </a:r>
          </a:p>
          <a:p>
            <a:pPr lvl="0" algn="l" rtl="0"/>
            <a:r>
              <a:rPr lang="ru-RU" dirty="0" smtClean="0"/>
              <a:t>When obtaining liquid extracts, biologically active substances do not undergo any changes, that is, they are in a natural state.</a:t>
            </a:r>
          </a:p>
          <a:p>
            <a:pPr lvl="0" algn="l" rtl="0"/>
            <a:r>
              <a:rPr lang="ru-RU" dirty="0" smtClean="0"/>
              <a:t>Convenient dispensing (classic extracts!).</a:t>
            </a:r>
          </a:p>
          <a:p>
            <a:pPr algn="l" rtl="0"/>
            <a:endParaRPr lang="ru-RU" dirty="0"/>
          </a:p>
        </p:txBody>
      </p:sp>
      <p:sp>
        <p:nvSpPr>
          <p:cNvPr id="9" name="Текст 8"/>
          <p:cNvSpPr>
            <a:spLocks noGrp="1"/>
          </p:cNvSpPr>
          <p:nvPr>
            <p:ph type="body" sz="quarter" idx="3"/>
          </p:nvPr>
        </p:nvSpPr>
        <p:spPr/>
        <p:txBody>
          <a:bodyPr>
            <a:normAutofit lnSpcReduction="10000"/>
          </a:bodyPr>
          <a:lstStyle/>
          <a:p>
            <a:pPr algn="l" rtl="0"/>
            <a:r>
              <a:rPr lang="ru-RU" sz="1800" dirty="0" smtClean="0"/>
              <a:t>Disadvantages of liquid extracts as a dosage form:</a:t>
            </a:r>
          </a:p>
          <a:p>
            <a:pPr algn="l" rtl="0"/>
            <a:endParaRPr lang="ru-RU" dirty="0"/>
          </a:p>
        </p:txBody>
      </p:sp>
      <p:sp>
        <p:nvSpPr>
          <p:cNvPr id="10" name="Содержимое 9"/>
          <p:cNvSpPr>
            <a:spLocks noGrp="1"/>
          </p:cNvSpPr>
          <p:nvPr>
            <p:ph sz="quarter" idx="4"/>
          </p:nvPr>
        </p:nvSpPr>
        <p:spPr>
          <a:solidFill>
            <a:schemeClr val="accent6">
              <a:lumMod val="40000"/>
              <a:lumOff val="60000"/>
            </a:schemeClr>
          </a:solidFill>
          <a:ln w="38100">
            <a:solidFill>
              <a:srgbClr val="FF0000"/>
            </a:solidFill>
          </a:ln>
        </p:spPr>
        <p:txBody>
          <a:bodyPr/>
          <a:lstStyle/>
          <a:p>
            <a:pPr lvl="0" algn="l" rtl="0"/>
            <a:r>
              <a:rPr lang="ru-RU" dirty="0" smtClean="0"/>
              <a:t>High saturation with ballast substances.</a:t>
            </a:r>
          </a:p>
          <a:p>
            <a:pPr lvl="0" algn="l" rtl="0"/>
            <a:r>
              <a:rPr lang="ru-RU" dirty="0" smtClean="0"/>
              <a:t>Inconvenience in transportation.</a:t>
            </a:r>
          </a:p>
          <a:p>
            <a:pPr algn="l" rtl="0"/>
            <a:endParaRPr lang="ru-RU" dirty="0"/>
          </a:p>
        </p:txBody>
      </p:sp>
      <p:sp>
        <p:nvSpPr>
          <p:cNvPr id="4" name="Номер слайда 3"/>
          <p:cNvSpPr>
            <a:spLocks noGrp="1"/>
          </p:cNvSpPr>
          <p:nvPr>
            <p:ph type="sldNum" sz="quarter" idx="12"/>
          </p:nvPr>
        </p:nvSpPr>
        <p:spPr/>
        <p:txBody>
          <a:bodyPr/>
          <a:lstStyle/>
          <a:p>
            <a:pPr algn="l" rtl="0">
              <a:defRPr/>
            </a:pPr>
            <a:fld id="{ACDD203E-BDBA-4B25-9DEB-039493BA47AA}" type="slidenum">
              <a:rPr lang="ru-RU" smtClean="0"/>
              <a:pPr algn="l" rtl="0">
                <a:defRPr/>
              </a:pPr>
              <a:t>37</a:t>
            </a:fld>
            <a:endParaRPr 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274638"/>
            <a:ext cx="8229600" cy="654032"/>
          </a:xfrm>
        </p:spPr>
        <p:txBody>
          <a:bodyPr/>
          <a:lstStyle/>
          <a:p>
            <a:pPr algn="l" rtl="0"/>
            <a:r>
              <a:rPr lang="ru-RU" sz="3200" dirty="0" smtClean="0"/>
              <a:t>Classification of liquid extracts:</a:t>
            </a:r>
            <a:endParaRPr lang="ru-RU" sz="3200" dirty="0"/>
          </a:p>
        </p:txBody>
      </p:sp>
      <p:sp>
        <p:nvSpPr>
          <p:cNvPr id="9" name="Содержимое 8"/>
          <p:cNvSpPr>
            <a:spLocks noGrp="1"/>
          </p:cNvSpPr>
          <p:nvPr>
            <p:ph idx="1"/>
          </p:nvPr>
        </p:nvSpPr>
        <p:spPr>
          <a:xfrm>
            <a:off x="457200" y="857232"/>
            <a:ext cx="8229600" cy="5268931"/>
          </a:xfrm>
        </p:spPr>
        <p:txBody>
          <a:bodyPr>
            <a:normAutofit/>
          </a:bodyPr>
          <a:lstStyle/>
          <a:p>
            <a:pPr algn="l" rtl="0">
              <a:buNone/>
            </a:pPr>
            <a:r>
              <a:rPr lang="ru-RU" sz="2000" dirty="0" smtClean="0"/>
              <a:t>Liquid extracts are classified according to the main biologically active substances that provide the effect of this extract, i.e. liquid extracts containing:</a:t>
            </a:r>
          </a:p>
          <a:p>
            <a:pPr lvl="0" algn="l" rtl="0"/>
            <a:r>
              <a:rPr lang="ru-RU" sz="2000" dirty="0" smtClean="0"/>
              <a:t>alkaloids (liquid jaundice extract);</a:t>
            </a:r>
          </a:p>
          <a:p>
            <a:pPr lvl="0" algn="l" rtl="0"/>
            <a:r>
              <a:rPr lang="ru-RU" sz="2000" dirty="0" err="1" smtClean="0"/>
              <a:t>flavonoids</a:t>
            </a:r>
            <a:r>
              <a:rPr lang="ru-RU" sz="2000" dirty="0" smtClean="0"/>
              <a:t> (liquid hawthorn extract);</a:t>
            </a:r>
          </a:p>
          <a:p>
            <a:pPr lvl="0" algn="l" rtl="0"/>
            <a:r>
              <a:rPr lang="ru-RU" sz="2000" dirty="0" smtClean="0"/>
              <a:t>saponins (extract </a:t>
            </a:r>
            <a:r>
              <a:rPr lang="ru-RU" sz="2000" dirty="0" err="1" smtClean="0"/>
              <a:t>leuzei</a:t>
            </a:r>
            <a:r>
              <a:rPr lang="ru-RU" sz="2000" dirty="0" smtClean="0"/>
              <a:t> liquid);</a:t>
            </a:r>
          </a:p>
          <a:p>
            <a:pPr lvl="0" algn="l" rtl="0"/>
            <a:r>
              <a:rPr lang="ru-RU" sz="2000" dirty="0" smtClean="0"/>
              <a:t>vitamins (nettle extract liquid);</a:t>
            </a:r>
          </a:p>
          <a:p>
            <a:pPr lvl="0" algn="l" rtl="0"/>
            <a:r>
              <a:rPr lang="ru-RU" sz="2000" dirty="0" err="1" smtClean="0"/>
              <a:t>anthracene derivatives</a:t>
            </a:r>
            <a:r>
              <a:rPr lang="ru-RU" sz="2000" dirty="0" smtClean="0"/>
              <a:t> (liquid buckthorn extract), etc....</a:t>
            </a:r>
          </a:p>
          <a:p>
            <a:pPr algn="l" rtl="0">
              <a:buNone/>
            </a:pPr>
            <a:endParaRPr lang="ru-RU" sz="2000" dirty="0" smtClean="0"/>
          </a:p>
          <a:p>
            <a:pPr algn="l" rtl="0">
              <a:buNone/>
            </a:pPr>
            <a:r>
              <a:rPr lang="ru-RU" sz="2000" dirty="0" smtClean="0"/>
              <a:t>Extracts can be obtained by </a:t>
            </a:r>
            <a:r>
              <a:rPr lang="ru-RU" sz="2000" dirty="0" err="1" smtClean="0"/>
              <a:t>methods</a:t>
            </a:r>
            <a:r>
              <a:rPr lang="ru-RU" sz="2000" dirty="0" smtClean="0"/>
              <a:t> </a:t>
            </a:r>
            <a:r>
              <a:rPr lang="en-US" sz="2000" dirty="0" smtClean="0"/>
              <a:t>of </a:t>
            </a:r>
            <a:r>
              <a:rPr lang="ru-RU" sz="2000" dirty="0" err="1" smtClean="0"/>
              <a:t>percolation</a:t>
            </a:r>
            <a:r>
              <a:rPr lang="ru-RU" sz="2000" dirty="0" smtClean="0"/>
              <a:t>, </a:t>
            </a:r>
            <a:r>
              <a:rPr lang="ru-RU" sz="2000" dirty="0" err="1" smtClean="0"/>
              <a:t>repercolation</a:t>
            </a:r>
            <a:r>
              <a:rPr lang="ru-RU" sz="2000" dirty="0" smtClean="0"/>
              <a:t>,</a:t>
            </a:r>
          </a:p>
          <a:p>
            <a:pPr algn="l" rtl="0">
              <a:buNone/>
            </a:pPr>
            <a:r>
              <a:rPr lang="ru-RU" sz="2000" dirty="0" smtClean="0"/>
              <a:t>maceration, circulating extraction and other suitable</a:t>
            </a:r>
          </a:p>
          <a:p>
            <a:pPr algn="l" rtl="0">
              <a:buNone/>
            </a:pPr>
            <a:r>
              <a:rPr lang="ru-RU" sz="2000" dirty="0" err="1" smtClean="0"/>
              <a:t>validated</a:t>
            </a:r>
            <a:r>
              <a:rPr lang="ru-RU" sz="2000" dirty="0" smtClean="0"/>
              <a:t> methods.</a:t>
            </a:r>
          </a:p>
        </p:txBody>
      </p:sp>
      <p:sp>
        <p:nvSpPr>
          <p:cNvPr id="7" name="Номер слайда 6"/>
          <p:cNvSpPr>
            <a:spLocks noGrp="1"/>
          </p:cNvSpPr>
          <p:nvPr>
            <p:ph type="sldNum" sz="quarter" idx="12"/>
          </p:nvPr>
        </p:nvSpPr>
        <p:spPr/>
        <p:txBody>
          <a:bodyPr/>
          <a:lstStyle/>
          <a:p>
            <a:pPr algn="l" rtl="0">
              <a:defRPr/>
            </a:pPr>
            <a:fld id="{40ACFA4A-11B2-41CD-B224-42084FAB1F7E}" type="slidenum">
              <a:rPr lang="ru-RU" smtClean="0"/>
              <a:pPr algn="l" rtl="0">
                <a:defRPr/>
              </a:pPr>
              <a:t>38</a:t>
            </a:fld>
            <a:endParaRPr lang="ru-R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dirty="0" smtClean="0"/>
              <a:t>Classification of extracts</a:t>
            </a:r>
            <a:endParaRPr lang="ru-RU" dirty="0"/>
          </a:p>
        </p:txBody>
      </p:sp>
      <p:sp>
        <p:nvSpPr>
          <p:cNvPr id="3" name="Содержимое 2"/>
          <p:cNvSpPr>
            <a:spLocks noGrp="1"/>
          </p:cNvSpPr>
          <p:nvPr>
            <p:ph idx="1"/>
          </p:nvPr>
        </p:nvSpPr>
        <p:spPr>
          <a:xfrm>
            <a:off x="457200" y="857232"/>
            <a:ext cx="8229600" cy="5268931"/>
          </a:xfrm>
        </p:spPr>
        <p:txBody>
          <a:bodyPr>
            <a:normAutofit fontScale="92500" lnSpcReduction="10000"/>
          </a:bodyPr>
          <a:lstStyle/>
          <a:p>
            <a:pPr algn="l" rtl="0">
              <a:buNone/>
            </a:pPr>
            <a:r>
              <a:rPr lang="ru-RU" dirty="0" smtClean="0"/>
              <a:t>Extracts are distinguished by consistency: </a:t>
            </a:r>
          </a:p>
          <a:p>
            <a:pPr algn="l" rtl="0"/>
            <a:r>
              <a:rPr lang="ru-RU" dirty="0" smtClean="0"/>
              <a:t>liquid (</a:t>
            </a:r>
            <a:r>
              <a:rPr lang="ru-RU" dirty="0" err="1" smtClean="0"/>
              <a:t>extracta</a:t>
            </a:r>
            <a:r>
              <a:rPr lang="ru-RU" dirty="0" smtClean="0"/>
              <a:t> </a:t>
            </a:r>
            <a:r>
              <a:rPr lang="ru-RU" dirty="0" err="1" smtClean="0"/>
              <a:t>fluida</a:t>
            </a:r>
            <a:r>
              <a:rPr lang="ru-RU" dirty="0" smtClean="0"/>
              <a:t>), </a:t>
            </a:r>
          </a:p>
          <a:p>
            <a:pPr algn="l" rtl="0"/>
            <a:r>
              <a:rPr lang="ru-RU" dirty="0" smtClean="0"/>
              <a:t>thick (</a:t>
            </a:r>
            <a:r>
              <a:rPr lang="ru-RU" dirty="0" err="1" smtClean="0"/>
              <a:t>extracta</a:t>
            </a:r>
            <a:r>
              <a:rPr lang="ru-RU" dirty="0" smtClean="0"/>
              <a:t> </a:t>
            </a:r>
            <a:r>
              <a:rPr lang="ru-RU" dirty="0" err="1" smtClean="0"/>
              <a:t>spissa</a:t>
            </a:r>
            <a:r>
              <a:rPr lang="ru-RU" dirty="0" smtClean="0"/>
              <a:t>), </a:t>
            </a:r>
          </a:p>
          <a:p>
            <a:pPr algn="l" rtl="0"/>
            <a:r>
              <a:rPr lang="ru-RU" dirty="0" smtClean="0"/>
              <a:t>dry (</a:t>
            </a:r>
            <a:r>
              <a:rPr lang="ru-RU" dirty="0" err="1" smtClean="0"/>
              <a:t>extracta</a:t>
            </a:r>
            <a:r>
              <a:rPr lang="ru-RU" dirty="0" smtClean="0"/>
              <a:t> </a:t>
            </a:r>
            <a:r>
              <a:rPr lang="ru-RU" dirty="0" err="1" smtClean="0"/>
              <a:t>sicca</a:t>
            </a:r>
            <a:r>
              <a:rPr lang="ru-RU" dirty="0" smtClean="0"/>
              <a:t>)</a:t>
            </a:r>
          </a:p>
          <a:p>
            <a:pPr algn="l" rtl="0">
              <a:buNone/>
            </a:pPr>
            <a:r>
              <a:rPr lang="ru-RU" dirty="0" smtClean="0"/>
              <a:t>Liquid extracts are mobile, concentrated </a:t>
            </a:r>
            <a:r>
              <a:rPr lang="ru-RU" dirty="0" err="1" smtClean="0"/>
              <a:t>water-ethanol</a:t>
            </a:r>
            <a:r>
              <a:rPr lang="ru-RU" dirty="0" smtClean="0"/>
              <a:t> extraction from medicinal plant materials; </a:t>
            </a:r>
          </a:p>
          <a:p>
            <a:pPr algn="l" rtl="0">
              <a:buNone/>
            </a:pPr>
            <a:r>
              <a:rPr lang="ru-RU" dirty="0" smtClean="0"/>
              <a:t>thick - viscous masses containing no more than 25% moisture; </a:t>
            </a:r>
          </a:p>
          <a:p>
            <a:pPr algn="l" rtl="0">
              <a:buNone/>
            </a:pPr>
            <a:r>
              <a:rPr lang="ru-RU" dirty="0" smtClean="0"/>
              <a:t>dry extracts are loose or porous, spongy masses containing up to 5% moisture.</a:t>
            </a:r>
          </a:p>
          <a:p>
            <a:pPr algn="l" rtl="0">
              <a:buNone/>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39</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685800" y="357167"/>
            <a:ext cx="7772400" cy="5857916"/>
          </a:xfrm>
        </p:spPr>
        <p:txBody>
          <a:bodyPr>
            <a:normAutofit lnSpcReduction="10000"/>
          </a:bodyPr>
          <a:lstStyle/>
          <a:p>
            <a:pPr marL="0" indent="0" algn="ctr" rtl="0">
              <a:buNone/>
            </a:pPr>
            <a:r>
              <a:rPr lang="ru-RU" b="1" dirty="0" smtClean="0"/>
              <a:t>Tinctures are divided into:</a:t>
            </a:r>
          </a:p>
          <a:p>
            <a:pPr marL="0" indent="0" algn="l" rtl="0">
              <a:buFont typeface="Wingdings" pitchFamily="2" charset="2"/>
              <a:buChar char="§"/>
            </a:pPr>
            <a:r>
              <a:rPr lang="ru-RU" dirty="0" smtClean="0"/>
              <a:t> simple, obtained on the basis of one type of medicinal plant raw materials, </a:t>
            </a:r>
          </a:p>
          <a:p>
            <a:pPr marL="0" indent="0" algn="l" rtl="0">
              <a:buFont typeface="Wingdings" pitchFamily="2" charset="2"/>
              <a:buChar char="§"/>
            </a:pPr>
            <a:r>
              <a:rPr lang="ru-RU" dirty="0" smtClean="0"/>
              <a:t>and </a:t>
            </a:r>
            <a:r>
              <a:rPr lang="ru-RU" dirty="0" err="1" smtClean="0"/>
              <a:t>complex</a:t>
            </a:r>
            <a:r>
              <a:rPr lang="ru-RU" altLang="en-US" dirty="0" smtClean="0"/>
              <a:t> </a:t>
            </a:r>
            <a:r>
              <a:rPr lang="ru-RU" dirty="0" smtClean="0"/>
              <a:t> </a:t>
            </a:r>
            <a:r>
              <a:rPr lang="ru-RU" dirty="0" smtClean="0"/>
              <a:t>- obtained from a mixture of several types of medicinal raw materials or </a:t>
            </a:r>
            <a:r>
              <a:rPr lang="ru-RU" altLang="en-US" dirty="0" smtClean="0"/>
              <a:t>which are a mixture of extracts from several plants, sometimes with the addition of medicinal substances. </a:t>
            </a:r>
          </a:p>
          <a:p>
            <a:pPr lvl="1" algn="l" rtl="0" eaLnBrk="1" hangingPunct="1">
              <a:buFontTx/>
              <a:buNone/>
            </a:pPr>
            <a:endParaRPr lang="ru-RU" altLang="en-US" dirty="0" smtClean="0"/>
          </a:p>
          <a:p>
            <a:pPr marL="0" indent="0" algn="ctr" rtl="0" eaLnBrk="1" hangingPunct="1">
              <a:buFontTx/>
              <a:buNone/>
            </a:pPr>
            <a:r>
              <a:rPr lang="ru-RU" altLang="en-US" dirty="0" smtClean="0"/>
              <a:t>To obtain tinctures, dried plant material is often used, in some cases, fresh </a:t>
            </a:r>
            <a:r>
              <a:rPr lang="ru-RU" altLang="en-US" dirty="0" err="1" smtClean="0"/>
              <a:t>raw</a:t>
            </a:r>
            <a:r>
              <a:rPr lang="ru-RU" altLang="en-US" dirty="0" smtClean="0"/>
              <a:t> </a:t>
            </a:r>
            <a:r>
              <a:rPr lang="ru-RU" altLang="en-US" dirty="0" err="1" smtClean="0"/>
              <a:t>materials</a:t>
            </a:r>
            <a:r>
              <a:rPr lang="en-US" altLang="en-US" dirty="0" smtClean="0"/>
              <a:t> can be used</a:t>
            </a:r>
            <a:r>
              <a:rPr lang="ru-RU" altLang="en-US" dirty="0" smtClean="0"/>
              <a:t>.</a:t>
            </a:r>
            <a:endParaRPr lang="ru-RU" alt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pPr algn="l" rtl="0"/>
            <a:r>
              <a:rPr lang="ru-RU" altLang="en-US" b="1" i="1" u="sng" dirty="0" smtClean="0">
                <a:solidFill>
                  <a:srgbClr val="FF0000"/>
                </a:solidFill>
              </a:rPr>
              <a:t>Liquid extracts</a:t>
            </a:r>
            <a:endParaRPr lang="ru-RU" dirty="0"/>
          </a:p>
        </p:txBody>
      </p:sp>
      <p:sp>
        <p:nvSpPr>
          <p:cNvPr id="3" name="Содержимое 2"/>
          <p:cNvSpPr>
            <a:spLocks noGrp="1"/>
          </p:cNvSpPr>
          <p:nvPr>
            <p:ph idx="1"/>
          </p:nvPr>
        </p:nvSpPr>
        <p:spPr>
          <a:xfrm>
            <a:off x="457200" y="1142984"/>
            <a:ext cx="8229600" cy="5500726"/>
          </a:xfrm>
        </p:spPr>
        <p:txBody>
          <a:bodyPr>
            <a:normAutofit fontScale="70000" lnSpcReduction="20000"/>
          </a:bodyPr>
          <a:lstStyle/>
          <a:p>
            <a:pPr marL="0" indent="0" algn="l" rtl="0">
              <a:lnSpc>
                <a:spcPct val="90000"/>
              </a:lnSpc>
              <a:buNone/>
            </a:pPr>
            <a:r>
              <a:rPr lang="ru-RU" altLang="en-US" dirty="0" smtClean="0"/>
              <a:t>- these are liquid concentrated aqueous-alcoholic extracts from medicinal plant raw materials obtained in a 1: 1 ratio. </a:t>
            </a:r>
            <a:endParaRPr lang="en-US" altLang="en-US" dirty="0" smtClean="0"/>
          </a:p>
          <a:p>
            <a:pPr marL="0" indent="0" algn="l" rtl="0">
              <a:lnSpc>
                <a:spcPct val="90000"/>
              </a:lnSpc>
              <a:buNone/>
            </a:pPr>
            <a:r>
              <a:rPr lang="en-US" altLang="en-US" dirty="0" smtClean="0"/>
              <a:t> </a:t>
            </a:r>
            <a:r>
              <a:rPr lang="ru-RU" altLang="en-US" dirty="0" smtClean="0"/>
              <a:t>At pharmaceutical enterprises, liquid extracts are prepared by weight (from 1 kg of raw material, 1 kg of liquid extract is obtained).</a:t>
            </a:r>
          </a:p>
          <a:p>
            <a:pPr algn="l" rtl="0"/>
            <a:r>
              <a:rPr lang="ru-RU" dirty="0" smtClean="0"/>
              <a:t>Liquid extract 1: 1 means that one volumetric part of the finished product contains the same amount of active substances as in a unit mass of plant materials. At pharmaceutical enterprises, the extract is prepared by weight, that is, a unit of mass of the finished product is obtained from a unit of mass of raw materials. The most preferred method for obtaining liquid extracts is countercurrent, excluding the step of evaporation of the extraction.</a:t>
            </a:r>
          </a:p>
          <a:p>
            <a:pPr algn="l" rtl="0"/>
            <a:r>
              <a:rPr lang="ru-RU" dirty="0" smtClean="0"/>
              <a:t>Purification of liquid extracts as analogs of tinctures is carried out by long-term settling at a temperature not exceeding 8 ° C in well-closed containers, followed by filtration of the clarified liquid through a press filter.</a:t>
            </a:r>
          </a:p>
          <a:p>
            <a:pPr algn="l" rtl="0"/>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dirty="0" smtClean="0"/>
              <a:t>Depending on the </a:t>
            </a:r>
            <a:r>
              <a:rPr lang="ru-RU" dirty="0" err="1" smtClean="0"/>
              <a:t>type</a:t>
            </a:r>
            <a:r>
              <a:rPr lang="ru-RU" dirty="0" smtClean="0"/>
              <a:t> </a:t>
            </a:r>
            <a:r>
              <a:rPr lang="en-US" dirty="0" smtClean="0"/>
              <a:t>of </a:t>
            </a:r>
            <a:r>
              <a:rPr lang="ru-RU" dirty="0" err="1" smtClean="0"/>
              <a:t>extractant</a:t>
            </a:r>
            <a:endParaRPr lang="ru-RU" dirty="0"/>
          </a:p>
        </p:txBody>
      </p:sp>
      <p:sp>
        <p:nvSpPr>
          <p:cNvPr id="3" name="Содержимое 2"/>
          <p:cNvSpPr>
            <a:spLocks noGrp="1"/>
          </p:cNvSpPr>
          <p:nvPr>
            <p:ph idx="1"/>
          </p:nvPr>
        </p:nvSpPr>
        <p:spPr>
          <a:xfrm>
            <a:off x="457200" y="1214422"/>
            <a:ext cx="8229600" cy="4911741"/>
          </a:xfrm>
        </p:spPr>
        <p:txBody>
          <a:bodyPr/>
          <a:lstStyle/>
          <a:p>
            <a:pPr marL="808038" lvl="1" algn="l" rtl="0"/>
            <a:r>
              <a:rPr lang="ru-RU" altLang="en-US" dirty="0" smtClean="0"/>
              <a:t>aqueous extracts </a:t>
            </a:r>
            <a:r>
              <a:rPr lang="en-US" altLang="ru-RU" dirty="0" smtClean="0"/>
              <a:t> (</a:t>
            </a:r>
            <a:r>
              <a:rPr lang="en-US" altLang="ru-RU" dirty="0" err="1" smtClean="0"/>
              <a:t>Extracta</a:t>
            </a:r>
            <a:r>
              <a:rPr lang="en-US" altLang="ru-RU" dirty="0" smtClean="0"/>
              <a:t> </a:t>
            </a:r>
            <a:r>
              <a:rPr lang="en-US" altLang="ru-RU" dirty="0" err="1" smtClean="0"/>
              <a:t>aquosa</a:t>
            </a:r>
            <a:r>
              <a:rPr lang="en-US" altLang="ru-RU" dirty="0" smtClean="0"/>
              <a:t>)</a:t>
            </a:r>
            <a:r>
              <a:rPr lang="ru-RU" altLang="en-US" dirty="0" smtClean="0"/>
              <a:t>;</a:t>
            </a:r>
          </a:p>
          <a:p>
            <a:pPr marL="808038" lvl="1" algn="l" rtl="0"/>
            <a:r>
              <a:rPr lang="ru-RU" altLang="en-US" dirty="0" smtClean="0"/>
              <a:t>alcohol extracts </a:t>
            </a:r>
            <a:r>
              <a:rPr lang="en-US" altLang="ru-RU" dirty="0" smtClean="0"/>
              <a:t>(</a:t>
            </a:r>
            <a:r>
              <a:rPr lang="en-US" altLang="ru-RU" dirty="0" err="1" smtClean="0"/>
              <a:t>Extracta</a:t>
            </a:r>
            <a:r>
              <a:rPr lang="en-US" altLang="ru-RU" dirty="0" smtClean="0"/>
              <a:t> </a:t>
            </a:r>
            <a:r>
              <a:rPr lang="en-US" altLang="ru-RU" dirty="0" err="1" smtClean="0"/>
              <a:t>spirituosa</a:t>
            </a:r>
            <a:r>
              <a:rPr lang="en-US" altLang="ru-RU" dirty="0" smtClean="0"/>
              <a:t>)</a:t>
            </a:r>
            <a:r>
              <a:rPr lang="ru-RU" altLang="en-US" dirty="0" smtClean="0"/>
              <a:t>;</a:t>
            </a:r>
          </a:p>
          <a:p>
            <a:pPr marL="808038" lvl="1" algn="l" rtl="0"/>
            <a:r>
              <a:rPr lang="ru-RU" altLang="en-US" dirty="0" smtClean="0"/>
              <a:t>essential extracts </a:t>
            </a:r>
            <a:r>
              <a:rPr lang="en-US" altLang="ru-RU" dirty="0" smtClean="0"/>
              <a:t>(</a:t>
            </a:r>
            <a:r>
              <a:rPr lang="en-US" altLang="ru-RU" dirty="0" err="1" smtClean="0"/>
              <a:t>Extracta</a:t>
            </a:r>
            <a:r>
              <a:rPr lang="en-US" altLang="ru-RU" dirty="0" smtClean="0"/>
              <a:t> </a:t>
            </a:r>
            <a:r>
              <a:rPr lang="en-US" altLang="ru-RU" dirty="0" err="1" smtClean="0"/>
              <a:t>aetherea</a:t>
            </a:r>
            <a:r>
              <a:rPr lang="en-US" altLang="ru-RU" dirty="0" smtClean="0"/>
              <a:t>)</a:t>
            </a:r>
            <a:r>
              <a:rPr lang="ru-RU" altLang="en-US" dirty="0" smtClean="0"/>
              <a:t>;</a:t>
            </a:r>
          </a:p>
          <a:p>
            <a:pPr marL="808038" lvl="1" algn="l" rtl="0"/>
            <a:r>
              <a:rPr lang="ru-RU" altLang="en-US" dirty="0" smtClean="0"/>
              <a:t>oil extracts</a:t>
            </a:r>
            <a:r>
              <a:rPr lang="en-US" altLang="ru-RU" dirty="0" smtClean="0"/>
              <a:t> (</a:t>
            </a:r>
            <a:r>
              <a:rPr lang="en-US" altLang="ru-RU" dirty="0" err="1" smtClean="0"/>
              <a:t>Extracta</a:t>
            </a:r>
            <a:r>
              <a:rPr lang="en-US" altLang="ru-RU" dirty="0" smtClean="0"/>
              <a:t> </a:t>
            </a:r>
            <a:r>
              <a:rPr lang="en-US" altLang="ru-RU" dirty="0" err="1" smtClean="0"/>
              <a:t>oleosa</a:t>
            </a:r>
            <a:r>
              <a:rPr lang="en-US" altLang="ru-RU" dirty="0" smtClean="0"/>
              <a:t>)</a:t>
            </a:r>
            <a:r>
              <a:rPr lang="ru-RU" altLang="en-US" dirty="0" smtClean="0"/>
              <a:t>.</a:t>
            </a:r>
            <a:endParaRPr lang="ru-RU" altLang="en-US" dirty="0" smtClean="0"/>
          </a:p>
          <a:p>
            <a:pPr algn="l" rtl="0">
              <a:buNone/>
            </a:pPr>
            <a:r>
              <a:rPr lang="ru-RU" altLang="en-US" dirty="0" smtClean="0"/>
              <a:t> Extracts-concentrates.</a:t>
            </a:r>
          </a:p>
          <a:p>
            <a:pPr algn="l" rtl="0"/>
            <a:endParaRPr lang="ru-RU" dirty="0"/>
          </a:p>
        </p:txBody>
      </p:sp>
      <p:pic>
        <p:nvPicPr>
          <p:cNvPr id="4" name="Picture 5"/>
          <p:cNvPicPr>
            <a:picLocks noChangeAspect="1" noChangeArrowheads="1"/>
          </p:cNvPicPr>
          <p:nvPr/>
        </p:nvPicPr>
        <p:blipFill>
          <a:blip r:embed="rId2"/>
          <a:srcRect/>
          <a:stretch>
            <a:fillRect/>
          </a:stretch>
        </p:blipFill>
        <p:spPr bwMode="auto">
          <a:xfrm>
            <a:off x="6715140" y="3786190"/>
            <a:ext cx="2095500" cy="1524000"/>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928662" y="4572008"/>
            <a:ext cx="1905000" cy="1905000"/>
          </a:xfrm>
          <a:prstGeom prst="rect">
            <a:avLst/>
          </a:prstGeom>
          <a:noFill/>
          <a:ln w="9525">
            <a:noFill/>
            <a:miter lim="800000"/>
            <a:headEnd/>
            <a:tailEnd/>
          </a:ln>
        </p:spPr>
      </p:pic>
      <p:pic>
        <p:nvPicPr>
          <p:cNvPr id="6" name="Picture 6"/>
          <p:cNvPicPr>
            <a:picLocks noChangeAspect="1" noChangeArrowheads="1"/>
          </p:cNvPicPr>
          <p:nvPr/>
        </p:nvPicPr>
        <p:blipFill>
          <a:blip r:embed="rId4"/>
          <a:srcRect/>
          <a:stretch>
            <a:fillRect/>
          </a:stretch>
        </p:blipFill>
        <p:spPr bwMode="auto">
          <a:xfrm>
            <a:off x="2928926" y="4357694"/>
            <a:ext cx="1905000" cy="2286000"/>
          </a:xfrm>
          <a:prstGeom prst="rect">
            <a:avLst/>
          </a:prstGeom>
          <a:noFill/>
          <a:ln w="9525">
            <a:noFill/>
            <a:miter lim="800000"/>
            <a:headEnd/>
            <a:tailEnd/>
          </a:ln>
        </p:spPr>
      </p:pic>
      <p:pic>
        <p:nvPicPr>
          <p:cNvPr id="7" name="Picture 5"/>
          <p:cNvPicPr>
            <a:picLocks noChangeAspect="1" noChangeArrowheads="1"/>
          </p:cNvPicPr>
          <p:nvPr/>
        </p:nvPicPr>
        <p:blipFill>
          <a:blip r:embed="rId5"/>
          <a:srcRect/>
          <a:stretch>
            <a:fillRect/>
          </a:stretch>
        </p:blipFill>
        <p:spPr bwMode="auto">
          <a:xfrm>
            <a:off x="4744410" y="4214818"/>
            <a:ext cx="1804028" cy="2552699"/>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b="1" dirty="0" smtClean="0"/>
              <a:t>Water </a:t>
            </a:r>
            <a:r>
              <a:rPr lang="ru-RU" b="1" dirty="0" err="1" smtClean="0"/>
              <a:t>extracts</a:t>
            </a:r>
            <a:r>
              <a:rPr lang="ru-RU" i="1" dirty="0" smtClean="0"/>
              <a:t>.</a:t>
            </a:r>
            <a:r>
              <a:rPr lang="ru-RU" dirty="0" smtClean="0"/>
              <a:t/>
            </a:r>
            <a:br>
              <a:rPr lang="ru-RU" dirty="0" smtClean="0"/>
            </a:br>
            <a:endParaRPr lang="ru-RU" dirty="0"/>
          </a:p>
        </p:txBody>
      </p:sp>
      <p:sp>
        <p:nvSpPr>
          <p:cNvPr id="3" name="Содержимое 2"/>
          <p:cNvSpPr>
            <a:spLocks noGrp="1"/>
          </p:cNvSpPr>
          <p:nvPr>
            <p:ph idx="1"/>
          </p:nvPr>
        </p:nvSpPr>
        <p:spPr>
          <a:xfrm>
            <a:off x="457200" y="428604"/>
            <a:ext cx="8229600" cy="6215106"/>
          </a:xfrm>
        </p:spPr>
        <p:txBody>
          <a:bodyPr>
            <a:normAutofit fontScale="92500" lnSpcReduction="10000"/>
          </a:bodyPr>
          <a:lstStyle/>
          <a:p>
            <a:pPr algn="l" rtl="0"/>
            <a:r>
              <a:rPr lang="ru-RU" dirty="0" smtClean="0"/>
              <a:t>The consistency of the water extracts can be thick or dry. Their nomenclature is very limited.</a:t>
            </a:r>
          </a:p>
          <a:p>
            <a:pPr algn="l" rtl="0"/>
            <a:r>
              <a:rPr lang="ru-RU" dirty="0" smtClean="0"/>
              <a:t>Water extracts are purified from related substances, </a:t>
            </a:r>
            <a:r>
              <a:rPr lang="ru-RU" dirty="0" err="1" smtClean="0"/>
              <a:t>various</a:t>
            </a:r>
            <a:r>
              <a:rPr lang="ru-RU" dirty="0" smtClean="0"/>
              <a:t> </a:t>
            </a:r>
            <a:r>
              <a:rPr lang="en-US" dirty="0" smtClean="0"/>
              <a:t>substances with high molecular weight</a:t>
            </a:r>
            <a:r>
              <a:rPr lang="ru-RU" dirty="0" smtClean="0"/>
              <a:t> </a:t>
            </a:r>
            <a:r>
              <a:rPr lang="ru-RU" dirty="0" smtClean="0"/>
              <a:t>(mucus, pectins, starch, sugars, etc.), which contribute to the rapid multiplication of microorganisms in the extraction.</a:t>
            </a:r>
          </a:p>
          <a:p>
            <a:pPr algn="l" rtl="0"/>
            <a:r>
              <a:rPr lang="ru-RU" dirty="0" smtClean="0"/>
              <a:t>Aqueous extracts are used as fillers in the manufacture of pills, extracts of licorice root are also used for the manufacture of syrup and elixir of licorice. An extract of the herb wormwood is used as a bitterness to stimulate appetite and enhance the activity of the digestive organs.</a:t>
            </a:r>
          </a:p>
          <a:p>
            <a:pPr algn="l" rtl="0">
              <a:buNone/>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42</a:t>
            </a:fld>
            <a:endParaRPr lang="ru-R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pPr algn="l" rtl="0"/>
            <a:r>
              <a:rPr lang="ru-RU" b="1" dirty="0" smtClean="0"/>
              <a:t>Alcohol </a:t>
            </a:r>
            <a:r>
              <a:rPr lang="ru-RU" b="1" dirty="0" err="1" smtClean="0"/>
              <a:t>extracts</a:t>
            </a:r>
            <a:r>
              <a:rPr lang="ru-RU" i="1" dirty="0" smtClean="0"/>
              <a:t>.</a:t>
            </a:r>
            <a:r>
              <a:rPr lang="ru-RU" dirty="0" smtClean="0"/>
              <a:t/>
            </a:r>
            <a:br>
              <a:rPr lang="ru-RU" dirty="0" smtClean="0"/>
            </a:br>
            <a:endParaRPr lang="ru-RU" dirty="0"/>
          </a:p>
        </p:txBody>
      </p:sp>
      <p:sp>
        <p:nvSpPr>
          <p:cNvPr id="3" name="Содержимое 2"/>
          <p:cNvSpPr>
            <a:spLocks noGrp="1"/>
          </p:cNvSpPr>
          <p:nvPr>
            <p:ph idx="1"/>
          </p:nvPr>
        </p:nvSpPr>
        <p:spPr>
          <a:xfrm>
            <a:off x="457200" y="571480"/>
            <a:ext cx="8229600" cy="5929354"/>
          </a:xfrm>
        </p:spPr>
        <p:txBody>
          <a:bodyPr>
            <a:normAutofit fontScale="77500" lnSpcReduction="20000"/>
          </a:bodyPr>
          <a:lstStyle/>
          <a:p>
            <a:pPr algn="l" rtl="0">
              <a:buNone/>
            </a:pPr>
            <a:r>
              <a:rPr lang="ru-RU" dirty="0" smtClean="0"/>
              <a:t>Alcohol extracts in consistency can be liquid, thick and dry </a:t>
            </a:r>
          </a:p>
          <a:p>
            <a:pPr>
              <a:buNone/>
            </a:pPr>
            <a:r>
              <a:rPr lang="ru-RU" dirty="0" err="1" smtClean="0"/>
              <a:t>When</a:t>
            </a:r>
            <a:r>
              <a:rPr lang="ru-RU" dirty="0" smtClean="0"/>
              <a:t> </a:t>
            </a:r>
            <a:r>
              <a:rPr lang="ru-RU" dirty="0" smtClean="0"/>
              <a:t>obtaining liquid extracts, ethanol </a:t>
            </a:r>
            <a:r>
              <a:rPr lang="ru-RU" dirty="0" err="1" smtClean="0"/>
              <a:t>is</a:t>
            </a:r>
            <a:r>
              <a:rPr lang="ru-RU" dirty="0" smtClean="0"/>
              <a:t> </a:t>
            </a:r>
            <a:r>
              <a:rPr lang="ru-RU" dirty="0" err="1" smtClean="0"/>
              <a:t>used</a:t>
            </a:r>
            <a:r>
              <a:rPr lang="ru-RU" dirty="0" smtClean="0"/>
              <a:t> </a:t>
            </a:r>
            <a:r>
              <a:rPr lang="ru-RU" dirty="0" err="1" smtClean="0"/>
              <a:t>As</a:t>
            </a:r>
            <a:r>
              <a:rPr lang="ru-RU" dirty="0" smtClean="0"/>
              <a:t> </a:t>
            </a:r>
            <a:r>
              <a:rPr lang="ru-RU" dirty="0" err="1" smtClean="0"/>
              <a:t>extractant</a:t>
            </a:r>
            <a:r>
              <a:rPr lang="ru-RU" dirty="0" smtClean="0"/>
              <a:t> </a:t>
            </a:r>
            <a:r>
              <a:rPr lang="ru-RU" dirty="0" smtClean="0"/>
              <a:t>in a concentration of 20 </a:t>
            </a:r>
            <a:r>
              <a:rPr lang="ru-RU" dirty="0" err="1" smtClean="0"/>
              <a:t>to</a:t>
            </a:r>
            <a:r>
              <a:rPr lang="ru-RU" dirty="0" smtClean="0"/>
              <a:t> </a:t>
            </a:r>
            <a:r>
              <a:rPr lang="en-US" dirty="0" smtClean="0"/>
              <a:t>9</a:t>
            </a:r>
            <a:r>
              <a:rPr lang="ru-RU" dirty="0" smtClean="0"/>
              <a:t>0</a:t>
            </a:r>
            <a:r>
              <a:rPr lang="ru-RU" dirty="0" smtClean="0"/>
              <a:t>%, </a:t>
            </a:r>
            <a:r>
              <a:rPr lang="ru-RU" dirty="0" err="1" smtClean="0"/>
              <a:t>more</a:t>
            </a:r>
            <a:r>
              <a:rPr lang="ru-RU" dirty="0" smtClean="0"/>
              <a:t> </a:t>
            </a:r>
            <a:r>
              <a:rPr lang="ru-RU" dirty="0" err="1" smtClean="0"/>
              <a:t>often</a:t>
            </a:r>
            <a:r>
              <a:rPr lang="ru-RU" dirty="0" smtClean="0"/>
              <a:t> 70</a:t>
            </a:r>
            <a:r>
              <a:rPr lang="ru-RU" dirty="0" smtClean="0"/>
              <a:t>%</a:t>
            </a:r>
            <a:r>
              <a:rPr lang="en-US" dirty="0" smtClean="0"/>
              <a:t>, </a:t>
            </a:r>
            <a:r>
              <a:rPr lang="ru-RU" dirty="0" err="1" smtClean="0"/>
              <a:t>which</a:t>
            </a:r>
            <a:r>
              <a:rPr lang="ru-RU" dirty="0" smtClean="0"/>
              <a:t> </a:t>
            </a:r>
            <a:r>
              <a:rPr lang="ru-RU" dirty="0" smtClean="0"/>
              <a:t>depends on the properties of the biologically active substances to be extracted.</a:t>
            </a:r>
          </a:p>
          <a:p>
            <a:pPr algn="l" rtl="0">
              <a:buNone/>
            </a:pPr>
            <a:r>
              <a:rPr lang="ru-RU" dirty="0" smtClean="0"/>
              <a:t>Methods are used to obtain </a:t>
            </a:r>
            <a:r>
              <a:rPr lang="ru-RU" dirty="0" err="1" smtClean="0"/>
              <a:t>alcoholic</a:t>
            </a:r>
            <a:r>
              <a:rPr lang="ru-RU" dirty="0" smtClean="0"/>
              <a:t> </a:t>
            </a:r>
            <a:r>
              <a:rPr lang="ru-RU" dirty="0" err="1" smtClean="0"/>
              <a:t>extracts</a:t>
            </a:r>
            <a:r>
              <a:rPr lang="en-US" dirty="0" smtClean="0"/>
              <a:t> -</a:t>
            </a:r>
            <a:r>
              <a:rPr lang="ru-RU" dirty="0" smtClean="0"/>
              <a:t> </a:t>
            </a:r>
            <a:r>
              <a:rPr lang="ru-RU" dirty="0" err="1" smtClean="0"/>
              <a:t>percolation</a:t>
            </a:r>
            <a:r>
              <a:rPr lang="ru-RU" dirty="0" smtClean="0"/>
              <a:t>, </a:t>
            </a:r>
            <a:r>
              <a:rPr lang="ru-RU" dirty="0" err="1" smtClean="0"/>
              <a:t>repercolation</a:t>
            </a:r>
            <a:r>
              <a:rPr lang="ru-RU" dirty="0" smtClean="0"/>
              <a:t>, fractional maceration according to the principle of countercurrent and countercurrent extraction. </a:t>
            </a:r>
            <a:r>
              <a:rPr lang="en-US" dirty="0" smtClean="0"/>
              <a:t>I</a:t>
            </a:r>
            <a:r>
              <a:rPr lang="ru-RU" dirty="0" err="1" smtClean="0"/>
              <a:t>n</a:t>
            </a:r>
            <a:r>
              <a:rPr lang="ru-RU" dirty="0" smtClean="0"/>
              <a:t> </a:t>
            </a:r>
            <a:r>
              <a:rPr lang="ru-RU" dirty="0" smtClean="0"/>
              <a:t>the production of thick and dry </a:t>
            </a:r>
            <a:r>
              <a:rPr lang="ru-RU" dirty="0" err="1" smtClean="0"/>
              <a:t>extracts</a:t>
            </a:r>
            <a:r>
              <a:rPr lang="ru-RU" dirty="0" smtClean="0"/>
              <a:t> </a:t>
            </a:r>
            <a:r>
              <a:rPr lang="ru-RU" dirty="0" smtClean="0"/>
              <a:t>– </a:t>
            </a:r>
            <a:r>
              <a:rPr lang="en-US" dirty="0" smtClean="0"/>
              <a:t>can be used </a:t>
            </a:r>
            <a:r>
              <a:rPr lang="ru-RU" dirty="0" err="1" smtClean="0"/>
              <a:t>also</a:t>
            </a:r>
            <a:r>
              <a:rPr lang="ru-RU" dirty="0" smtClean="0"/>
              <a:t> </a:t>
            </a:r>
            <a:r>
              <a:rPr lang="ru-RU" dirty="0" smtClean="0"/>
              <a:t>amyl alcohols, </a:t>
            </a:r>
            <a:r>
              <a:rPr lang="ru-RU" dirty="0" err="1" smtClean="0"/>
              <a:t>propyl</a:t>
            </a:r>
            <a:r>
              <a:rPr lang="ru-RU" dirty="0" smtClean="0"/>
              <a:t>, sometimes methyl, which are completely removed during the production of the finished product. </a:t>
            </a:r>
          </a:p>
          <a:p>
            <a:pPr>
              <a:buNone/>
            </a:pPr>
            <a:r>
              <a:rPr lang="ru-RU" dirty="0" smtClean="0"/>
              <a:t>Ethanol is used to produce thick extracts. For complete depletion of plant </a:t>
            </a:r>
            <a:r>
              <a:rPr lang="ru-RU" dirty="0" err="1" smtClean="0"/>
              <a:t>material</a:t>
            </a:r>
            <a:r>
              <a:rPr lang="ru-RU" dirty="0" smtClean="0"/>
              <a:t> </a:t>
            </a:r>
            <a:r>
              <a:rPr lang="ru-RU" dirty="0" err="1" smtClean="0"/>
              <a:t>when</a:t>
            </a:r>
            <a:r>
              <a:rPr lang="en-US" dirty="0" smtClean="0"/>
              <a:t> </a:t>
            </a:r>
            <a:r>
              <a:rPr lang="ru-RU" dirty="0" err="1" smtClean="0"/>
              <a:t>percolating</a:t>
            </a:r>
            <a:r>
              <a:rPr lang="ru-RU" dirty="0" smtClean="0"/>
              <a:t> </a:t>
            </a:r>
            <a:r>
              <a:rPr lang="ru-RU" dirty="0" err="1" smtClean="0"/>
              <a:t>required</a:t>
            </a:r>
            <a:r>
              <a:rPr lang="ru-RU" dirty="0" smtClean="0"/>
              <a:t> </a:t>
            </a:r>
            <a:r>
              <a:rPr lang="ru-RU" dirty="0" err="1" smtClean="0"/>
              <a:t>extractant</a:t>
            </a:r>
            <a:r>
              <a:rPr lang="ru-RU" dirty="0" smtClean="0"/>
              <a:t> </a:t>
            </a:r>
            <a:r>
              <a:rPr lang="en-US" dirty="0" smtClean="0"/>
              <a:t> of </a:t>
            </a:r>
            <a:r>
              <a:rPr lang="ru-RU" dirty="0" smtClean="0"/>
              <a:t>7-9 </a:t>
            </a:r>
            <a:r>
              <a:rPr lang="ru-RU" dirty="0" err="1" smtClean="0"/>
              <a:t>multiples</a:t>
            </a:r>
            <a:r>
              <a:rPr lang="ru-RU" dirty="0" smtClean="0"/>
              <a:t>.</a:t>
            </a:r>
            <a:endParaRPr lang="ru-RU" dirty="0" smtClean="0"/>
          </a:p>
          <a:p>
            <a:pPr algn="l" rtl="0">
              <a:buNone/>
            </a:pP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43</a:t>
            </a:fld>
            <a:endParaRPr lang="ru-RU"/>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b="1" dirty="0" smtClean="0"/>
              <a:t>Essential extract</a:t>
            </a: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idx="1"/>
          </p:nvPr>
        </p:nvSpPr>
        <p:spPr>
          <a:xfrm>
            <a:off x="457200" y="571480"/>
            <a:ext cx="8229600" cy="5554683"/>
          </a:xfrm>
        </p:spPr>
        <p:txBody>
          <a:bodyPr/>
          <a:lstStyle/>
          <a:p>
            <a:pPr algn="l" rtl="0">
              <a:buNone/>
            </a:pPr>
            <a:r>
              <a:rPr lang="ru-RU" dirty="0" smtClean="0"/>
              <a:t>One thick ether extract is obtained from the rhizomes of the male fern (</a:t>
            </a:r>
            <a:r>
              <a:rPr lang="ru-RU" dirty="0" err="1" smtClean="0"/>
              <a:t>Extractum</a:t>
            </a:r>
            <a:r>
              <a:rPr lang="ru-RU" dirty="0" smtClean="0"/>
              <a:t> </a:t>
            </a:r>
            <a:r>
              <a:rPr lang="ru-RU" dirty="0" err="1" smtClean="0"/>
              <a:t>Filicis</a:t>
            </a:r>
            <a:r>
              <a:rPr lang="ru-RU" dirty="0" smtClean="0"/>
              <a:t> </a:t>
            </a:r>
            <a:r>
              <a:rPr lang="ru-RU" dirty="0" err="1" smtClean="0"/>
              <a:t>ma</a:t>
            </a:r>
            <a:r>
              <a:rPr lang="en-US" dirty="0" err="1" smtClean="0"/>
              <a:t>ri</a:t>
            </a:r>
            <a:r>
              <a:rPr lang="ru-RU" dirty="0" err="1" smtClean="0"/>
              <a:t>s</a:t>
            </a:r>
            <a:r>
              <a:rPr lang="ru-RU" dirty="0" smtClean="0"/>
              <a:t> </a:t>
            </a:r>
            <a:r>
              <a:rPr lang="ru-RU" dirty="0" err="1" smtClean="0"/>
              <a:t>aethereum</a:t>
            </a:r>
            <a:r>
              <a:rPr lang="ru-RU" dirty="0" smtClean="0"/>
              <a:t>).</a:t>
            </a:r>
            <a:endParaRPr lang="ru-RU" dirty="0"/>
          </a:p>
        </p:txBody>
      </p:sp>
      <p:sp>
        <p:nvSpPr>
          <p:cNvPr id="1025" name="Rectangle 1"/>
          <p:cNvSpPr>
            <a:spLocks noChangeArrowheads="1"/>
          </p:cNvSpPr>
          <p:nvPr/>
        </p:nvSpPr>
        <p:spPr bwMode="auto">
          <a:xfrm>
            <a:off x="5500694" y="2214554"/>
            <a:ext cx="321471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Circulation device device "</a:t>
            </a:r>
            <a:r>
              <a:rPr kumimoji="0" lang="ru-RU" sz="24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Soxhlet</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 cube;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capacitor;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collection;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extractor.</a:t>
            </a:r>
          </a:p>
          <a:p>
            <a:pPr marL="0" marR="0" lvl="0" indent="0" algn="l" defTabSz="914400" rtl="0" eaLnBrk="0" fontAlgn="base" latinLnBrk="0" hangingPunct="0">
              <a:lnSpc>
                <a:spcPct val="100000"/>
              </a:lnSpc>
              <a:spcBef>
                <a:spcPct val="0"/>
              </a:spcBef>
              <a:spcAft>
                <a:spcPct val="0"/>
              </a:spcAft>
              <a:buClrTx/>
              <a:buSzTx/>
              <a:buFontTx/>
              <a:buNone/>
              <a:tabLst/>
            </a:pPr>
            <a:r>
              <a:rPr lang="ru-RU" sz="2400" dirty="0" smtClean="0">
                <a:latin typeface="Arial" pitchFamily="34" charset="0"/>
                <a:cs typeface="Arial" pitchFamily="34" charset="0"/>
              </a:rPr>
              <a:t>5-siphon tube</a:t>
            </a:r>
            <a:r>
              <a:rPr kumimoji="0" lang="ru-RU" sz="24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6" name="Рисунок 5" descr="http://refdt.ru/tw_files2/urls_2/34/d-33124/33124_html_ff5995.jpg"/>
          <p:cNvPicPr/>
          <p:nvPr/>
        </p:nvPicPr>
        <p:blipFill>
          <a:blip r:embed="rId2"/>
          <a:srcRect/>
          <a:stretch>
            <a:fillRect/>
          </a:stretch>
        </p:blipFill>
        <p:spPr bwMode="auto">
          <a:xfrm>
            <a:off x="857224" y="2214554"/>
            <a:ext cx="2928959" cy="3929090"/>
          </a:xfrm>
          <a:prstGeom prst="rect">
            <a:avLst/>
          </a:prstGeom>
          <a:noFill/>
          <a:ln w="9525">
            <a:noFill/>
            <a:miter lim="800000"/>
            <a:headEnd/>
            <a:tailEnd/>
          </a:ln>
        </p:spPr>
      </p:pic>
      <p:sp>
        <p:nvSpPr>
          <p:cNvPr id="8" name="Номер слайда 7"/>
          <p:cNvSpPr>
            <a:spLocks noGrp="1"/>
          </p:cNvSpPr>
          <p:nvPr>
            <p:ph type="sldNum" sz="quarter" idx="12"/>
          </p:nvPr>
        </p:nvSpPr>
        <p:spPr/>
        <p:txBody>
          <a:bodyPr/>
          <a:lstStyle/>
          <a:p>
            <a:fld id="{725C68B6-61C2-468F-89AB-4B9F7531AA68}" type="slidenum">
              <a:rPr lang="ru-RU" smtClean="0"/>
              <a:pPr/>
              <a:t>44</a:t>
            </a:fld>
            <a:endParaRPr lang="ru-RU"/>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1"/>
          <p:cNvSpPr>
            <a:spLocks noChangeArrowheads="1"/>
          </p:cNvSpPr>
          <p:nvPr/>
        </p:nvSpPr>
        <p:spPr bwMode="auto">
          <a:xfrm>
            <a:off x="142875" y="500062"/>
            <a:ext cx="6234113" cy="5016758"/>
          </a:xfrm>
          <a:prstGeom prst="rect">
            <a:avLst/>
          </a:prstGeom>
          <a:noFill/>
          <a:ln w="9525">
            <a:noFill/>
            <a:miter lim="800000"/>
            <a:headEnd/>
            <a:tailEnd/>
          </a:ln>
        </p:spPr>
        <p:txBody>
          <a:bodyPr wrap="square">
            <a:spAutoFit/>
          </a:bodyPr>
          <a:lstStyle/>
          <a:p>
            <a:pPr algn="ctr" rtl="0"/>
            <a:r>
              <a:rPr lang="ru-RU" sz="1600" b="1" dirty="0" err="1">
                <a:latin typeface="Times New Roman" pitchFamily="18" charset="0"/>
              </a:rPr>
              <a:t>Circulating</a:t>
            </a:r>
            <a:r>
              <a:rPr lang="ru-RU" sz="1600" b="1" dirty="0">
                <a:latin typeface="Times New Roman" pitchFamily="18" charset="0"/>
              </a:rPr>
              <a:t> </a:t>
            </a:r>
            <a:r>
              <a:rPr lang="ru-RU" sz="1600" b="1" dirty="0" err="1">
                <a:latin typeface="Times New Roman" pitchFamily="18" charset="0"/>
              </a:rPr>
              <a:t>extraction</a:t>
            </a:r>
            <a:endParaRPr lang="ru-RU" sz="1600" b="1" dirty="0">
              <a:latin typeface="Times New Roman" pitchFamily="18" charset="0"/>
            </a:endParaRPr>
          </a:p>
          <a:p>
            <a:pPr algn="l" rtl="0"/>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method</a:t>
            </a:r>
            <a:r>
              <a:rPr lang="ru-RU" sz="1600" dirty="0">
                <a:latin typeface="Times New Roman" pitchFamily="18" charset="0"/>
              </a:rPr>
              <a:t> </a:t>
            </a:r>
            <a:r>
              <a:rPr lang="ru-RU" sz="1600" dirty="0" err="1">
                <a:latin typeface="Times New Roman" pitchFamily="18" charset="0"/>
              </a:rPr>
              <a:t>is</a:t>
            </a:r>
            <a:r>
              <a:rPr lang="ru-RU" sz="1600" dirty="0">
                <a:latin typeface="Times New Roman" pitchFamily="18" charset="0"/>
              </a:rPr>
              <a:t> </a:t>
            </a:r>
            <a:r>
              <a:rPr lang="ru-RU" sz="1600" dirty="0" err="1">
                <a:latin typeface="Times New Roman" pitchFamily="18" charset="0"/>
              </a:rPr>
              <a:t>based</a:t>
            </a:r>
            <a:r>
              <a:rPr lang="ru-RU" sz="1600" dirty="0">
                <a:latin typeface="Times New Roman" pitchFamily="18" charset="0"/>
              </a:rPr>
              <a:t> </a:t>
            </a:r>
            <a:r>
              <a:rPr lang="ru-RU" sz="1600" dirty="0" err="1">
                <a:latin typeface="Times New Roman" pitchFamily="18" charset="0"/>
              </a:rPr>
              <a:t>on</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circulation</a:t>
            </a:r>
            <a:r>
              <a:rPr lang="ru-RU" sz="1600" dirty="0">
                <a:latin typeface="Times New Roman" pitchFamily="18" charset="0"/>
              </a:rPr>
              <a:t> </a:t>
            </a:r>
            <a:r>
              <a:rPr lang="ru-RU" sz="1600" dirty="0" err="1">
                <a:latin typeface="Times New Roman" pitchFamily="18" charset="0"/>
              </a:rPr>
              <a:t>of</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extractant</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essence</a:t>
            </a:r>
            <a:r>
              <a:rPr lang="ru-RU" sz="1600" dirty="0">
                <a:latin typeface="Times New Roman" pitchFamily="18" charset="0"/>
              </a:rPr>
              <a:t> </a:t>
            </a:r>
            <a:r>
              <a:rPr lang="ru-RU" sz="1600" dirty="0" err="1">
                <a:latin typeface="Times New Roman" pitchFamily="18" charset="0"/>
              </a:rPr>
              <a:t>of</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method</a:t>
            </a:r>
            <a:r>
              <a:rPr lang="ru-RU" sz="1600" dirty="0">
                <a:latin typeface="Times New Roman" pitchFamily="18" charset="0"/>
              </a:rPr>
              <a:t> </a:t>
            </a:r>
            <a:r>
              <a:rPr lang="ru-RU" sz="1600" dirty="0" err="1">
                <a:latin typeface="Times New Roman" pitchFamily="18" charset="0"/>
              </a:rPr>
              <a:t>is</a:t>
            </a:r>
            <a:r>
              <a:rPr lang="ru-RU" sz="1600" dirty="0">
                <a:latin typeface="Times New Roman" pitchFamily="18" charset="0"/>
              </a:rPr>
              <a:t> </a:t>
            </a:r>
            <a:r>
              <a:rPr lang="ru-RU" sz="1600" dirty="0" err="1">
                <a:latin typeface="Times New Roman" pitchFamily="18" charset="0"/>
              </a:rPr>
              <a:t>multiple</a:t>
            </a:r>
            <a:r>
              <a:rPr lang="ru-RU" sz="1600" dirty="0">
                <a:latin typeface="Times New Roman" pitchFamily="18" charset="0"/>
              </a:rPr>
              <a:t> </a:t>
            </a:r>
            <a:r>
              <a:rPr lang="ru-RU" sz="1600" dirty="0" err="1">
                <a:latin typeface="Times New Roman" pitchFamily="18" charset="0"/>
              </a:rPr>
              <a:t>extraction</a:t>
            </a:r>
            <a:r>
              <a:rPr lang="ru-RU" sz="1600" dirty="0">
                <a:latin typeface="Times New Roman" pitchFamily="18" charset="0"/>
              </a:rPr>
              <a:t> </a:t>
            </a:r>
            <a:r>
              <a:rPr lang="ru-RU" sz="1600" dirty="0" err="1">
                <a:latin typeface="Times New Roman" pitchFamily="18" charset="0"/>
              </a:rPr>
              <a:t>of</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material</a:t>
            </a:r>
            <a:r>
              <a:rPr lang="ru-RU" sz="1600" dirty="0">
                <a:latin typeface="Times New Roman" pitchFamily="18" charset="0"/>
              </a:rPr>
              <a:t> </a:t>
            </a:r>
            <a:r>
              <a:rPr lang="ru-RU" sz="1600" dirty="0" err="1">
                <a:latin typeface="Times New Roman" pitchFamily="18" charset="0"/>
              </a:rPr>
              <a:t>with</a:t>
            </a:r>
            <a:r>
              <a:rPr lang="ru-RU" sz="1600" dirty="0">
                <a:latin typeface="Times New Roman" pitchFamily="18" charset="0"/>
              </a:rPr>
              <a:t> </a:t>
            </a:r>
            <a:r>
              <a:rPr lang="ru-RU" sz="1600" dirty="0" err="1">
                <a:latin typeface="Times New Roman" pitchFamily="18" charset="0"/>
              </a:rPr>
              <a:t>a</a:t>
            </a:r>
            <a:r>
              <a:rPr lang="ru-RU" sz="1600" dirty="0">
                <a:latin typeface="Times New Roman" pitchFamily="18" charset="0"/>
              </a:rPr>
              <a:t> </a:t>
            </a:r>
            <a:r>
              <a:rPr lang="ru-RU" sz="1600" dirty="0" err="1">
                <a:latin typeface="Times New Roman" pitchFamily="18" charset="0"/>
              </a:rPr>
              <a:t>pure</a:t>
            </a:r>
            <a:r>
              <a:rPr lang="ru-RU" sz="1600" dirty="0">
                <a:latin typeface="Times New Roman" pitchFamily="18" charset="0"/>
              </a:rPr>
              <a:t> </a:t>
            </a:r>
            <a:r>
              <a:rPr lang="ru-RU" sz="1600" dirty="0" err="1">
                <a:latin typeface="Times New Roman" pitchFamily="18" charset="0"/>
              </a:rPr>
              <a:t>extractant</a:t>
            </a:r>
            <a:r>
              <a:rPr lang="ru-RU" sz="1600" dirty="0">
                <a:latin typeface="Times New Roman" pitchFamily="18" charset="0"/>
              </a:rPr>
              <a:t>.</a:t>
            </a:r>
          </a:p>
          <a:p>
            <a:pPr algn="l" rtl="0"/>
            <a:r>
              <a:rPr lang="ru-RU" sz="1600" dirty="0" err="1">
                <a:latin typeface="Times New Roman" pitchFamily="18" charset="0"/>
              </a:rPr>
              <a:t>As</a:t>
            </a:r>
            <a:r>
              <a:rPr lang="ru-RU" sz="1600" dirty="0">
                <a:latin typeface="Times New Roman" pitchFamily="18" charset="0"/>
              </a:rPr>
              <a:t> </a:t>
            </a:r>
            <a:r>
              <a:rPr lang="ru-RU" sz="1600" dirty="0" err="1">
                <a:latin typeface="Times New Roman" pitchFamily="18" charset="0"/>
              </a:rPr>
              <a:t>an</a:t>
            </a:r>
            <a:r>
              <a:rPr lang="ru-RU" sz="1600" dirty="0">
                <a:latin typeface="Times New Roman" pitchFamily="18" charset="0"/>
              </a:rPr>
              <a:t> </a:t>
            </a:r>
            <a:r>
              <a:rPr lang="ru-RU" sz="1600" dirty="0" err="1">
                <a:latin typeface="Times New Roman" pitchFamily="18" charset="0"/>
              </a:rPr>
              <a:t>extractant</a:t>
            </a:r>
            <a:r>
              <a:rPr lang="ru-RU" sz="1600" dirty="0">
                <a:latin typeface="Times New Roman" pitchFamily="18" charset="0"/>
              </a:rPr>
              <a:t>, </a:t>
            </a:r>
            <a:r>
              <a:rPr lang="ru-RU" sz="1600" dirty="0" err="1">
                <a:latin typeface="Times New Roman" pitchFamily="18" charset="0"/>
              </a:rPr>
              <a:t>volatile</a:t>
            </a:r>
            <a:r>
              <a:rPr lang="ru-RU" sz="1600" dirty="0">
                <a:latin typeface="Times New Roman" pitchFamily="18" charset="0"/>
              </a:rPr>
              <a:t> </a:t>
            </a:r>
            <a:r>
              <a:rPr lang="ru-RU" sz="1600" dirty="0" err="1">
                <a:latin typeface="Times New Roman" pitchFamily="18" charset="0"/>
              </a:rPr>
              <a:t>organic</a:t>
            </a:r>
            <a:r>
              <a:rPr lang="ru-RU" sz="1600" dirty="0">
                <a:latin typeface="Times New Roman" pitchFamily="18" charset="0"/>
              </a:rPr>
              <a:t> </a:t>
            </a:r>
            <a:r>
              <a:rPr lang="ru-RU" sz="1600" dirty="0" err="1">
                <a:latin typeface="Times New Roman" pitchFamily="18" charset="0"/>
              </a:rPr>
              <a:t>solvents</a:t>
            </a:r>
            <a:r>
              <a:rPr lang="ru-RU" sz="1600" dirty="0">
                <a:latin typeface="Times New Roman" pitchFamily="18" charset="0"/>
              </a:rPr>
              <a:t> </a:t>
            </a:r>
            <a:r>
              <a:rPr lang="ru-RU" sz="1600" dirty="0" err="1">
                <a:latin typeface="Times New Roman" pitchFamily="18" charset="0"/>
              </a:rPr>
              <a:t>with</a:t>
            </a:r>
            <a:r>
              <a:rPr lang="ru-RU" sz="1600" dirty="0">
                <a:latin typeface="Times New Roman" pitchFamily="18" charset="0"/>
              </a:rPr>
              <a:t> </a:t>
            </a:r>
            <a:r>
              <a:rPr lang="ru-RU" sz="1600" dirty="0" err="1">
                <a:latin typeface="Times New Roman" pitchFamily="18" charset="0"/>
              </a:rPr>
              <a:t>a</a:t>
            </a:r>
            <a:r>
              <a:rPr lang="ru-RU" sz="1600" dirty="0">
                <a:latin typeface="Times New Roman" pitchFamily="18" charset="0"/>
              </a:rPr>
              <a:t> </a:t>
            </a:r>
            <a:r>
              <a:rPr lang="ru-RU" sz="1600" dirty="0" err="1">
                <a:latin typeface="Times New Roman" pitchFamily="18" charset="0"/>
              </a:rPr>
              <a:t>low</a:t>
            </a:r>
            <a:r>
              <a:rPr lang="ru-RU" sz="1600" dirty="0">
                <a:latin typeface="Times New Roman" pitchFamily="18" charset="0"/>
              </a:rPr>
              <a:t> </a:t>
            </a:r>
            <a:r>
              <a:rPr lang="ru-RU" sz="1600" dirty="0" err="1">
                <a:latin typeface="Times New Roman" pitchFamily="18" charset="0"/>
              </a:rPr>
              <a:t>boiling</a:t>
            </a:r>
            <a:r>
              <a:rPr lang="ru-RU" sz="1600" dirty="0">
                <a:latin typeface="Times New Roman" pitchFamily="18" charset="0"/>
              </a:rPr>
              <a:t> </a:t>
            </a:r>
            <a:r>
              <a:rPr lang="ru-RU" sz="1600" dirty="0" err="1">
                <a:latin typeface="Times New Roman" pitchFamily="18" charset="0"/>
              </a:rPr>
              <a:t>point</a:t>
            </a:r>
            <a:r>
              <a:rPr lang="ru-RU" sz="1600" dirty="0">
                <a:latin typeface="Times New Roman" pitchFamily="18" charset="0"/>
              </a:rPr>
              <a:t> </a:t>
            </a:r>
            <a:r>
              <a:rPr lang="ru-RU" sz="1600" dirty="0" err="1">
                <a:latin typeface="Times New Roman" pitchFamily="18" charset="0"/>
              </a:rPr>
              <a:t>are</a:t>
            </a:r>
            <a:r>
              <a:rPr lang="ru-RU" sz="1600" dirty="0">
                <a:latin typeface="Times New Roman" pitchFamily="18" charset="0"/>
              </a:rPr>
              <a:t> </a:t>
            </a:r>
            <a:r>
              <a:rPr lang="ru-RU" sz="1600" dirty="0" err="1">
                <a:latin typeface="Times New Roman" pitchFamily="18" charset="0"/>
              </a:rPr>
              <a:t>used</a:t>
            </a:r>
            <a:r>
              <a:rPr lang="ru-RU" sz="1600" dirty="0">
                <a:latin typeface="Times New Roman" pitchFamily="18" charset="0"/>
              </a:rPr>
              <a:t> - </a:t>
            </a:r>
            <a:r>
              <a:rPr lang="ru-RU" sz="1600" dirty="0" err="1">
                <a:latin typeface="Times New Roman" pitchFamily="18" charset="0"/>
              </a:rPr>
              <a:t>ether</a:t>
            </a:r>
            <a:r>
              <a:rPr lang="ru-RU" sz="1600" dirty="0">
                <a:latin typeface="Times New Roman" pitchFamily="18" charset="0"/>
              </a:rPr>
              <a:t>, </a:t>
            </a:r>
            <a:r>
              <a:rPr lang="ru-RU" sz="1600" dirty="0" err="1">
                <a:latin typeface="Times New Roman" pitchFamily="18" charset="0"/>
              </a:rPr>
              <a:t>chloroform</a:t>
            </a:r>
            <a:r>
              <a:rPr lang="ru-RU" sz="1600" dirty="0">
                <a:latin typeface="Times New Roman" pitchFamily="18" charset="0"/>
              </a:rPr>
              <a:t>, </a:t>
            </a:r>
            <a:r>
              <a:rPr lang="ru-RU" sz="1600" dirty="0" err="1">
                <a:latin typeface="Times New Roman" pitchFamily="18" charset="0"/>
              </a:rPr>
              <a:t>methylene</a:t>
            </a:r>
            <a:r>
              <a:rPr lang="ru-RU" sz="1600" dirty="0">
                <a:latin typeface="Times New Roman" pitchFamily="18" charset="0"/>
              </a:rPr>
              <a:t> </a:t>
            </a:r>
            <a:r>
              <a:rPr lang="ru-RU" sz="1600" dirty="0" err="1">
                <a:latin typeface="Times New Roman" pitchFamily="18" charset="0"/>
              </a:rPr>
              <a:t>chloride</a:t>
            </a:r>
            <a:r>
              <a:rPr lang="ru-RU" sz="1600" dirty="0">
                <a:latin typeface="Times New Roman" pitchFamily="18" charset="0"/>
              </a:rPr>
              <a:t> </a:t>
            </a:r>
            <a:r>
              <a:rPr lang="ru-RU" sz="1600" dirty="0" err="1">
                <a:latin typeface="Times New Roman" pitchFamily="18" charset="0"/>
              </a:rPr>
              <a:t>or</a:t>
            </a:r>
            <a:r>
              <a:rPr lang="ru-RU" sz="1600" dirty="0">
                <a:latin typeface="Times New Roman" pitchFamily="18" charset="0"/>
              </a:rPr>
              <a:t> </a:t>
            </a:r>
            <a:r>
              <a:rPr lang="ru-RU" sz="1600" dirty="0" err="1">
                <a:latin typeface="Times New Roman" pitchFamily="18" charset="0"/>
              </a:rPr>
              <a:t>their</a:t>
            </a:r>
            <a:r>
              <a:rPr lang="ru-RU" sz="1600" dirty="0">
                <a:latin typeface="Times New Roman" pitchFamily="18" charset="0"/>
              </a:rPr>
              <a:t> </a:t>
            </a:r>
            <a:r>
              <a:rPr lang="ru-RU" sz="1600" dirty="0" err="1">
                <a:latin typeface="Times New Roman" pitchFamily="18" charset="0"/>
              </a:rPr>
              <a:t>mixtures</a:t>
            </a:r>
            <a:r>
              <a:rPr lang="ru-RU" sz="1600" dirty="0">
                <a:latin typeface="Times New Roman" pitchFamily="18" charset="0"/>
              </a:rPr>
              <a:t>. </a:t>
            </a:r>
            <a:r>
              <a:rPr lang="ru-RU" sz="1600" dirty="0" err="1">
                <a:latin typeface="Times New Roman" pitchFamily="18" charset="0"/>
              </a:rPr>
              <a:t>Ethyl</a:t>
            </a:r>
            <a:r>
              <a:rPr lang="ru-RU" sz="1600" dirty="0">
                <a:latin typeface="Times New Roman" pitchFamily="18" charset="0"/>
              </a:rPr>
              <a:t> </a:t>
            </a:r>
            <a:r>
              <a:rPr lang="ru-RU" sz="1600" dirty="0" err="1">
                <a:latin typeface="Times New Roman" pitchFamily="18" charset="0"/>
              </a:rPr>
              <a:t>alcohol</a:t>
            </a:r>
            <a:r>
              <a:rPr lang="ru-RU" sz="1600" dirty="0">
                <a:latin typeface="Times New Roman" pitchFamily="18" charset="0"/>
              </a:rPr>
              <a:t> (</a:t>
            </a:r>
            <a:r>
              <a:rPr lang="ru-RU" sz="1600" dirty="0" err="1">
                <a:latin typeface="Times New Roman" pitchFamily="18" charset="0"/>
              </a:rPr>
              <a:t>even</a:t>
            </a:r>
            <a:r>
              <a:rPr lang="ru-RU" sz="1600" dirty="0">
                <a:latin typeface="Times New Roman" pitchFamily="18" charset="0"/>
              </a:rPr>
              <a:t> 96%) </a:t>
            </a:r>
            <a:r>
              <a:rPr lang="ru-RU" sz="1600" dirty="0" err="1">
                <a:latin typeface="Times New Roman" pitchFamily="18" charset="0"/>
              </a:rPr>
              <a:t>is</a:t>
            </a:r>
            <a:r>
              <a:rPr lang="ru-RU" sz="1600" dirty="0">
                <a:latin typeface="Times New Roman" pitchFamily="18" charset="0"/>
              </a:rPr>
              <a:t> </a:t>
            </a:r>
            <a:r>
              <a:rPr lang="ru-RU" sz="1600" dirty="0" err="1">
                <a:latin typeface="Times New Roman" pitchFamily="18" charset="0"/>
              </a:rPr>
              <a:t>unsuitable</a:t>
            </a:r>
            <a:r>
              <a:rPr lang="ru-RU" sz="1600" dirty="0">
                <a:latin typeface="Times New Roman" pitchFamily="18" charset="0"/>
              </a:rPr>
              <a:t> </a:t>
            </a:r>
            <a:r>
              <a:rPr lang="ru-RU" sz="1600" dirty="0" err="1">
                <a:latin typeface="Times New Roman" pitchFamily="18" charset="0"/>
              </a:rPr>
              <a:t>for</a:t>
            </a:r>
            <a:r>
              <a:rPr lang="ru-RU" sz="1600" dirty="0">
                <a:latin typeface="Times New Roman" pitchFamily="18" charset="0"/>
              </a:rPr>
              <a:t> </a:t>
            </a:r>
            <a:r>
              <a:rPr lang="ru-RU" sz="1600" dirty="0" err="1">
                <a:latin typeface="Times New Roman" pitchFamily="18" charset="0"/>
              </a:rPr>
              <a:t>these</a:t>
            </a:r>
            <a:r>
              <a:rPr lang="ru-RU" sz="1600" dirty="0">
                <a:latin typeface="Times New Roman" pitchFamily="18" charset="0"/>
              </a:rPr>
              <a:t> </a:t>
            </a:r>
            <a:r>
              <a:rPr lang="ru-RU" sz="1600" dirty="0" err="1">
                <a:latin typeface="Times New Roman" pitchFamily="18" charset="0"/>
              </a:rPr>
              <a:t>purposes</a:t>
            </a:r>
            <a:r>
              <a:rPr lang="ru-RU" sz="1600" dirty="0">
                <a:latin typeface="Times New Roman" pitchFamily="18" charset="0"/>
              </a:rPr>
              <a:t>, </a:t>
            </a:r>
            <a:r>
              <a:rPr lang="ru-RU" sz="1600" dirty="0" err="1">
                <a:latin typeface="Times New Roman" pitchFamily="18" charset="0"/>
              </a:rPr>
              <a:t>since</a:t>
            </a:r>
            <a:r>
              <a:rPr lang="ru-RU" sz="1600" dirty="0">
                <a:latin typeface="Times New Roman" pitchFamily="18" charset="0"/>
              </a:rPr>
              <a:t> </a:t>
            </a:r>
            <a:r>
              <a:rPr lang="ru-RU" sz="1600" dirty="0" err="1">
                <a:latin typeface="Times New Roman" pitchFamily="18" charset="0"/>
              </a:rPr>
              <a:t>it</a:t>
            </a:r>
            <a:r>
              <a:rPr lang="ru-RU" sz="1600" dirty="0">
                <a:latin typeface="Times New Roman" pitchFamily="18" charset="0"/>
              </a:rPr>
              <a:t> </a:t>
            </a:r>
            <a:r>
              <a:rPr lang="ru-RU" sz="1600" dirty="0" err="1">
                <a:latin typeface="Times New Roman" pitchFamily="18" charset="0"/>
              </a:rPr>
              <a:t>will</a:t>
            </a:r>
            <a:r>
              <a:rPr lang="ru-RU" sz="1600" dirty="0">
                <a:latin typeface="Times New Roman" pitchFamily="18" charset="0"/>
              </a:rPr>
              <a:t> </a:t>
            </a:r>
            <a:r>
              <a:rPr lang="ru-RU" sz="1600" dirty="0" err="1">
                <a:latin typeface="Times New Roman" pitchFamily="18" charset="0"/>
              </a:rPr>
              <a:t>adsorb</a:t>
            </a:r>
            <a:r>
              <a:rPr lang="ru-RU" sz="1600" dirty="0">
                <a:latin typeface="Times New Roman" pitchFamily="18" charset="0"/>
              </a:rPr>
              <a:t> </a:t>
            </a:r>
            <a:r>
              <a:rPr lang="ru-RU" sz="1600" dirty="0" err="1">
                <a:latin typeface="Times New Roman" pitchFamily="18" charset="0"/>
              </a:rPr>
              <a:t>moisture</a:t>
            </a:r>
            <a:r>
              <a:rPr lang="ru-RU" sz="1600" dirty="0">
                <a:latin typeface="Times New Roman" pitchFamily="18" charset="0"/>
              </a:rPr>
              <a:t> </a:t>
            </a:r>
            <a:r>
              <a:rPr lang="ru-RU" sz="1600" dirty="0" err="1">
                <a:latin typeface="Times New Roman" pitchFamily="18" charset="0"/>
              </a:rPr>
              <a:t>contained</a:t>
            </a:r>
            <a:r>
              <a:rPr lang="ru-RU" sz="1600" dirty="0">
                <a:latin typeface="Times New Roman" pitchFamily="18" charset="0"/>
              </a:rPr>
              <a:t> </a:t>
            </a:r>
            <a:r>
              <a:rPr lang="ru-RU" sz="1600" dirty="0" err="1">
                <a:latin typeface="Times New Roman" pitchFamily="18" charset="0"/>
              </a:rPr>
              <a:t>in</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raw</a:t>
            </a:r>
            <a:r>
              <a:rPr lang="ru-RU" sz="1600" dirty="0">
                <a:latin typeface="Times New Roman" pitchFamily="18" charset="0"/>
              </a:rPr>
              <a:t> </a:t>
            </a:r>
            <a:r>
              <a:rPr lang="ru-RU" sz="1600" dirty="0" err="1">
                <a:latin typeface="Times New Roman" pitchFamily="18" charset="0"/>
              </a:rPr>
              <a:t>material</a:t>
            </a:r>
            <a:r>
              <a:rPr lang="ru-RU" sz="1600" dirty="0">
                <a:latin typeface="Times New Roman" pitchFamily="18" charset="0"/>
              </a:rPr>
              <a:t> </a:t>
            </a:r>
            <a:r>
              <a:rPr lang="ru-RU" sz="1600" dirty="0" err="1">
                <a:latin typeface="Times New Roman" pitchFamily="18" charset="0"/>
              </a:rPr>
              <a:t>and</a:t>
            </a:r>
            <a:r>
              <a:rPr lang="ru-RU" sz="1600" dirty="0">
                <a:latin typeface="Times New Roman" pitchFamily="18" charset="0"/>
              </a:rPr>
              <a:t> </a:t>
            </a:r>
            <a:r>
              <a:rPr lang="ru-RU" sz="1600" dirty="0" err="1">
                <a:latin typeface="Times New Roman" pitchFamily="18" charset="0"/>
              </a:rPr>
              <a:t>change</a:t>
            </a:r>
            <a:r>
              <a:rPr lang="ru-RU" sz="1600" dirty="0">
                <a:latin typeface="Times New Roman" pitchFamily="18" charset="0"/>
              </a:rPr>
              <a:t> </a:t>
            </a:r>
            <a:r>
              <a:rPr lang="ru-RU" sz="1600" dirty="0" err="1">
                <a:latin typeface="Times New Roman" pitchFamily="18" charset="0"/>
              </a:rPr>
              <a:t>its</a:t>
            </a:r>
            <a:r>
              <a:rPr lang="ru-RU" sz="1600" dirty="0">
                <a:latin typeface="Times New Roman" pitchFamily="18" charset="0"/>
              </a:rPr>
              <a:t> </a:t>
            </a:r>
            <a:r>
              <a:rPr lang="ru-RU" sz="1600" dirty="0" err="1">
                <a:latin typeface="Times New Roman" pitchFamily="18" charset="0"/>
              </a:rPr>
              <a:t>concentration</a:t>
            </a:r>
            <a:r>
              <a:rPr lang="ru-RU" sz="1600" dirty="0">
                <a:latin typeface="Times New Roman" pitchFamily="18" charset="0"/>
              </a:rPr>
              <a:t>, </a:t>
            </a:r>
            <a:r>
              <a:rPr lang="ru-RU" sz="1600" dirty="0" err="1">
                <a:latin typeface="Times New Roman" pitchFamily="18" charset="0"/>
              </a:rPr>
              <a:t>which</a:t>
            </a:r>
            <a:r>
              <a:rPr lang="ru-RU" sz="1600" dirty="0">
                <a:latin typeface="Times New Roman" pitchFamily="18" charset="0"/>
              </a:rPr>
              <a:t> </a:t>
            </a:r>
            <a:r>
              <a:rPr lang="ru-RU" sz="1600" dirty="0" err="1">
                <a:latin typeface="Times New Roman" pitchFamily="18" charset="0"/>
              </a:rPr>
              <a:t>will</a:t>
            </a:r>
            <a:r>
              <a:rPr lang="ru-RU" sz="1600" dirty="0">
                <a:latin typeface="Times New Roman" pitchFamily="18" charset="0"/>
              </a:rPr>
              <a:t> </a:t>
            </a:r>
            <a:r>
              <a:rPr lang="ru-RU" sz="1600" dirty="0" err="1">
                <a:latin typeface="Times New Roman" pitchFamily="18" charset="0"/>
              </a:rPr>
              <a:t>lead</a:t>
            </a:r>
            <a:r>
              <a:rPr lang="ru-RU" sz="1600" dirty="0">
                <a:latin typeface="Times New Roman" pitchFamily="18" charset="0"/>
              </a:rPr>
              <a:t> </a:t>
            </a:r>
            <a:r>
              <a:rPr lang="ru-RU" sz="1600" dirty="0" err="1">
                <a:latin typeface="Times New Roman" pitchFamily="18" charset="0"/>
              </a:rPr>
              <a:t>to</a:t>
            </a:r>
            <a:r>
              <a:rPr lang="ru-RU" sz="1600" dirty="0">
                <a:latin typeface="Times New Roman" pitchFamily="18" charset="0"/>
              </a:rPr>
              <a:t> </a:t>
            </a:r>
            <a:r>
              <a:rPr lang="ru-RU" sz="1600" dirty="0" err="1">
                <a:latin typeface="Times New Roman" pitchFamily="18" charset="0"/>
              </a:rPr>
              <a:t>a</a:t>
            </a:r>
            <a:r>
              <a:rPr lang="ru-RU" sz="1600" dirty="0">
                <a:latin typeface="Times New Roman" pitchFamily="18" charset="0"/>
              </a:rPr>
              <a:t> </a:t>
            </a:r>
            <a:r>
              <a:rPr lang="ru-RU" sz="1600" dirty="0" err="1">
                <a:latin typeface="Times New Roman" pitchFamily="18" charset="0"/>
              </a:rPr>
              <a:t>change</a:t>
            </a:r>
            <a:r>
              <a:rPr lang="ru-RU" sz="1600" dirty="0">
                <a:latin typeface="Times New Roman" pitchFamily="18" charset="0"/>
              </a:rPr>
              <a:t> </a:t>
            </a:r>
            <a:r>
              <a:rPr lang="ru-RU" sz="1600" dirty="0" err="1">
                <a:latin typeface="Times New Roman" pitchFamily="18" charset="0"/>
              </a:rPr>
              <a:t>in</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boiling</a:t>
            </a:r>
            <a:r>
              <a:rPr lang="ru-RU" sz="1600" dirty="0">
                <a:latin typeface="Times New Roman" pitchFamily="18" charset="0"/>
              </a:rPr>
              <a:t> </a:t>
            </a:r>
            <a:r>
              <a:rPr lang="ru-RU" sz="1600" dirty="0" err="1">
                <a:latin typeface="Times New Roman" pitchFamily="18" charset="0"/>
              </a:rPr>
              <a:t>point</a:t>
            </a:r>
            <a:r>
              <a:rPr lang="ru-RU" sz="1600" dirty="0">
                <a:latin typeface="Times New Roman" pitchFamily="18" charset="0"/>
              </a:rPr>
              <a:t> </a:t>
            </a:r>
            <a:r>
              <a:rPr lang="ru-RU" sz="1600" dirty="0" err="1">
                <a:latin typeface="Times New Roman" pitchFamily="18" charset="0"/>
              </a:rPr>
              <a:t>and</a:t>
            </a:r>
            <a:r>
              <a:rPr lang="ru-RU" sz="1600" dirty="0">
                <a:latin typeface="Times New Roman" pitchFamily="18" charset="0"/>
              </a:rPr>
              <a:t> </a:t>
            </a:r>
            <a:r>
              <a:rPr lang="ru-RU" sz="1600" dirty="0" err="1">
                <a:latin typeface="Times New Roman" pitchFamily="18" charset="0"/>
              </a:rPr>
              <a:t>extracting</a:t>
            </a:r>
            <a:r>
              <a:rPr lang="ru-RU" sz="1600" dirty="0">
                <a:latin typeface="Times New Roman" pitchFamily="18" charset="0"/>
              </a:rPr>
              <a:t> </a:t>
            </a:r>
            <a:r>
              <a:rPr lang="ru-RU" sz="1600" dirty="0" err="1">
                <a:latin typeface="Times New Roman" pitchFamily="18" charset="0"/>
              </a:rPr>
              <a:t>ability</a:t>
            </a:r>
            <a:r>
              <a:rPr lang="ru-RU" sz="1600" dirty="0">
                <a:latin typeface="Times New Roman" pitchFamily="18" charset="0"/>
              </a:rPr>
              <a:t>.</a:t>
            </a:r>
          </a:p>
          <a:p>
            <a:pPr algn="l" rtl="0"/>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raw</a:t>
            </a:r>
            <a:r>
              <a:rPr lang="ru-RU" sz="1600" dirty="0">
                <a:latin typeface="Times New Roman" pitchFamily="18" charset="0"/>
              </a:rPr>
              <a:t> </a:t>
            </a:r>
            <a:r>
              <a:rPr lang="ru-RU" sz="1600" dirty="0" err="1">
                <a:latin typeface="Times New Roman" pitchFamily="18" charset="0"/>
              </a:rPr>
              <a:t>material</a:t>
            </a:r>
            <a:r>
              <a:rPr lang="ru-RU" sz="1600" dirty="0">
                <a:latin typeface="Times New Roman" pitchFamily="18" charset="0"/>
              </a:rPr>
              <a:t> </a:t>
            </a:r>
            <a:r>
              <a:rPr lang="ru-RU" sz="1600" dirty="0" err="1">
                <a:latin typeface="Times New Roman" pitchFamily="18" charset="0"/>
              </a:rPr>
              <a:t>is</a:t>
            </a:r>
            <a:r>
              <a:rPr lang="ru-RU" sz="1600" dirty="0">
                <a:latin typeface="Times New Roman" pitchFamily="18" charset="0"/>
              </a:rPr>
              <a:t> </a:t>
            </a:r>
            <a:r>
              <a:rPr lang="ru-RU" sz="1600" dirty="0" err="1">
                <a:latin typeface="Times New Roman" pitchFamily="18" charset="0"/>
              </a:rPr>
              <a:t>loaded</a:t>
            </a:r>
            <a:r>
              <a:rPr lang="ru-RU" sz="1600" dirty="0">
                <a:latin typeface="Times New Roman" pitchFamily="18" charset="0"/>
              </a:rPr>
              <a:t> </a:t>
            </a:r>
            <a:r>
              <a:rPr lang="ru-RU" sz="1600" dirty="0" err="1">
                <a:latin typeface="Times New Roman" pitchFamily="18" charset="0"/>
              </a:rPr>
              <a:t>into</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extractor</a:t>
            </a:r>
            <a:r>
              <a:rPr lang="ru-RU" sz="1600" dirty="0">
                <a:latin typeface="Times New Roman" pitchFamily="18" charset="0"/>
              </a:rPr>
              <a:t> 2 </a:t>
            </a:r>
            <a:r>
              <a:rPr lang="ru-RU" sz="1600" dirty="0" err="1">
                <a:latin typeface="Times New Roman" pitchFamily="18" charset="0"/>
              </a:rPr>
              <a:t>and</a:t>
            </a:r>
            <a:r>
              <a:rPr lang="ru-RU" sz="1600" dirty="0">
                <a:latin typeface="Times New Roman" pitchFamily="18" charset="0"/>
              </a:rPr>
              <a:t> </a:t>
            </a:r>
            <a:r>
              <a:rPr lang="ru-RU" sz="1600" dirty="0" err="1">
                <a:latin typeface="Times New Roman" pitchFamily="18" charset="0"/>
              </a:rPr>
              <a:t>filled</a:t>
            </a:r>
            <a:r>
              <a:rPr lang="ru-RU" sz="1600" dirty="0">
                <a:latin typeface="Times New Roman" pitchFamily="18" charset="0"/>
              </a:rPr>
              <a:t> </a:t>
            </a:r>
            <a:r>
              <a:rPr lang="ru-RU" sz="1600" dirty="0" err="1">
                <a:latin typeface="Times New Roman" pitchFamily="18" charset="0"/>
              </a:rPr>
              <a:t>with</a:t>
            </a:r>
            <a:r>
              <a:rPr lang="ru-RU" sz="1600" dirty="0">
                <a:latin typeface="Times New Roman" pitchFamily="18" charset="0"/>
              </a:rPr>
              <a:t> </a:t>
            </a:r>
            <a:r>
              <a:rPr lang="ru-RU" sz="1600" dirty="0" err="1">
                <a:latin typeface="Times New Roman" pitchFamily="18" charset="0"/>
              </a:rPr>
              <a:t>an</a:t>
            </a:r>
            <a:r>
              <a:rPr lang="ru-RU" sz="1600" dirty="0">
                <a:latin typeface="Times New Roman" pitchFamily="18" charset="0"/>
              </a:rPr>
              <a:t> </a:t>
            </a:r>
            <a:r>
              <a:rPr lang="ru-RU" sz="1600" dirty="0" err="1">
                <a:latin typeface="Times New Roman" pitchFamily="18" charset="0"/>
              </a:rPr>
              <a:t>extractant</a:t>
            </a:r>
            <a:r>
              <a:rPr lang="ru-RU" sz="1600" dirty="0">
                <a:latin typeface="Times New Roman" pitchFamily="18" charset="0"/>
              </a:rPr>
              <a:t>. </a:t>
            </a:r>
            <a:r>
              <a:rPr lang="ru-RU" sz="1600" dirty="0" err="1">
                <a:latin typeface="Times New Roman" pitchFamily="18" charset="0"/>
              </a:rPr>
              <a:t>At</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same</a:t>
            </a:r>
            <a:r>
              <a:rPr lang="ru-RU" sz="1600" dirty="0">
                <a:latin typeface="Times New Roman" pitchFamily="18" charset="0"/>
              </a:rPr>
              <a:t> </a:t>
            </a:r>
            <a:r>
              <a:rPr lang="ru-RU" sz="1600" dirty="0" err="1">
                <a:latin typeface="Times New Roman" pitchFamily="18" charset="0"/>
              </a:rPr>
              <a:t>time</a:t>
            </a:r>
            <a:r>
              <a:rPr lang="ru-RU" sz="1600" dirty="0">
                <a:latin typeface="Times New Roman" pitchFamily="18" charset="0"/>
              </a:rPr>
              <a:t>, </a:t>
            </a:r>
            <a:r>
              <a:rPr lang="ru-RU" sz="1600" dirty="0" err="1">
                <a:latin typeface="Times New Roman" pitchFamily="18" charset="0"/>
              </a:rPr>
              <a:t>a</a:t>
            </a:r>
            <a:r>
              <a:rPr lang="ru-RU" sz="1600" dirty="0">
                <a:latin typeface="Times New Roman" pitchFamily="18" charset="0"/>
              </a:rPr>
              <a:t> </a:t>
            </a:r>
            <a:r>
              <a:rPr lang="ru-RU" sz="1600" dirty="0" err="1">
                <a:latin typeface="Times New Roman" pitchFamily="18" charset="0"/>
              </a:rPr>
              <a:t>small</a:t>
            </a:r>
            <a:r>
              <a:rPr lang="ru-RU" sz="1600" dirty="0">
                <a:latin typeface="Times New Roman" pitchFamily="18" charset="0"/>
              </a:rPr>
              <a:t> </a:t>
            </a:r>
            <a:r>
              <a:rPr lang="ru-RU" sz="1600" dirty="0" err="1">
                <a:latin typeface="Times New Roman" pitchFamily="18" charset="0"/>
              </a:rPr>
              <a:t>amount</a:t>
            </a:r>
            <a:r>
              <a:rPr lang="ru-RU" sz="1600" dirty="0">
                <a:latin typeface="Times New Roman" pitchFamily="18" charset="0"/>
              </a:rPr>
              <a:t> </a:t>
            </a:r>
            <a:r>
              <a:rPr lang="ru-RU" sz="1600" dirty="0" err="1">
                <a:latin typeface="Times New Roman" pitchFamily="18" charset="0"/>
              </a:rPr>
              <a:t>of</a:t>
            </a:r>
            <a:r>
              <a:rPr lang="ru-RU" sz="1600" dirty="0">
                <a:latin typeface="Times New Roman" pitchFamily="18" charset="0"/>
              </a:rPr>
              <a:t> </a:t>
            </a:r>
            <a:r>
              <a:rPr lang="ru-RU" sz="1600" dirty="0" err="1">
                <a:latin typeface="Times New Roman" pitchFamily="18" charset="0"/>
              </a:rPr>
              <a:t>extractant</a:t>
            </a:r>
            <a:r>
              <a:rPr lang="ru-RU" sz="1600" dirty="0">
                <a:latin typeface="Times New Roman" pitchFamily="18" charset="0"/>
              </a:rPr>
              <a:t> </a:t>
            </a:r>
            <a:r>
              <a:rPr lang="ru-RU" sz="1600" dirty="0" err="1">
                <a:latin typeface="Times New Roman" pitchFamily="18" charset="0"/>
              </a:rPr>
              <a:t>is</a:t>
            </a:r>
            <a:r>
              <a:rPr lang="ru-RU" sz="1600" dirty="0">
                <a:latin typeface="Times New Roman" pitchFamily="18" charset="0"/>
              </a:rPr>
              <a:t> </a:t>
            </a:r>
            <a:r>
              <a:rPr lang="ru-RU" sz="1600" dirty="0" err="1">
                <a:latin typeface="Times New Roman" pitchFamily="18" charset="0"/>
              </a:rPr>
              <a:t>poured</a:t>
            </a:r>
            <a:r>
              <a:rPr lang="ru-RU" sz="1600" dirty="0">
                <a:latin typeface="Times New Roman" pitchFamily="18" charset="0"/>
              </a:rPr>
              <a:t> </a:t>
            </a:r>
            <a:r>
              <a:rPr lang="ru-RU" sz="1600" dirty="0" err="1">
                <a:latin typeface="Times New Roman" pitchFamily="18" charset="0"/>
              </a:rPr>
              <a:t>into</a:t>
            </a:r>
            <a:r>
              <a:rPr lang="ru-RU" sz="1600" dirty="0">
                <a:latin typeface="Times New Roman" pitchFamily="18" charset="0"/>
              </a:rPr>
              <a:t> </a:t>
            </a:r>
            <a:r>
              <a:rPr lang="ru-RU" sz="1600" dirty="0" err="1">
                <a:latin typeface="Times New Roman" pitchFamily="18" charset="0"/>
              </a:rPr>
              <a:t>cube</a:t>
            </a:r>
            <a:r>
              <a:rPr lang="ru-RU" sz="1600" dirty="0">
                <a:latin typeface="Times New Roman" pitchFamily="18" charset="0"/>
              </a:rPr>
              <a:t> 1. </a:t>
            </a:r>
            <a:r>
              <a:rPr lang="ru-RU" sz="1600" dirty="0" err="1">
                <a:latin typeface="Times New Roman" pitchFamily="18" charset="0"/>
              </a:rPr>
              <a:t>At</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end</a:t>
            </a:r>
            <a:r>
              <a:rPr lang="ru-RU" sz="1600" dirty="0">
                <a:latin typeface="Times New Roman" pitchFamily="18" charset="0"/>
              </a:rPr>
              <a:t> </a:t>
            </a:r>
            <a:r>
              <a:rPr lang="ru-RU" sz="1600" dirty="0" err="1">
                <a:latin typeface="Times New Roman" pitchFamily="18" charset="0"/>
              </a:rPr>
              <a:t>of</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infusion</a:t>
            </a:r>
            <a:r>
              <a:rPr lang="ru-RU" sz="1600" dirty="0">
                <a:latin typeface="Times New Roman" pitchFamily="18" charset="0"/>
              </a:rPr>
              <a:t>, </a:t>
            </a:r>
            <a:r>
              <a:rPr lang="ru-RU" sz="1600" dirty="0" err="1">
                <a:latin typeface="Times New Roman" pitchFamily="18" charset="0"/>
              </a:rPr>
              <a:t>so</a:t>
            </a:r>
            <a:r>
              <a:rPr lang="ru-RU" sz="1600" dirty="0">
                <a:latin typeface="Times New Roman" pitchFamily="18" charset="0"/>
              </a:rPr>
              <a:t> </a:t>
            </a:r>
            <a:r>
              <a:rPr lang="ru-RU" sz="1600" dirty="0" err="1">
                <a:latin typeface="Times New Roman" pitchFamily="18" charset="0"/>
              </a:rPr>
              <a:t>much</a:t>
            </a:r>
            <a:r>
              <a:rPr lang="ru-RU" sz="1600" dirty="0">
                <a:latin typeface="Times New Roman" pitchFamily="18" charset="0"/>
              </a:rPr>
              <a:t> </a:t>
            </a:r>
            <a:r>
              <a:rPr lang="ru-RU" sz="1600" dirty="0" err="1">
                <a:latin typeface="Times New Roman" pitchFamily="18" charset="0"/>
              </a:rPr>
              <a:t>extractant</a:t>
            </a:r>
            <a:r>
              <a:rPr lang="ru-RU" sz="1600" dirty="0">
                <a:latin typeface="Times New Roman" pitchFamily="18" charset="0"/>
              </a:rPr>
              <a:t> </a:t>
            </a:r>
            <a:r>
              <a:rPr lang="ru-RU" sz="1600" dirty="0" err="1">
                <a:latin typeface="Times New Roman" pitchFamily="18" charset="0"/>
              </a:rPr>
              <a:t>is</a:t>
            </a:r>
            <a:r>
              <a:rPr lang="ru-RU" sz="1600" dirty="0">
                <a:latin typeface="Times New Roman" pitchFamily="18" charset="0"/>
              </a:rPr>
              <a:t> </a:t>
            </a:r>
            <a:r>
              <a:rPr lang="ru-RU" sz="1600" dirty="0" err="1">
                <a:latin typeface="Times New Roman" pitchFamily="18" charset="0"/>
              </a:rPr>
              <a:t>drained</a:t>
            </a:r>
            <a:r>
              <a:rPr lang="ru-RU" sz="1600" dirty="0">
                <a:latin typeface="Times New Roman" pitchFamily="18" charset="0"/>
              </a:rPr>
              <a:t> </a:t>
            </a:r>
            <a:r>
              <a:rPr lang="ru-RU" sz="1600" dirty="0" err="1">
                <a:latin typeface="Times New Roman" pitchFamily="18" charset="0"/>
              </a:rPr>
              <a:t>from</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collector</a:t>
            </a:r>
            <a:r>
              <a:rPr lang="ru-RU" sz="1600" dirty="0">
                <a:latin typeface="Times New Roman" pitchFamily="18" charset="0"/>
              </a:rPr>
              <a:t> </a:t>
            </a:r>
            <a:r>
              <a:rPr lang="ru-RU" sz="1600" dirty="0" err="1">
                <a:latin typeface="Times New Roman" pitchFamily="18" charset="0"/>
              </a:rPr>
              <a:t>into</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extractor</a:t>
            </a:r>
            <a:r>
              <a:rPr lang="ru-RU" sz="1600" dirty="0">
                <a:latin typeface="Times New Roman" pitchFamily="18" charset="0"/>
              </a:rPr>
              <a:t> </a:t>
            </a:r>
            <a:r>
              <a:rPr lang="ru-RU" sz="1600" dirty="0" err="1">
                <a:latin typeface="Times New Roman" pitchFamily="18" charset="0"/>
              </a:rPr>
              <a:t>so</a:t>
            </a:r>
            <a:r>
              <a:rPr lang="ru-RU" sz="1600" dirty="0">
                <a:latin typeface="Times New Roman" pitchFamily="18" charset="0"/>
              </a:rPr>
              <a:t> </a:t>
            </a:r>
            <a:r>
              <a:rPr lang="ru-RU" sz="1600" dirty="0" err="1">
                <a:latin typeface="Times New Roman" pitchFamily="18" charset="0"/>
              </a:rPr>
              <a:t>that</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hood</a:t>
            </a:r>
            <a:r>
              <a:rPr lang="ru-RU" sz="1600" dirty="0">
                <a:latin typeface="Times New Roman" pitchFamily="18" charset="0"/>
              </a:rPr>
              <a:t> </a:t>
            </a:r>
            <a:r>
              <a:rPr lang="ru-RU" sz="1600" dirty="0" err="1">
                <a:latin typeface="Times New Roman" pitchFamily="18" charset="0"/>
              </a:rPr>
              <a:t>reaches</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upper</a:t>
            </a:r>
            <a:r>
              <a:rPr lang="ru-RU" sz="1600" dirty="0">
                <a:latin typeface="Times New Roman" pitchFamily="18" charset="0"/>
              </a:rPr>
              <a:t> </a:t>
            </a:r>
            <a:r>
              <a:rPr lang="ru-RU" sz="1600" dirty="0" err="1">
                <a:latin typeface="Times New Roman" pitchFamily="18" charset="0"/>
              </a:rPr>
              <a:t>level</a:t>
            </a:r>
            <a:r>
              <a:rPr lang="ru-RU" sz="1600" dirty="0">
                <a:latin typeface="Times New Roman" pitchFamily="18" charset="0"/>
              </a:rPr>
              <a:t> </a:t>
            </a:r>
            <a:r>
              <a:rPr lang="ru-RU" sz="1600" dirty="0" err="1">
                <a:latin typeface="Times New Roman" pitchFamily="18" charset="0"/>
              </a:rPr>
              <a:t>of</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siphon</a:t>
            </a:r>
            <a:r>
              <a:rPr lang="ru-RU" sz="1600" dirty="0">
                <a:latin typeface="Times New Roman" pitchFamily="18" charset="0"/>
              </a:rPr>
              <a:t> </a:t>
            </a:r>
            <a:r>
              <a:rPr lang="ru-RU" sz="1600" dirty="0" err="1">
                <a:latin typeface="Times New Roman" pitchFamily="18" charset="0"/>
              </a:rPr>
              <a:t>loop</a:t>
            </a:r>
            <a:r>
              <a:rPr lang="ru-RU" sz="1600" dirty="0">
                <a:latin typeface="Times New Roman" pitchFamily="18" charset="0"/>
              </a:rPr>
              <a:t> </a:t>
            </a:r>
            <a:r>
              <a:rPr lang="ru-RU" sz="1600" dirty="0" err="1">
                <a:latin typeface="Times New Roman" pitchFamily="18" charset="0"/>
              </a:rPr>
              <a:t>and</a:t>
            </a:r>
            <a:r>
              <a:rPr lang="ru-RU" sz="1600" dirty="0">
                <a:latin typeface="Times New Roman" pitchFamily="18" charset="0"/>
              </a:rPr>
              <a:t> </a:t>
            </a:r>
            <a:r>
              <a:rPr lang="ru-RU" sz="1600" dirty="0" err="1">
                <a:latin typeface="Times New Roman" pitchFamily="18" charset="0"/>
              </a:rPr>
              <a:t>begins</a:t>
            </a:r>
            <a:r>
              <a:rPr lang="ru-RU" sz="1600" dirty="0">
                <a:latin typeface="Times New Roman" pitchFamily="18" charset="0"/>
              </a:rPr>
              <a:t> </a:t>
            </a:r>
            <a:r>
              <a:rPr lang="ru-RU" sz="1600" dirty="0" err="1">
                <a:latin typeface="Times New Roman" pitchFamily="18" charset="0"/>
              </a:rPr>
              <a:t>to</a:t>
            </a:r>
            <a:r>
              <a:rPr lang="ru-RU" sz="1600" dirty="0">
                <a:latin typeface="Times New Roman" pitchFamily="18" charset="0"/>
              </a:rPr>
              <a:t> </a:t>
            </a:r>
            <a:r>
              <a:rPr lang="ru-RU" sz="1600" dirty="0" err="1">
                <a:latin typeface="Times New Roman" pitchFamily="18" charset="0"/>
              </a:rPr>
              <a:t>pour</a:t>
            </a:r>
            <a:r>
              <a:rPr lang="ru-RU" sz="1600" dirty="0">
                <a:latin typeface="Times New Roman" pitchFamily="18" charset="0"/>
              </a:rPr>
              <a:t> </a:t>
            </a:r>
            <a:r>
              <a:rPr lang="ru-RU" sz="1600" dirty="0" err="1">
                <a:latin typeface="Times New Roman" pitchFamily="18" charset="0"/>
              </a:rPr>
              <a:t>into</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cube</a:t>
            </a:r>
            <a:r>
              <a:rPr lang="ru-RU" sz="1600" dirty="0">
                <a:latin typeface="Times New Roman" pitchFamily="18" charset="0"/>
              </a:rPr>
              <a:t>. </a:t>
            </a:r>
            <a:r>
              <a:rPr lang="ru-RU" sz="1600" dirty="0" err="1">
                <a:latin typeface="Times New Roman" pitchFamily="18" charset="0"/>
              </a:rPr>
              <a:t>Then</a:t>
            </a:r>
            <a:r>
              <a:rPr lang="ru-RU" sz="1600" dirty="0">
                <a:latin typeface="Times New Roman" pitchFamily="18" charset="0"/>
              </a:rPr>
              <a:t> </a:t>
            </a:r>
            <a:r>
              <a:rPr lang="en-US" sz="1600" dirty="0" smtClean="0">
                <a:latin typeface="Times New Roman" pitchFamily="18" charset="0"/>
              </a:rPr>
              <a:t>it is necessary to beg</a:t>
            </a:r>
            <a:r>
              <a:rPr lang="ru-RU" sz="1600" dirty="0" err="1" smtClean="0">
                <a:latin typeface="Times New Roman" pitchFamily="18" charset="0"/>
              </a:rPr>
              <a:t>in</a:t>
            </a:r>
            <a:r>
              <a:rPr lang="ru-RU" sz="1600" dirty="0" smtClean="0">
                <a:latin typeface="Times New Roman" pitchFamily="18" charset="0"/>
              </a:rPr>
              <a:t> </a:t>
            </a:r>
            <a:r>
              <a:rPr lang="ru-RU" sz="1600" dirty="0" err="1">
                <a:latin typeface="Times New Roman" pitchFamily="18" charset="0"/>
              </a:rPr>
              <a:t>to</a:t>
            </a:r>
            <a:r>
              <a:rPr lang="ru-RU" sz="1600" dirty="0">
                <a:latin typeface="Times New Roman" pitchFamily="18" charset="0"/>
              </a:rPr>
              <a:t> </a:t>
            </a:r>
            <a:r>
              <a:rPr lang="ru-RU" sz="1600" dirty="0" err="1">
                <a:latin typeface="Times New Roman" pitchFamily="18" charset="0"/>
              </a:rPr>
              <a:t>heat</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cube</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resulting</a:t>
            </a:r>
            <a:r>
              <a:rPr lang="ru-RU" sz="1600" dirty="0">
                <a:latin typeface="Times New Roman" pitchFamily="18" charset="0"/>
              </a:rPr>
              <a:t> </a:t>
            </a:r>
            <a:r>
              <a:rPr lang="ru-RU" sz="1600" dirty="0" err="1">
                <a:latin typeface="Times New Roman" pitchFamily="18" charset="0"/>
              </a:rPr>
              <a:t>vapors</a:t>
            </a:r>
            <a:r>
              <a:rPr lang="ru-RU" sz="1600" dirty="0">
                <a:latin typeface="Times New Roman" pitchFamily="18" charset="0"/>
              </a:rPr>
              <a:t> </a:t>
            </a:r>
            <a:r>
              <a:rPr lang="ru-RU" sz="1600" dirty="0" err="1">
                <a:latin typeface="Times New Roman" pitchFamily="18" charset="0"/>
              </a:rPr>
              <a:t>of</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extractant</a:t>
            </a:r>
            <a:r>
              <a:rPr lang="ru-RU" sz="1600" dirty="0">
                <a:latin typeface="Times New Roman" pitchFamily="18" charset="0"/>
              </a:rPr>
              <a:t> </a:t>
            </a:r>
            <a:r>
              <a:rPr lang="ru-RU" sz="1600" dirty="0" err="1">
                <a:latin typeface="Times New Roman" pitchFamily="18" charset="0"/>
              </a:rPr>
              <a:t>rise</a:t>
            </a:r>
            <a:r>
              <a:rPr lang="ru-RU" sz="1600" dirty="0">
                <a:latin typeface="Times New Roman" pitchFamily="18" charset="0"/>
              </a:rPr>
              <a:t> </a:t>
            </a:r>
            <a:r>
              <a:rPr lang="ru-RU" sz="1600" dirty="0" err="1">
                <a:latin typeface="Times New Roman" pitchFamily="18" charset="0"/>
              </a:rPr>
              <a:t>into</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condenser</a:t>
            </a:r>
            <a:r>
              <a:rPr lang="ru-RU" sz="1600" dirty="0">
                <a:latin typeface="Times New Roman" pitchFamily="18" charset="0"/>
              </a:rPr>
              <a:t>, </a:t>
            </a:r>
            <a:r>
              <a:rPr lang="ru-RU" sz="1600" dirty="0" err="1">
                <a:latin typeface="Times New Roman" pitchFamily="18" charset="0"/>
              </a:rPr>
              <a:t>and</a:t>
            </a:r>
            <a:r>
              <a:rPr lang="ru-RU" sz="1600" dirty="0">
                <a:latin typeface="Times New Roman" pitchFamily="18" charset="0"/>
              </a:rPr>
              <a:t> </a:t>
            </a:r>
            <a:r>
              <a:rPr lang="ru-RU" sz="1600" dirty="0" err="1">
                <a:latin typeface="Times New Roman" pitchFamily="18" charset="0"/>
              </a:rPr>
              <a:t>from</a:t>
            </a:r>
            <a:r>
              <a:rPr lang="ru-RU" sz="1600" dirty="0">
                <a:latin typeface="Times New Roman" pitchFamily="18" charset="0"/>
              </a:rPr>
              <a:t> </a:t>
            </a:r>
            <a:r>
              <a:rPr lang="ru-RU" sz="1600" dirty="0" err="1">
                <a:latin typeface="Times New Roman" pitchFamily="18" charset="0"/>
              </a:rPr>
              <a:t>it</a:t>
            </a:r>
            <a:r>
              <a:rPr lang="ru-RU" sz="1600" dirty="0">
                <a:latin typeface="Times New Roman" pitchFamily="18" charset="0"/>
              </a:rPr>
              <a:t> </a:t>
            </a:r>
            <a:r>
              <a:rPr lang="ru-RU" sz="1600" dirty="0" err="1">
                <a:latin typeface="Times New Roman" pitchFamily="18" charset="0"/>
              </a:rPr>
              <a:t>into</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collector</a:t>
            </a:r>
            <a:r>
              <a:rPr lang="ru-RU" sz="1600" dirty="0">
                <a:latin typeface="Times New Roman" pitchFamily="18" charset="0"/>
              </a:rPr>
              <a:t>. </a:t>
            </a:r>
            <a:r>
              <a:rPr lang="ru-RU" sz="1600" dirty="0" err="1">
                <a:latin typeface="Times New Roman" pitchFamily="18" charset="0"/>
              </a:rPr>
              <a:t>Further</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extractant</a:t>
            </a:r>
            <a:r>
              <a:rPr lang="ru-RU" sz="1600" dirty="0">
                <a:latin typeface="Times New Roman" pitchFamily="18" charset="0"/>
              </a:rPr>
              <a:t> </a:t>
            </a:r>
            <a:r>
              <a:rPr lang="ru-RU" sz="1600" dirty="0" err="1">
                <a:latin typeface="Times New Roman" pitchFamily="18" charset="0"/>
              </a:rPr>
              <a:t>is</a:t>
            </a:r>
            <a:r>
              <a:rPr lang="ru-RU" sz="1600" dirty="0">
                <a:latin typeface="Times New Roman" pitchFamily="18" charset="0"/>
              </a:rPr>
              <a:t> </a:t>
            </a:r>
            <a:r>
              <a:rPr lang="ru-RU" sz="1600" dirty="0" err="1">
                <a:latin typeface="Times New Roman" pitchFamily="18" charset="0"/>
              </a:rPr>
              <a:t>fed</a:t>
            </a:r>
            <a:r>
              <a:rPr lang="ru-RU" sz="1600" dirty="0">
                <a:latin typeface="Times New Roman" pitchFamily="18" charset="0"/>
              </a:rPr>
              <a:t> </a:t>
            </a:r>
            <a:r>
              <a:rPr lang="ru-RU" sz="1600" dirty="0" err="1">
                <a:latin typeface="Times New Roman" pitchFamily="18" charset="0"/>
              </a:rPr>
              <a:t>to</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raw</a:t>
            </a:r>
            <a:r>
              <a:rPr lang="ru-RU" sz="1600" dirty="0">
                <a:latin typeface="Times New Roman" pitchFamily="18" charset="0"/>
              </a:rPr>
              <a:t> </a:t>
            </a:r>
            <a:r>
              <a:rPr lang="ru-RU" sz="1600" dirty="0" err="1">
                <a:latin typeface="Times New Roman" pitchFamily="18" charset="0"/>
              </a:rPr>
              <a:t>material</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saturated</a:t>
            </a:r>
            <a:r>
              <a:rPr lang="ru-RU" sz="1600" dirty="0">
                <a:latin typeface="Times New Roman" pitchFamily="18" charset="0"/>
              </a:rPr>
              <a:t> </a:t>
            </a:r>
            <a:r>
              <a:rPr lang="ru-RU" sz="1600" dirty="0" err="1">
                <a:latin typeface="Times New Roman" pitchFamily="18" charset="0"/>
              </a:rPr>
              <a:t>extract</a:t>
            </a:r>
            <a:r>
              <a:rPr lang="ru-RU" sz="1600" dirty="0">
                <a:latin typeface="Times New Roman" pitchFamily="18" charset="0"/>
              </a:rPr>
              <a:t> </a:t>
            </a:r>
            <a:r>
              <a:rPr lang="ru-RU" sz="1600" dirty="0" err="1">
                <a:latin typeface="Times New Roman" pitchFamily="18" charset="0"/>
              </a:rPr>
              <a:t>enters</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cube</a:t>
            </a:r>
            <a:r>
              <a:rPr lang="ru-RU" sz="1600" dirty="0">
                <a:latin typeface="Times New Roman" pitchFamily="18" charset="0"/>
              </a:rPr>
              <a:t> </a:t>
            </a:r>
            <a:r>
              <a:rPr lang="ru-RU" sz="1600" dirty="0" err="1">
                <a:latin typeface="Times New Roman" pitchFamily="18" charset="0"/>
              </a:rPr>
              <a:t>again</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extractant</a:t>
            </a:r>
            <a:r>
              <a:rPr lang="ru-RU" sz="1600" dirty="0">
                <a:latin typeface="Times New Roman" pitchFamily="18" charset="0"/>
              </a:rPr>
              <a:t> </a:t>
            </a:r>
            <a:r>
              <a:rPr lang="ru-RU" sz="1600" dirty="0" err="1">
                <a:latin typeface="Times New Roman" pitchFamily="18" charset="0"/>
              </a:rPr>
              <a:t>is</a:t>
            </a:r>
            <a:r>
              <a:rPr lang="ru-RU" sz="1600" dirty="0">
                <a:latin typeface="Times New Roman" pitchFamily="18" charset="0"/>
              </a:rPr>
              <a:t> </a:t>
            </a:r>
            <a:r>
              <a:rPr lang="ru-RU" sz="1600" dirty="0" err="1">
                <a:latin typeface="Times New Roman" pitchFamily="18" charset="0"/>
              </a:rPr>
              <a:t>circulated</a:t>
            </a:r>
            <a:r>
              <a:rPr lang="ru-RU" sz="1600" dirty="0">
                <a:latin typeface="Times New Roman" pitchFamily="18" charset="0"/>
              </a:rPr>
              <a:t> </a:t>
            </a:r>
            <a:r>
              <a:rPr lang="ru-RU" sz="1600" dirty="0" err="1">
                <a:latin typeface="Times New Roman" pitchFamily="18" charset="0"/>
              </a:rPr>
              <a:t>many</a:t>
            </a:r>
            <a:r>
              <a:rPr lang="ru-RU" sz="1600" dirty="0">
                <a:latin typeface="Times New Roman" pitchFamily="18" charset="0"/>
              </a:rPr>
              <a:t> </a:t>
            </a:r>
            <a:r>
              <a:rPr lang="ru-RU" sz="1600" dirty="0" err="1">
                <a:latin typeface="Times New Roman" pitchFamily="18" charset="0"/>
              </a:rPr>
              <a:t>times</a:t>
            </a:r>
            <a:r>
              <a:rPr lang="ru-RU" sz="1600" dirty="0">
                <a:latin typeface="Times New Roman" pitchFamily="18" charset="0"/>
              </a:rPr>
              <a:t> </a:t>
            </a:r>
            <a:r>
              <a:rPr lang="ru-RU" sz="1600" dirty="0" err="1">
                <a:latin typeface="Times New Roman" pitchFamily="18" charset="0"/>
              </a:rPr>
              <a:t>until</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raw</a:t>
            </a:r>
            <a:r>
              <a:rPr lang="ru-RU" sz="1600" dirty="0">
                <a:latin typeface="Times New Roman" pitchFamily="18" charset="0"/>
              </a:rPr>
              <a:t> </a:t>
            </a:r>
            <a:r>
              <a:rPr lang="ru-RU" sz="1600" dirty="0" err="1">
                <a:latin typeface="Times New Roman" pitchFamily="18" charset="0"/>
              </a:rPr>
              <a:t>material</a:t>
            </a:r>
            <a:r>
              <a:rPr lang="ru-RU" sz="1600" dirty="0">
                <a:latin typeface="Times New Roman" pitchFamily="18" charset="0"/>
              </a:rPr>
              <a:t> </a:t>
            </a:r>
            <a:r>
              <a:rPr lang="ru-RU" sz="1600" dirty="0" err="1">
                <a:latin typeface="Times New Roman" pitchFamily="18" charset="0"/>
              </a:rPr>
              <a:t>is</a:t>
            </a:r>
            <a:r>
              <a:rPr lang="ru-RU" sz="1600" dirty="0">
                <a:latin typeface="Times New Roman" pitchFamily="18" charset="0"/>
              </a:rPr>
              <a:t> </a:t>
            </a:r>
            <a:r>
              <a:rPr lang="ru-RU" sz="1600" dirty="0" err="1">
                <a:latin typeface="Times New Roman" pitchFamily="18" charset="0"/>
              </a:rPr>
              <a:t>completely</a:t>
            </a:r>
            <a:r>
              <a:rPr lang="ru-RU" sz="1600" dirty="0">
                <a:latin typeface="Times New Roman" pitchFamily="18" charset="0"/>
              </a:rPr>
              <a:t> </a:t>
            </a:r>
            <a:r>
              <a:rPr lang="ru-RU" sz="1600" dirty="0" err="1">
                <a:latin typeface="Times New Roman" pitchFamily="18" charset="0"/>
              </a:rPr>
              <a:t>depleted</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resulting</a:t>
            </a:r>
            <a:r>
              <a:rPr lang="ru-RU" sz="1600" dirty="0">
                <a:latin typeface="Times New Roman" pitchFamily="18" charset="0"/>
              </a:rPr>
              <a:t> </a:t>
            </a:r>
            <a:r>
              <a:rPr lang="ru-RU" sz="1600" dirty="0" err="1">
                <a:latin typeface="Times New Roman" pitchFamily="18" charset="0"/>
              </a:rPr>
              <a:t>extract</a:t>
            </a:r>
            <a:r>
              <a:rPr lang="ru-RU" sz="1600" dirty="0">
                <a:latin typeface="Times New Roman" pitchFamily="18" charset="0"/>
              </a:rPr>
              <a:t> </a:t>
            </a:r>
            <a:r>
              <a:rPr lang="ru-RU" sz="1600" dirty="0" err="1">
                <a:latin typeface="Times New Roman" pitchFamily="18" charset="0"/>
              </a:rPr>
              <a:t>is</a:t>
            </a:r>
            <a:r>
              <a:rPr lang="ru-RU" sz="1600" dirty="0">
                <a:latin typeface="Times New Roman" pitchFamily="18" charset="0"/>
              </a:rPr>
              <a:t> </a:t>
            </a:r>
            <a:r>
              <a:rPr lang="ru-RU" sz="1600" dirty="0" err="1">
                <a:latin typeface="Times New Roman" pitchFamily="18" charset="0"/>
              </a:rPr>
              <a:t>concentrated</a:t>
            </a:r>
            <a:r>
              <a:rPr lang="ru-RU" sz="1600" dirty="0">
                <a:latin typeface="Times New Roman" pitchFamily="18" charset="0"/>
              </a:rPr>
              <a:t> </a:t>
            </a:r>
            <a:r>
              <a:rPr lang="ru-RU" sz="1600" dirty="0" err="1">
                <a:latin typeface="Times New Roman" pitchFamily="18" charset="0"/>
              </a:rPr>
              <a:t>by</a:t>
            </a:r>
            <a:r>
              <a:rPr lang="ru-RU" sz="1600" dirty="0">
                <a:latin typeface="Times New Roman" pitchFamily="18" charset="0"/>
              </a:rPr>
              <a:t> </a:t>
            </a:r>
            <a:r>
              <a:rPr lang="ru-RU" sz="1600" dirty="0" err="1">
                <a:latin typeface="Times New Roman" pitchFamily="18" charset="0"/>
              </a:rPr>
              <a:t>distilling</a:t>
            </a:r>
            <a:r>
              <a:rPr lang="ru-RU" sz="1600" dirty="0">
                <a:latin typeface="Times New Roman" pitchFamily="18" charset="0"/>
              </a:rPr>
              <a:t> </a:t>
            </a:r>
            <a:r>
              <a:rPr lang="ru-RU" sz="1600" dirty="0" err="1">
                <a:latin typeface="Times New Roman" pitchFamily="18" charset="0"/>
              </a:rPr>
              <a:t>off</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extractant</a:t>
            </a:r>
            <a:r>
              <a:rPr lang="ru-RU" sz="1600" dirty="0">
                <a:latin typeface="Times New Roman" pitchFamily="18" charset="0"/>
              </a:rPr>
              <a:t> </a:t>
            </a:r>
            <a:r>
              <a:rPr lang="ru-RU" sz="1600" dirty="0" err="1">
                <a:latin typeface="Times New Roman" pitchFamily="18" charset="0"/>
              </a:rPr>
              <a:t>into</a:t>
            </a:r>
            <a:r>
              <a:rPr lang="ru-RU" sz="1600" dirty="0">
                <a:latin typeface="Times New Roman" pitchFamily="18" charset="0"/>
              </a:rPr>
              <a:t> </a:t>
            </a:r>
            <a:r>
              <a:rPr lang="ru-RU" sz="1600" dirty="0" err="1">
                <a:latin typeface="Times New Roman" pitchFamily="18" charset="0"/>
              </a:rPr>
              <a:t>a</a:t>
            </a:r>
            <a:r>
              <a:rPr lang="ru-RU" sz="1600" dirty="0">
                <a:latin typeface="Times New Roman" pitchFamily="18" charset="0"/>
              </a:rPr>
              <a:t> </a:t>
            </a:r>
            <a:r>
              <a:rPr lang="ru-RU" sz="1600" dirty="0" err="1">
                <a:latin typeface="Times New Roman" pitchFamily="18" charset="0"/>
              </a:rPr>
              <a:t>receiver</a:t>
            </a:r>
            <a:r>
              <a:rPr lang="ru-RU" sz="1600" dirty="0">
                <a:latin typeface="Times New Roman" pitchFamily="18" charset="0"/>
              </a:rPr>
              <a:t>. A </a:t>
            </a:r>
            <a:r>
              <a:rPr lang="ru-RU" sz="1600" dirty="0" err="1">
                <a:latin typeface="Times New Roman" pitchFamily="18" charset="0"/>
              </a:rPr>
              <a:t>concentrated</a:t>
            </a:r>
            <a:r>
              <a:rPr lang="ru-RU" sz="1600" dirty="0">
                <a:latin typeface="Times New Roman" pitchFamily="18" charset="0"/>
              </a:rPr>
              <a:t> </a:t>
            </a:r>
            <a:r>
              <a:rPr lang="ru-RU" sz="1600" dirty="0" err="1">
                <a:latin typeface="Times New Roman" pitchFamily="18" charset="0"/>
              </a:rPr>
              <a:t>solution</a:t>
            </a:r>
            <a:r>
              <a:rPr lang="ru-RU" sz="1600" dirty="0">
                <a:latin typeface="Times New Roman" pitchFamily="18" charset="0"/>
              </a:rPr>
              <a:t> </a:t>
            </a:r>
            <a:r>
              <a:rPr lang="ru-RU" sz="1600" dirty="0" err="1">
                <a:latin typeface="Times New Roman" pitchFamily="18" charset="0"/>
              </a:rPr>
              <a:t>of</a:t>
            </a:r>
            <a:r>
              <a:rPr lang="ru-RU" sz="1600" dirty="0">
                <a:latin typeface="Times New Roman" pitchFamily="18" charset="0"/>
              </a:rPr>
              <a:t> </a:t>
            </a:r>
            <a:r>
              <a:rPr lang="ru-RU" sz="1600" dirty="0" err="1">
                <a:latin typeface="Times New Roman" pitchFamily="18" charset="0"/>
              </a:rPr>
              <a:t>extractives</a:t>
            </a:r>
            <a:r>
              <a:rPr lang="ru-RU" sz="1600" dirty="0">
                <a:latin typeface="Times New Roman" pitchFamily="18" charset="0"/>
              </a:rPr>
              <a:t> </a:t>
            </a:r>
            <a:r>
              <a:rPr lang="ru-RU" sz="1600" dirty="0" err="1">
                <a:latin typeface="Times New Roman" pitchFamily="18" charset="0"/>
              </a:rPr>
              <a:t>remains</a:t>
            </a:r>
            <a:r>
              <a:rPr lang="ru-RU" sz="1600" dirty="0">
                <a:latin typeface="Times New Roman" pitchFamily="18" charset="0"/>
              </a:rPr>
              <a:t> </a:t>
            </a:r>
            <a:r>
              <a:rPr lang="ru-RU" sz="1600" dirty="0" err="1">
                <a:latin typeface="Times New Roman" pitchFamily="18" charset="0"/>
              </a:rPr>
              <a:t>in</a:t>
            </a:r>
            <a:r>
              <a:rPr lang="ru-RU" sz="1600" dirty="0">
                <a:latin typeface="Times New Roman" pitchFamily="18" charset="0"/>
              </a:rPr>
              <a:t> </a:t>
            </a:r>
            <a:r>
              <a:rPr lang="ru-RU" sz="1600" dirty="0" err="1">
                <a:latin typeface="Times New Roman" pitchFamily="18" charset="0"/>
              </a:rPr>
              <a:t>the</a:t>
            </a:r>
            <a:r>
              <a:rPr lang="ru-RU" sz="1600" dirty="0">
                <a:latin typeface="Times New Roman" pitchFamily="18" charset="0"/>
              </a:rPr>
              <a:t> </a:t>
            </a:r>
            <a:r>
              <a:rPr lang="ru-RU" sz="1600" dirty="0" err="1">
                <a:latin typeface="Times New Roman" pitchFamily="18" charset="0"/>
              </a:rPr>
              <a:t>cube</a:t>
            </a:r>
            <a:r>
              <a:rPr lang="ru-RU" sz="1600" dirty="0">
                <a:latin typeface="Times New Roman" pitchFamily="18" charset="0"/>
              </a:rPr>
              <a:t>.</a:t>
            </a:r>
          </a:p>
        </p:txBody>
      </p:sp>
      <p:pic>
        <p:nvPicPr>
          <p:cNvPr id="34818" name="Picture 2" descr="http://fromserge.narod.ru/lecture/Image136.gif"/>
          <p:cNvPicPr>
            <a:picLocks noChangeAspect="1" noChangeArrowheads="1"/>
          </p:cNvPicPr>
          <p:nvPr/>
        </p:nvPicPr>
        <p:blipFill>
          <a:blip r:embed="rId2"/>
          <a:srcRect/>
          <a:stretch>
            <a:fillRect/>
          </a:stretch>
        </p:blipFill>
        <p:spPr bwMode="auto">
          <a:xfrm>
            <a:off x="6572250" y="1150938"/>
            <a:ext cx="2400300" cy="4448175"/>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lgn="l" rtl="0">
              <a:defRPr/>
            </a:pPr>
            <a:fld id="{A63992CC-7F74-414E-978A-E37685773242}" type="slidenum">
              <a:rPr lang="ru-RU" smtClean="0"/>
              <a:pPr algn="l" rtl="0">
                <a:defRPr/>
              </a:pPr>
              <a:t>45</a:t>
            </a:fld>
            <a:endParaRPr lang="ru-RU"/>
          </a:p>
        </p:txBody>
      </p:sp>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b="1" dirty="0" smtClean="0"/>
              <a:t>Oil </a:t>
            </a:r>
            <a:r>
              <a:rPr lang="ru-RU" b="1" dirty="0" err="1" smtClean="0"/>
              <a:t>extracts</a:t>
            </a:r>
            <a:r>
              <a:rPr lang="ru-RU" i="1" dirty="0" smtClean="0"/>
              <a:t>.</a:t>
            </a:r>
            <a:r>
              <a:rPr lang="ru-RU" dirty="0" smtClean="0"/>
              <a:t/>
            </a:r>
            <a:br>
              <a:rPr lang="ru-RU" dirty="0" smtClean="0"/>
            </a:br>
            <a:endParaRPr lang="ru-RU" dirty="0"/>
          </a:p>
        </p:txBody>
      </p:sp>
      <p:sp>
        <p:nvSpPr>
          <p:cNvPr id="3" name="Содержимое 2"/>
          <p:cNvSpPr>
            <a:spLocks noGrp="1"/>
          </p:cNvSpPr>
          <p:nvPr>
            <p:ph idx="1"/>
          </p:nvPr>
        </p:nvSpPr>
        <p:spPr>
          <a:xfrm>
            <a:off x="457200" y="571480"/>
            <a:ext cx="8229600" cy="6072230"/>
          </a:xfrm>
        </p:spPr>
        <p:txBody>
          <a:bodyPr>
            <a:normAutofit lnSpcReduction="10000"/>
          </a:bodyPr>
          <a:lstStyle/>
          <a:p>
            <a:pPr algn="l" rtl="0"/>
            <a:r>
              <a:rPr lang="ru-RU" dirty="0" smtClean="0"/>
              <a:t>Oil extracts (medical oils) are extracts from medicinal plant materials prepared using vegetable or mineral oils.</a:t>
            </a:r>
          </a:p>
          <a:p>
            <a:pPr algn="l" rtl="0"/>
            <a:r>
              <a:rPr lang="ru-RU" dirty="0" smtClean="0"/>
              <a:t>Currently, oil extracts from henbane leaves (bleached oil), St. John's wort, rose hips (rosehip oil) and sea buckthorn (sea buckthorn oil) are used in medical practice.</a:t>
            </a:r>
          </a:p>
          <a:p>
            <a:pPr algn="l" rtl="0"/>
            <a:r>
              <a:rPr lang="ru-RU" dirty="0" smtClean="0"/>
              <a:t>Extraction of plant material is carried out by maceration with oils heated to a temperature of 60-70 °, as well as by countercurrent extraction with 70% ethanol or other organic solvents.</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46</a:t>
            </a:fld>
            <a:endParaRPr lang="ru-RU"/>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b="1" dirty="0" smtClean="0"/>
              <a:t>Methods of obtaining</a:t>
            </a:r>
            <a:br>
              <a:rPr lang="ru-RU" b="1" dirty="0" smtClean="0"/>
            </a:br>
            <a:endParaRPr lang="ru-RU" dirty="0"/>
          </a:p>
        </p:txBody>
      </p:sp>
      <p:sp>
        <p:nvSpPr>
          <p:cNvPr id="3" name="Содержимое 2"/>
          <p:cNvSpPr>
            <a:spLocks noGrp="1"/>
          </p:cNvSpPr>
          <p:nvPr>
            <p:ph idx="1"/>
          </p:nvPr>
        </p:nvSpPr>
        <p:spPr>
          <a:xfrm>
            <a:off x="457200" y="571480"/>
            <a:ext cx="8229600" cy="6000792"/>
          </a:xfrm>
        </p:spPr>
        <p:txBody>
          <a:bodyPr>
            <a:normAutofit/>
          </a:bodyPr>
          <a:lstStyle/>
          <a:p>
            <a:pPr algn="l" rtl="0">
              <a:buNone/>
            </a:pPr>
            <a:r>
              <a:rPr lang="ru-RU" dirty="0" smtClean="0"/>
              <a:t>Liquid extracts are obtained by methods:</a:t>
            </a:r>
          </a:p>
          <a:p>
            <a:pPr algn="l" rtl="0"/>
            <a:r>
              <a:rPr lang="ru-RU" dirty="0" err="1" smtClean="0"/>
              <a:t>percolation</a:t>
            </a:r>
            <a:r>
              <a:rPr lang="ru-RU" dirty="0" smtClean="0"/>
              <a:t>,</a:t>
            </a:r>
          </a:p>
          <a:p>
            <a:pPr algn="l" rtl="0"/>
            <a:r>
              <a:rPr lang="ru-RU" dirty="0" err="1" smtClean="0"/>
              <a:t>repercolation</a:t>
            </a:r>
            <a:r>
              <a:rPr lang="ru-RU" dirty="0" smtClean="0"/>
              <a:t> (in various versions),</a:t>
            </a:r>
          </a:p>
          <a:p>
            <a:pPr algn="l" rtl="0"/>
            <a:r>
              <a:rPr lang="ru-RU" dirty="0" smtClean="0"/>
              <a:t>continuous countercurrent extraction on a battery of percolators,</a:t>
            </a:r>
          </a:p>
          <a:p>
            <a:pPr algn="l" rtl="0"/>
            <a:r>
              <a:rPr lang="ru-RU" dirty="0" smtClean="0"/>
              <a:t>dissolving thick and dry extracts,</a:t>
            </a:r>
          </a:p>
          <a:p>
            <a:pPr algn="l" rtl="0">
              <a:buNone/>
            </a:pPr>
            <a:r>
              <a:rPr lang="ru-RU" dirty="0" smtClean="0"/>
              <a:t>The best quality liquid extracts are obtained using methods of preparation that exclude evaporation.</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47</a:t>
            </a:fld>
            <a:endParaRPr lang="ru-R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sz="2800" b="1" dirty="0" err="1" smtClean="0"/>
              <a:t>Percolation</a:t>
            </a:r>
            <a:endParaRPr lang="ru-RU" sz="2800" dirty="0"/>
          </a:p>
        </p:txBody>
      </p:sp>
      <p:sp>
        <p:nvSpPr>
          <p:cNvPr id="3" name="Содержимое 2"/>
          <p:cNvSpPr>
            <a:spLocks noGrp="1"/>
          </p:cNvSpPr>
          <p:nvPr>
            <p:ph idx="1"/>
          </p:nvPr>
        </p:nvSpPr>
        <p:spPr>
          <a:xfrm>
            <a:off x="457200" y="714356"/>
            <a:ext cx="8229600" cy="5411807"/>
          </a:xfrm>
        </p:spPr>
        <p:txBody>
          <a:bodyPr>
            <a:normAutofit fontScale="62500" lnSpcReduction="20000"/>
          </a:bodyPr>
          <a:lstStyle/>
          <a:p>
            <a:pPr algn="l" rtl="0">
              <a:buNone/>
            </a:pPr>
            <a:r>
              <a:rPr lang="ru-RU" dirty="0" smtClean="0"/>
              <a:t>In the production of liquid extracts at the stages of swelling and infusion, it is no different from </a:t>
            </a:r>
            <a:r>
              <a:rPr lang="ru-RU" dirty="0" err="1" smtClean="0"/>
              <a:t>percolation</a:t>
            </a:r>
            <a:r>
              <a:rPr lang="ru-RU" dirty="0" smtClean="0"/>
              <a:t> in the production of tinctures.</a:t>
            </a:r>
          </a:p>
          <a:p>
            <a:pPr algn="l" rtl="0"/>
            <a:r>
              <a:rPr lang="ru-RU" dirty="0" smtClean="0"/>
              <a:t>On the stage </a:t>
            </a:r>
            <a:r>
              <a:rPr lang="ru-RU" b="1" dirty="0" smtClean="0"/>
              <a:t>actually </a:t>
            </a:r>
            <a:r>
              <a:rPr lang="ru-RU" b="1" dirty="0" err="1" smtClean="0"/>
              <a:t>percolation</a:t>
            </a:r>
            <a:r>
              <a:rPr lang="ru-RU" b="1" dirty="0" smtClean="0"/>
              <a:t> </a:t>
            </a:r>
            <a:r>
              <a:rPr lang="ru-RU" dirty="0" smtClean="0"/>
              <a:t>the process is carried out in the same way and at the same speed as for tinctures.</a:t>
            </a:r>
          </a:p>
          <a:p>
            <a:pPr algn="l" rtl="0"/>
            <a:r>
              <a:rPr lang="ru-RU" dirty="0" smtClean="0"/>
              <a:t>The difference lies in the collection of ready-made extracts. </a:t>
            </a:r>
          </a:p>
          <a:p>
            <a:pPr algn="l" rtl="0">
              <a:buNone/>
            </a:pPr>
            <a:r>
              <a:rPr lang="ru-RU" dirty="0" smtClean="0"/>
              <a:t>For liquid extracts, the extracts are divided into two portions. The first portion in the amount of 85% in relation to the weight of the raw material is collected in a separate container. Then lead</a:t>
            </a:r>
            <a:r>
              <a:rPr lang="ru-RU" dirty="0" err="1" smtClean="0"/>
              <a:t>percolation</a:t>
            </a:r>
            <a:r>
              <a:rPr lang="ru-RU" dirty="0" smtClean="0"/>
              <a:t>into another container until the raw materials are completely depleted. In this case, 5–8 times (in relation to the mass of raw materials loaded into the percolator) are obtained more weak</a:t>
            </a:r>
            <a:r>
              <a:rPr lang="ru-RU" dirty="0" err="1" smtClean="0"/>
              <a:t>hoods that</a:t>
            </a:r>
            <a:r>
              <a:rPr lang="ru-RU" dirty="0" smtClean="0"/>
              <a:t>called "vacation". This "tempering" is evaporated under vacuum at a temperature of 50-60 ° C to a syrupy residue, which is about 7-8% relative to the weight of the raw material loaded into the percolator. After cooling, this thickened residue is dissolved in the first portion of the extraction and pure</a:t>
            </a:r>
            <a:r>
              <a:rPr lang="ru-RU" dirty="0" err="1" smtClean="0"/>
              <a:t>extractant</a:t>
            </a:r>
            <a:r>
              <a:rPr lang="ru-RU" dirty="0" smtClean="0"/>
              <a:t>up to 100%. Extracts are obtained in a ratio of 1: 1 (1: 2) in relation to raw materials.</a:t>
            </a:r>
          </a:p>
          <a:p>
            <a:pPr algn="l" rtl="0"/>
            <a:r>
              <a:rPr lang="ru-RU" dirty="0" smtClean="0"/>
              <a:t>The resulting intermediate product is defended in the cold (7-8 ° C) for the required time, filtered through </a:t>
            </a:r>
            <a:r>
              <a:rPr lang="ru-RU" dirty="0" err="1" smtClean="0"/>
              <a:t>druk filter</a:t>
            </a:r>
            <a:r>
              <a:rPr lang="ru-RU" dirty="0" smtClean="0"/>
              <a:t> and carry out the standardization of the finished product.</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48</a:t>
            </a:fld>
            <a:endParaRPr lang="ru-RU"/>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pPr algn="l" rtl="0"/>
            <a:r>
              <a:rPr lang="ru-RU" sz="2400" b="1" dirty="0" err="1" smtClean="0"/>
              <a:t>Repercolation</a:t>
            </a:r>
            <a:endParaRPr lang="ru-RU" sz="2400" dirty="0"/>
          </a:p>
        </p:txBody>
      </p:sp>
      <p:sp>
        <p:nvSpPr>
          <p:cNvPr id="3" name="Содержимое 2"/>
          <p:cNvSpPr>
            <a:spLocks noGrp="1"/>
          </p:cNvSpPr>
          <p:nvPr>
            <p:ph idx="1"/>
          </p:nvPr>
        </p:nvSpPr>
        <p:spPr>
          <a:xfrm>
            <a:off x="457200" y="857232"/>
            <a:ext cx="8229600" cy="5268931"/>
          </a:xfrm>
        </p:spPr>
        <p:txBody>
          <a:bodyPr>
            <a:normAutofit fontScale="92500" lnSpcReduction="20000"/>
          </a:bodyPr>
          <a:lstStyle/>
          <a:p>
            <a:pPr algn="l" rtl="0"/>
            <a:r>
              <a:rPr lang="ru-RU" dirty="0" err="1" smtClean="0"/>
              <a:t>those</a:t>
            </a:r>
            <a:r>
              <a:rPr lang="ru-RU" dirty="0" smtClean="0"/>
              <a:t> </a:t>
            </a:r>
            <a:r>
              <a:rPr lang="ru-RU" dirty="0" smtClean="0"/>
              <a:t>repeated (</a:t>
            </a:r>
            <a:r>
              <a:rPr lang="ru-RU" dirty="0" err="1" smtClean="0"/>
              <a:t>multiple</a:t>
            </a:r>
            <a:r>
              <a:rPr lang="ru-RU" dirty="0" smtClean="0"/>
              <a:t>)</a:t>
            </a:r>
            <a:r>
              <a:rPr lang="ru-RU" dirty="0" err="1" smtClean="0"/>
              <a:t>percolation</a:t>
            </a:r>
            <a:r>
              <a:rPr lang="en-US" dirty="0" smtClean="0"/>
              <a:t> </a:t>
            </a:r>
            <a:r>
              <a:rPr lang="ru-RU" dirty="0" err="1" smtClean="0"/>
              <a:t>allowing</a:t>
            </a:r>
            <a:r>
              <a:rPr lang="ru-RU" dirty="0" smtClean="0"/>
              <a:t> </a:t>
            </a:r>
            <a:r>
              <a:rPr lang="ru-RU" dirty="0" smtClean="0"/>
              <a:t>maximum use of dissolving </a:t>
            </a:r>
            <a:r>
              <a:rPr lang="ru-RU" dirty="0" err="1" smtClean="0"/>
              <a:t>power</a:t>
            </a:r>
            <a:r>
              <a:rPr lang="ru-RU" dirty="0" smtClean="0"/>
              <a:t> </a:t>
            </a:r>
            <a:r>
              <a:rPr lang="en-US" dirty="0" smtClean="0"/>
              <a:t>of </a:t>
            </a:r>
            <a:r>
              <a:rPr lang="ru-RU" dirty="0" err="1" smtClean="0"/>
              <a:t>extractant</a:t>
            </a:r>
            <a:r>
              <a:rPr lang="ru-RU" dirty="0" smtClean="0"/>
              <a:t>, to obtain concentrated extracts with complete depletion of raw materials. In all cases, the process is carried out in several percolators (from 3 to 10), which work in conjunction, in the so-called battery of percolators.</a:t>
            </a:r>
          </a:p>
          <a:p>
            <a:pPr algn="l" rtl="0"/>
            <a:r>
              <a:rPr lang="ru-RU" dirty="0" smtClean="0"/>
              <a:t>There are various </a:t>
            </a:r>
            <a:r>
              <a:rPr lang="ru-RU" dirty="0" err="1" smtClean="0"/>
              <a:t>options</a:t>
            </a:r>
            <a:r>
              <a:rPr lang="ru-RU" dirty="0" smtClean="0"/>
              <a:t> </a:t>
            </a:r>
            <a:r>
              <a:rPr lang="en-US" dirty="0" smtClean="0"/>
              <a:t>of </a:t>
            </a:r>
            <a:r>
              <a:rPr lang="ru-RU" dirty="0" err="1" smtClean="0"/>
              <a:t>repercolation</a:t>
            </a:r>
            <a:r>
              <a:rPr lang="en-US" dirty="0" smtClean="0"/>
              <a:t> </a:t>
            </a:r>
            <a:r>
              <a:rPr lang="ru-RU" dirty="0" err="1" smtClean="0"/>
              <a:t>with</a:t>
            </a:r>
            <a:r>
              <a:rPr lang="ru-RU" dirty="0" smtClean="0"/>
              <a:t> </a:t>
            </a:r>
            <a:r>
              <a:rPr lang="ru-RU" dirty="0" smtClean="0"/>
              <a:t>the division of raw materials into equal and unequal parts, with a completed and unfinished cycle. Some of them make it possible to obtain concentrated extracts without subsequent evaporation.</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49</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dirty="0" smtClean="0"/>
              <a:t>Tinctures</a:t>
            </a:r>
            <a:endParaRPr lang="ru-RU" dirty="0"/>
          </a:p>
        </p:txBody>
      </p:sp>
      <p:sp>
        <p:nvSpPr>
          <p:cNvPr id="3" name="Содержимое 2"/>
          <p:cNvSpPr>
            <a:spLocks noGrp="1"/>
          </p:cNvSpPr>
          <p:nvPr>
            <p:ph idx="1"/>
          </p:nvPr>
        </p:nvSpPr>
        <p:spPr>
          <a:xfrm>
            <a:off x="457200" y="785794"/>
            <a:ext cx="8229600" cy="5786478"/>
          </a:xfrm>
        </p:spPr>
        <p:txBody>
          <a:bodyPr>
            <a:normAutofit/>
          </a:bodyPr>
          <a:lstStyle/>
          <a:p>
            <a:pPr algn="l" rtl="0"/>
            <a:r>
              <a:rPr lang="ru-RU" dirty="0" smtClean="0"/>
              <a:t>tinctures for oral administration, </a:t>
            </a:r>
          </a:p>
          <a:p>
            <a:pPr algn="l" rtl="0"/>
            <a:r>
              <a:rPr lang="la-Latn" dirty="0" smtClean="0"/>
              <a:t>F</a:t>
            </a:r>
            <a:r>
              <a:rPr lang="ru-RU" dirty="0" err="1" smtClean="0"/>
              <a:t>or</a:t>
            </a:r>
            <a:r>
              <a:rPr lang="ru-RU" dirty="0" smtClean="0"/>
              <a:t> </a:t>
            </a:r>
            <a:r>
              <a:rPr lang="en-US" dirty="0" smtClean="0"/>
              <a:t>external</a:t>
            </a:r>
            <a:r>
              <a:rPr lang="ru-RU" dirty="0" smtClean="0"/>
              <a:t> </a:t>
            </a:r>
            <a:r>
              <a:rPr lang="ru-RU" dirty="0" smtClean="0"/>
              <a:t>use, </a:t>
            </a:r>
          </a:p>
          <a:p>
            <a:pPr algn="l" rtl="0"/>
            <a:r>
              <a:rPr lang="la-Latn" dirty="0" smtClean="0"/>
              <a:t>F</a:t>
            </a:r>
            <a:r>
              <a:rPr lang="ru-RU" dirty="0" err="1" smtClean="0"/>
              <a:t>or</a:t>
            </a:r>
            <a:r>
              <a:rPr lang="ru-RU" dirty="0" smtClean="0"/>
              <a:t> </a:t>
            </a:r>
            <a:r>
              <a:rPr lang="en-US" dirty="0" smtClean="0"/>
              <a:t>local</a:t>
            </a:r>
            <a:r>
              <a:rPr lang="ru-RU" dirty="0" smtClean="0"/>
              <a:t> </a:t>
            </a:r>
            <a:r>
              <a:rPr lang="ru-RU" dirty="0" smtClean="0"/>
              <a:t>use, </a:t>
            </a:r>
          </a:p>
          <a:p>
            <a:pPr algn="l" rtl="0"/>
            <a:r>
              <a:rPr lang="ru-RU" dirty="0" smtClean="0"/>
              <a:t>for inhalation.</a:t>
            </a:r>
          </a:p>
          <a:p>
            <a:pPr algn="l" rtl="0">
              <a:buNone/>
            </a:pPr>
            <a:r>
              <a:rPr lang="ru-RU" i="1" dirty="0" smtClean="0"/>
              <a:t>Tincture for inhalation - a tincture that produces vapor when added </a:t>
            </a:r>
            <a:r>
              <a:rPr lang="ru-RU" dirty="0" smtClean="0"/>
              <a:t>into hot water or using an appropriate device (for example, an inhaler, etc.), intended for inhalation with the aim of providing local action.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2800" b="1" i="1" dirty="0" err="1" smtClean="0"/>
              <a:t>Repercolation</a:t>
            </a:r>
            <a:r>
              <a:rPr lang="ru-RU" sz="2800" b="1" i="1" dirty="0" smtClean="0"/>
              <a:t> with the division of raw materials into equal parts with an unfinished cycle</a:t>
            </a:r>
            <a:endParaRPr lang="ru-RU" sz="2800" dirty="0"/>
          </a:p>
        </p:txBody>
      </p:sp>
      <p:pic>
        <p:nvPicPr>
          <p:cNvPr id="55298" name="Picture 2" descr="C:\Users\User\Pictures\htmlconvd-68twfy_html_m1ad3e714.png"/>
          <p:cNvPicPr>
            <a:picLocks noGrp="1" noChangeAspect="1" noChangeArrowheads="1"/>
          </p:cNvPicPr>
          <p:nvPr>
            <p:ph idx="1"/>
          </p:nvPr>
        </p:nvPicPr>
        <p:blipFill>
          <a:blip r:embed="rId2"/>
          <a:srcRect/>
          <a:stretch>
            <a:fillRect/>
          </a:stretch>
        </p:blipFill>
        <p:spPr bwMode="auto">
          <a:xfrm>
            <a:off x="285720" y="1357298"/>
            <a:ext cx="5357850" cy="4929222"/>
          </a:xfrm>
          <a:prstGeom prst="rect">
            <a:avLst/>
          </a:prstGeom>
          <a:noFill/>
        </p:spPr>
      </p:pic>
      <p:sp>
        <p:nvSpPr>
          <p:cNvPr id="5" name="Прямоугольник 4"/>
          <p:cNvSpPr/>
          <p:nvPr/>
        </p:nvSpPr>
        <p:spPr>
          <a:xfrm>
            <a:off x="6143636" y="1500174"/>
            <a:ext cx="2786082" cy="3693319"/>
          </a:xfrm>
          <a:prstGeom prst="rect">
            <a:avLst/>
          </a:prstGeom>
        </p:spPr>
        <p:txBody>
          <a:bodyPr wrap="square">
            <a:spAutoFit/>
          </a:bodyPr>
          <a:lstStyle/>
          <a:p>
            <a:pPr algn="l" rtl="0"/>
            <a:r>
              <a:rPr lang="ru-RU" dirty="0" smtClean="0"/>
              <a:t>The first portion of raw materials, intended for loading, is pre-soaked in equal or half volume </a:t>
            </a:r>
            <a:r>
              <a:rPr lang="ru-RU" dirty="0" err="1" smtClean="0"/>
              <a:t>extractant</a:t>
            </a:r>
            <a:r>
              <a:rPr lang="ru-RU" dirty="0" smtClean="0"/>
              <a:t>in relation to the mass of raw materials. After swelling for 4–6 hours, the material is placed in percolator 1 and infused for 24 hours with a volume double in relation to the weight of the </a:t>
            </a:r>
            <a:r>
              <a:rPr lang="ru-RU" dirty="0" err="1" smtClean="0"/>
              <a:t>raw</a:t>
            </a:r>
            <a:r>
              <a:rPr lang="ru-RU" dirty="0" smtClean="0"/>
              <a:t> </a:t>
            </a:r>
            <a:r>
              <a:rPr lang="ru-RU" dirty="0" err="1" smtClean="0"/>
              <a:t>material</a:t>
            </a:r>
            <a:r>
              <a:rPr lang="en-US" dirty="0" smtClean="0"/>
              <a:t> to </a:t>
            </a:r>
            <a:r>
              <a:rPr lang="ru-RU" dirty="0" err="1" smtClean="0"/>
              <a:t>extractant</a:t>
            </a:r>
            <a:r>
              <a:rPr lang="ru-RU" dirty="0" smtClean="0"/>
              <a:t>.</a:t>
            </a:r>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50</a:t>
            </a:fld>
            <a:endParaRPr lang="ru-RU"/>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15106"/>
          </a:xfrm>
        </p:spPr>
        <p:txBody>
          <a:bodyPr>
            <a:normAutofit fontScale="70000" lnSpcReduction="20000"/>
          </a:bodyPr>
          <a:lstStyle/>
          <a:p>
            <a:pPr algn="l" rtl="0">
              <a:buNone/>
            </a:pPr>
            <a:r>
              <a:rPr lang="ru-RU" dirty="0" smtClean="0"/>
              <a:t>After the specified time, </a:t>
            </a:r>
            <a:r>
              <a:rPr lang="ru-RU" dirty="0" err="1" smtClean="0"/>
              <a:t>spend</a:t>
            </a:r>
            <a:r>
              <a:rPr lang="ru-RU" dirty="0" smtClean="0"/>
              <a:t> </a:t>
            </a:r>
            <a:r>
              <a:rPr lang="ru-RU" dirty="0" err="1" smtClean="0"/>
              <a:t>percolation</a:t>
            </a:r>
            <a:r>
              <a:rPr lang="en-US" dirty="0" smtClean="0"/>
              <a:t> </a:t>
            </a:r>
            <a:r>
              <a:rPr lang="ru-RU" dirty="0" err="1" smtClean="0"/>
              <a:t>until</a:t>
            </a:r>
            <a:r>
              <a:rPr lang="ru-RU" dirty="0" smtClean="0"/>
              <a:t> </a:t>
            </a:r>
            <a:r>
              <a:rPr lang="ru-RU" dirty="0" smtClean="0"/>
              <a:t>the raw material is completely depleted with the separation of the extracts into the first portion in the amount of 80% in relation to the weight of the raw material, which is considered the finished product; </a:t>
            </a:r>
            <a:endParaRPr lang="en-US" dirty="0" smtClean="0"/>
          </a:p>
          <a:p>
            <a:pPr algn="l" rtl="0">
              <a:buNone/>
            </a:pPr>
            <a:r>
              <a:rPr lang="ru-RU" dirty="0" err="1" smtClean="0"/>
              <a:t>the</a:t>
            </a:r>
            <a:r>
              <a:rPr lang="ru-RU" dirty="0" smtClean="0"/>
              <a:t> </a:t>
            </a:r>
            <a:r>
              <a:rPr lang="ru-RU" dirty="0" smtClean="0"/>
              <a:t>second portion (less concentrated extracts) - in an amount equal to the mass of raw materials and intended for soaking raw materials for the 2nd percolator; </a:t>
            </a:r>
            <a:endParaRPr lang="en-US" dirty="0" smtClean="0"/>
          </a:p>
          <a:p>
            <a:pPr algn="l" rtl="0">
              <a:buNone/>
            </a:pPr>
            <a:r>
              <a:rPr lang="ru-RU" dirty="0" err="1" smtClean="0"/>
              <a:t>the</a:t>
            </a:r>
            <a:r>
              <a:rPr lang="ru-RU" dirty="0" smtClean="0"/>
              <a:t> </a:t>
            </a:r>
            <a:r>
              <a:rPr lang="ru-RU" dirty="0" smtClean="0"/>
              <a:t>third portion - the second release, in a double amount in relation to the mass of raw materials and intended for infusion of raw materials in the 2nd percolator; </a:t>
            </a:r>
            <a:endParaRPr lang="en-US" dirty="0" smtClean="0"/>
          </a:p>
          <a:p>
            <a:pPr algn="l" rtl="0">
              <a:buNone/>
            </a:pPr>
            <a:r>
              <a:rPr lang="ru-RU" dirty="0" err="1" smtClean="0"/>
              <a:t>the</a:t>
            </a:r>
            <a:r>
              <a:rPr lang="ru-RU" dirty="0" smtClean="0"/>
              <a:t> </a:t>
            </a:r>
            <a:r>
              <a:rPr lang="ru-RU" dirty="0" smtClean="0"/>
              <a:t>fourth portion - the third release in an amount approximately 6 times the mass of the raw material and intended for extraction (</a:t>
            </a:r>
            <a:r>
              <a:rPr lang="ru-RU" dirty="0" err="1" smtClean="0"/>
              <a:t>percolating</a:t>
            </a:r>
            <a:r>
              <a:rPr lang="ru-RU" dirty="0" smtClean="0"/>
              <a:t>) of raw materials in the second percolator. </a:t>
            </a:r>
            <a:endParaRPr lang="en-US" dirty="0" smtClean="0"/>
          </a:p>
          <a:p>
            <a:pPr algn="l" rtl="0">
              <a:buNone/>
            </a:pPr>
            <a:r>
              <a:rPr lang="ru-RU" dirty="0" err="1" smtClean="0"/>
              <a:t>From</a:t>
            </a:r>
            <a:r>
              <a:rPr lang="ru-RU" dirty="0" smtClean="0"/>
              <a:t> </a:t>
            </a:r>
            <a:r>
              <a:rPr lang="ru-RU" dirty="0" smtClean="0"/>
              <a:t>the 2nd percolator, 100% of the finished product is obtained in relation to the mass of raw materials in the percolator </a:t>
            </a:r>
            <a:r>
              <a:rPr lang="ru-RU" dirty="0" err="1" smtClean="0"/>
              <a:t>and</a:t>
            </a:r>
            <a:r>
              <a:rPr lang="ru-RU" dirty="0" smtClean="0"/>
              <a:t> </a:t>
            </a:r>
            <a:r>
              <a:rPr lang="ru-RU" dirty="0" err="1" smtClean="0"/>
              <a:t>collected</a:t>
            </a:r>
            <a:r>
              <a:rPr lang="en-US" dirty="0" smtClean="0"/>
              <a:t> </a:t>
            </a:r>
            <a:r>
              <a:rPr lang="ru-RU" dirty="0" err="1" smtClean="0"/>
              <a:t>vacations</a:t>
            </a:r>
            <a:r>
              <a:rPr lang="en-US" dirty="0" smtClean="0"/>
              <a:t> </a:t>
            </a:r>
            <a:r>
              <a:rPr lang="ru-RU" dirty="0" err="1" smtClean="0"/>
              <a:t>to</a:t>
            </a:r>
            <a:r>
              <a:rPr lang="ru-RU" dirty="0" smtClean="0"/>
              <a:t> </a:t>
            </a:r>
            <a:r>
              <a:rPr lang="ru-RU" dirty="0" smtClean="0"/>
              <a:t>work with raw materials in the next percolator. From the last percolator, 100% of the finished product is </a:t>
            </a:r>
            <a:r>
              <a:rPr lang="ru-RU" dirty="0" err="1" smtClean="0"/>
              <a:t>obtained</a:t>
            </a:r>
            <a:r>
              <a:rPr lang="ru-RU" dirty="0" smtClean="0"/>
              <a:t> </a:t>
            </a:r>
            <a:r>
              <a:rPr lang="ru-RU" dirty="0" err="1" smtClean="0"/>
              <a:t>and</a:t>
            </a:r>
            <a:r>
              <a:rPr lang="en-US" dirty="0" smtClean="0"/>
              <a:t> </a:t>
            </a:r>
            <a:r>
              <a:rPr lang="ru-RU" dirty="0" err="1" smtClean="0"/>
              <a:t>vacations</a:t>
            </a:r>
            <a:r>
              <a:rPr lang="ru-RU" dirty="0" smtClean="0"/>
              <a:t>, which are used to process the next batch of similar raw materials. All portions of the finished product obtained from each percolator are combined.</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51</a:t>
            </a:fld>
            <a:endParaRPr lang="ru-RU"/>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rtl="0"/>
            <a:r>
              <a:rPr lang="ru-RU" sz="2800" b="1" i="1" dirty="0" err="1" smtClean="0"/>
              <a:t>Repercolation</a:t>
            </a:r>
            <a:r>
              <a:rPr lang="ru-RU" sz="2800" b="1" i="1" dirty="0" smtClean="0"/>
              <a:t> by method </a:t>
            </a:r>
            <a:r>
              <a:rPr lang="ru-RU" sz="2800" b="1" i="1" dirty="0" err="1" smtClean="0"/>
              <a:t>Bosina</a:t>
            </a:r>
            <a:r>
              <a:rPr lang="ru-RU" sz="2800" b="1" dirty="0" smtClean="0"/>
              <a:t/>
            </a:r>
            <a:br>
              <a:rPr lang="ru-RU" sz="2800" b="1" dirty="0" smtClean="0"/>
            </a:br>
            <a:endParaRPr lang="ru-RU" sz="2800" dirty="0"/>
          </a:p>
        </p:txBody>
      </p:sp>
      <p:pic>
        <p:nvPicPr>
          <p:cNvPr id="56323" name="Picture 3" descr="C:\Users\User\Pictures\htmlconvd-68twfy_html_34f0aecc.png"/>
          <p:cNvPicPr>
            <a:picLocks noGrp="1" noChangeAspect="1" noChangeArrowheads="1"/>
          </p:cNvPicPr>
          <p:nvPr>
            <p:ph idx="1"/>
          </p:nvPr>
        </p:nvPicPr>
        <p:blipFill>
          <a:blip r:embed="rId2"/>
          <a:srcRect/>
          <a:stretch>
            <a:fillRect/>
          </a:stretch>
        </p:blipFill>
        <p:spPr bwMode="auto">
          <a:xfrm>
            <a:off x="500034" y="928670"/>
            <a:ext cx="8072494" cy="5286412"/>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52</a:t>
            </a:fld>
            <a:endParaRPr lang="ru-RU"/>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pPr algn="l" rtl="0"/>
            <a:r>
              <a:rPr lang="ru-RU" dirty="0" smtClean="0"/>
              <a:t>Raw materials are loaded in equal amounts into each battery percolator. Raw materials in the 1st percolator are extracted with pure</a:t>
            </a:r>
            <a:r>
              <a:rPr lang="ru-RU" dirty="0" err="1" smtClean="0"/>
              <a:t>extractant</a:t>
            </a:r>
            <a:r>
              <a:rPr lang="ru-RU" dirty="0" smtClean="0"/>
              <a:t>, in subsequent ones - by vacations after the extraction of raw materials from the previous percolators. The number of percolators is selected in such a way that when receiving an extract from the last percolator in a volume equal to the entire mass of the extracted material, i.e. 1: 1.</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53</a:t>
            </a:fld>
            <a:endParaRPr lang="ru-RU"/>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sz="3100" b="1" i="1" dirty="0" err="1" smtClean="0"/>
              <a:t>Method</a:t>
            </a:r>
            <a:r>
              <a:rPr lang="ru-RU" sz="3100" b="1" i="1" dirty="0" smtClean="0"/>
              <a:t> </a:t>
            </a:r>
            <a:r>
              <a:rPr lang="en-US" sz="3100" b="1" i="1" dirty="0" smtClean="0"/>
              <a:t>of </a:t>
            </a:r>
            <a:r>
              <a:rPr lang="ru-RU" sz="3100" b="1" i="1" dirty="0" err="1" smtClean="0"/>
              <a:t>repercolation</a:t>
            </a:r>
            <a:r>
              <a:rPr lang="ru-RU" sz="3100" b="1" i="1" dirty="0" smtClean="0"/>
              <a:t> </a:t>
            </a:r>
            <a:r>
              <a:rPr lang="ru-RU" sz="3100" b="1" i="1" dirty="0" smtClean="0"/>
              <a:t>according to Chulkov</a:t>
            </a:r>
            <a:r>
              <a:rPr lang="ru-RU" b="1" dirty="0" smtClean="0"/>
              <a:t/>
            </a:r>
            <a:br>
              <a:rPr lang="ru-RU" b="1" dirty="0" smtClean="0"/>
            </a:br>
            <a:endParaRPr lang="ru-RU" dirty="0"/>
          </a:p>
        </p:txBody>
      </p:sp>
      <p:sp>
        <p:nvSpPr>
          <p:cNvPr id="3" name="Содержимое 2"/>
          <p:cNvSpPr>
            <a:spLocks noGrp="1"/>
          </p:cNvSpPr>
          <p:nvPr>
            <p:ph idx="1"/>
          </p:nvPr>
        </p:nvSpPr>
        <p:spPr>
          <a:xfrm>
            <a:off x="457200" y="357166"/>
            <a:ext cx="8229600" cy="6286544"/>
          </a:xfrm>
        </p:spPr>
        <p:txBody>
          <a:bodyPr>
            <a:normAutofit/>
          </a:bodyPr>
          <a:lstStyle/>
          <a:p>
            <a:pPr algn="l" rtl="0">
              <a:buNone/>
            </a:pPr>
            <a:r>
              <a:rPr lang="ru-RU" sz="1600" dirty="0" smtClean="0"/>
              <a:t>It was proposed in 1943 and found application in pharmaceutical industries that have been working on this scheme for a long time. Extraction is carried out in a battery of 4 or more percolators. There are two periods</a:t>
            </a:r>
            <a:r>
              <a:rPr lang="ru-RU" sz="1600" b="1" dirty="0" smtClean="0"/>
              <a:t>: during the start-up period </a:t>
            </a:r>
            <a:r>
              <a:rPr lang="ru-RU" sz="1600" dirty="0" smtClean="0"/>
              <a:t>loaded daily by</a:t>
            </a:r>
            <a:r>
              <a:rPr lang="ru-RU" sz="1600" i="1" dirty="0" smtClean="0"/>
              <a:t> </a:t>
            </a:r>
            <a:r>
              <a:rPr lang="ru-RU" sz="1600" dirty="0" smtClean="0"/>
              <a:t>one percolator and the finished product is not drained. An equal amount of raw material is loaded into each percolator, which is pre-filled with an equal amount </a:t>
            </a:r>
            <a:r>
              <a:rPr lang="ru-RU" sz="1600" dirty="0" err="1" smtClean="0"/>
              <a:t>of</a:t>
            </a:r>
            <a:r>
              <a:rPr lang="ru-RU" sz="1600" dirty="0" smtClean="0"/>
              <a:t> </a:t>
            </a:r>
            <a:r>
              <a:rPr lang="ru-RU" sz="1600" dirty="0" err="1" smtClean="0"/>
              <a:t>pure</a:t>
            </a:r>
            <a:r>
              <a:rPr lang="en-US" sz="1600" dirty="0" smtClean="0"/>
              <a:t> </a:t>
            </a:r>
            <a:r>
              <a:rPr lang="ru-RU" sz="1600" dirty="0" err="1" smtClean="0"/>
              <a:t>extractant</a:t>
            </a:r>
            <a:r>
              <a:rPr lang="ru-RU" sz="1600" dirty="0" smtClean="0"/>
              <a:t> </a:t>
            </a:r>
            <a:r>
              <a:rPr lang="ru-RU" sz="1600" dirty="0" smtClean="0"/>
              <a:t>(for the 1st percolator) or </a:t>
            </a:r>
            <a:r>
              <a:rPr lang="ru-RU" sz="1600" dirty="0" err="1" smtClean="0"/>
              <a:t>extract</a:t>
            </a:r>
            <a:r>
              <a:rPr lang="ru-RU" sz="1600" dirty="0" smtClean="0"/>
              <a:t> </a:t>
            </a:r>
            <a:r>
              <a:rPr lang="ru-RU" sz="1600" dirty="0" err="1" smtClean="0"/>
              <a:t>obtained</a:t>
            </a:r>
            <a:r>
              <a:rPr lang="en-US" sz="1600" dirty="0" smtClean="0"/>
              <a:t> </a:t>
            </a:r>
            <a:r>
              <a:rPr lang="ru-RU" sz="1600" dirty="0" err="1" smtClean="0"/>
              <a:t>from</a:t>
            </a:r>
            <a:r>
              <a:rPr lang="ru-RU" sz="1600" dirty="0" smtClean="0"/>
              <a:t> </a:t>
            </a:r>
            <a:r>
              <a:rPr lang="ru-RU" sz="1600" dirty="0" smtClean="0"/>
              <a:t>the previous percolator (for the 2nd and all subsequent percolators). The swollen raw material is loaded into the first percolator, </a:t>
            </a:r>
            <a:r>
              <a:rPr lang="ru-RU" sz="1600" dirty="0" err="1" smtClean="0"/>
              <a:t>poured</a:t>
            </a:r>
            <a:r>
              <a:rPr lang="en-US" sz="1600" dirty="0" smtClean="0"/>
              <a:t> </a:t>
            </a:r>
            <a:r>
              <a:rPr lang="ru-RU" sz="1600" dirty="0" err="1" smtClean="0"/>
              <a:t>extractant</a:t>
            </a:r>
            <a:r>
              <a:rPr lang="en-US" sz="1600" dirty="0" smtClean="0"/>
              <a:t> </a:t>
            </a:r>
            <a:r>
              <a:rPr lang="ru-RU" sz="1600" dirty="0" err="1" smtClean="0"/>
              <a:t>to</a:t>
            </a:r>
            <a:r>
              <a:rPr lang="ru-RU" sz="1600" dirty="0" smtClean="0"/>
              <a:t> </a:t>
            </a:r>
            <a:r>
              <a:rPr lang="ru-RU" sz="1600" dirty="0" smtClean="0"/>
              <a:t>the mirror and leave for a day. The next day, extracts are drained from the first percolator in two steps: the first extraction is in a volume equal to the mass of the raw material loaded into the percolator, used to soak the raw material for the second percolator, and the second extraction is in double the volume in relation to the mass of the raw material used for infusion raw materials in the second percolator. At this time, the first percolator is served with fresh</a:t>
            </a:r>
            <a:r>
              <a:rPr lang="ru-RU" sz="1600" dirty="0" err="1" smtClean="0"/>
              <a:t>extractant</a:t>
            </a:r>
            <a:r>
              <a:rPr lang="ru-RU" sz="1600" dirty="0" smtClean="0"/>
              <a:t>in an amount equal to the sum of extractions. On the third day, two extracts are also collected from the second percolator: for working with the raw materials intended for loading into the third percolator. Extracts from the first percolator are fed into the second percolator, </a:t>
            </a:r>
            <a:r>
              <a:rPr lang="ru-RU" sz="1600" dirty="0" err="1" smtClean="0"/>
              <a:t>and</a:t>
            </a:r>
            <a:r>
              <a:rPr lang="ru-RU" sz="1600" dirty="0" smtClean="0"/>
              <a:t> </a:t>
            </a:r>
            <a:r>
              <a:rPr lang="ru-RU" sz="1600" dirty="0" err="1" smtClean="0"/>
              <a:t>fresh</a:t>
            </a:r>
            <a:r>
              <a:rPr lang="en-US" sz="1600" dirty="0" smtClean="0"/>
              <a:t> </a:t>
            </a:r>
            <a:r>
              <a:rPr lang="ru-RU" sz="1600" dirty="0" err="1" smtClean="0"/>
              <a:t>extractant</a:t>
            </a:r>
            <a:r>
              <a:rPr lang="ru-RU" sz="1600" dirty="0" smtClean="0"/>
              <a:t>. </a:t>
            </a:r>
            <a:r>
              <a:rPr lang="ru-RU" sz="1600" dirty="0" smtClean="0"/>
              <a:t>Further, the process is carried out in a similar way. One day after loading the last percolator,</a:t>
            </a:r>
            <a:r>
              <a:rPr lang="ru-RU" sz="1600" b="1" i="1" dirty="0" smtClean="0"/>
              <a:t>working period.</a:t>
            </a:r>
            <a:r>
              <a:rPr lang="ru-RU" sz="1600" i="1" dirty="0" smtClean="0"/>
              <a:t> </a:t>
            </a:r>
            <a:r>
              <a:rPr lang="ru-RU" sz="1600" dirty="0" smtClean="0"/>
              <a:t>At this time, the first portion of the finished product is drained from the last percolator in a volume equal to the mass of raw materials in this percolator. At the same time, all extracts are drained from the first percolator and fed to the second percolator. The raw material in the first percolator is completely depleted. </a:t>
            </a:r>
            <a:r>
              <a:rPr lang="ru-RU" sz="1600" dirty="0" err="1" smtClean="0"/>
              <a:t>Fresh</a:t>
            </a:r>
            <a:r>
              <a:rPr lang="en-US" sz="1600" dirty="0" smtClean="0"/>
              <a:t> </a:t>
            </a:r>
            <a:r>
              <a:rPr lang="ru-RU" sz="1600" dirty="0" err="1" smtClean="0"/>
              <a:t>extractant</a:t>
            </a:r>
            <a:r>
              <a:rPr lang="en-US" sz="1600" dirty="0" smtClean="0"/>
              <a:t> </a:t>
            </a:r>
            <a:r>
              <a:rPr lang="ru-RU" sz="1600" dirty="0" err="1" smtClean="0"/>
              <a:t>served</a:t>
            </a:r>
            <a:r>
              <a:rPr lang="ru-RU" sz="1600" dirty="0" smtClean="0"/>
              <a:t> </a:t>
            </a:r>
            <a:r>
              <a:rPr lang="ru-RU" sz="1600" dirty="0" smtClean="0"/>
              <a:t>in the second percolator, which now becomes the tail. The first percolator becomes the head percolator in the battery. The collection of the finished product is carried out daily from the head percolator, which is each, again loaded with raw materials.</a:t>
            </a:r>
          </a:p>
          <a:p>
            <a:pPr algn="l" rtl="0"/>
            <a:endParaRPr lang="ru-RU" sz="16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54</a:t>
            </a:fld>
            <a:endParaRPr lang="ru-RU"/>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dirty="0" err="1" smtClean="0"/>
              <a:t>Repercolation</a:t>
            </a:r>
            <a:r>
              <a:rPr lang="ru-RU" dirty="0" smtClean="0"/>
              <a:t> according to Chulkov</a:t>
            </a:r>
            <a:endParaRPr lang="ru-RU" dirty="0"/>
          </a:p>
        </p:txBody>
      </p:sp>
      <p:pic>
        <p:nvPicPr>
          <p:cNvPr id="64514" name="Picture 2" descr="C:\Users\User\Pictures\htmlconvd-68twfy_html_m27124efe.png"/>
          <p:cNvPicPr>
            <a:picLocks noGrp="1" noChangeAspect="1" noChangeArrowheads="1"/>
          </p:cNvPicPr>
          <p:nvPr>
            <p:ph idx="1"/>
          </p:nvPr>
        </p:nvPicPr>
        <p:blipFill>
          <a:blip r:embed="rId2"/>
          <a:srcRect/>
          <a:stretch>
            <a:fillRect/>
          </a:stretch>
        </p:blipFill>
        <p:spPr bwMode="auto">
          <a:xfrm>
            <a:off x="768450" y="1600200"/>
            <a:ext cx="7607100" cy="4525963"/>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55</a:t>
            </a:fld>
            <a:endParaRPr lang="ru-RU"/>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xn--80ab2aneg3a.xn--p1ai/wp-content/uploads/2015/05/b67cffd3-0dbe-47b6-b976-fd9aa29e33ca2.jpg"/>
          <p:cNvPicPr>
            <a:picLocks noChangeAspect="1" noChangeArrowheads="1"/>
          </p:cNvPicPr>
          <p:nvPr/>
        </p:nvPicPr>
        <p:blipFill>
          <a:blip r:embed="rId2"/>
          <a:srcRect/>
          <a:stretch>
            <a:fillRect/>
          </a:stretch>
        </p:blipFill>
        <p:spPr bwMode="auto">
          <a:xfrm>
            <a:off x="571472" y="357166"/>
            <a:ext cx="7789729" cy="5827691"/>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pPr algn="l" rtl="0"/>
            <a:r>
              <a:rPr lang="en-US" b="1" dirty="0" smtClean="0"/>
              <a:t>Purification</a:t>
            </a:r>
            <a:r>
              <a:rPr lang="ru-RU" b="1" dirty="0" smtClean="0"/>
              <a:t/>
            </a:r>
            <a:br>
              <a:rPr lang="ru-RU" b="1" dirty="0" smtClean="0"/>
            </a:br>
            <a:endParaRPr lang="ru-RU" dirty="0"/>
          </a:p>
        </p:txBody>
      </p:sp>
      <p:sp>
        <p:nvSpPr>
          <p:cNvPr id="3" name="Содержимое 2"/>
          <p:cNvSpPr>
            <a:spLocks noGrp="1"/>
          </p:cNvSpPr>
          <p:nvPr>
            <p:ph idx="1"/>
          </p:nvPr>
        </p:nvSpPr>
        <p:spPr>
          <a:xfrm>
            <a:off x="457200" y="857232"/>
            <a:ext cx="8229600" cy="5268931"/>
          </a:xfrm>
        </p:spPr>
        <p:txBody>
          <a:bodyPr>
            <a:normAutofit fontScale="92500" lnSpcReduction="20000"/>
          </a:bodyPr>
          <a:lstStyle/>
          <a:p>
            <a:pPr algn="l" rtl="0">
              <a:buNone/>
            </a:pPr>
            <a:r>
              <a:rPr lang="ru-RU" dirty="0" smtClean="0"/>
              <a:t>Obtained by any of the above methods, extracts in the production of liquid extracts are defended for at least 2 days at a temperature not exceeding 10 ° C until a clear liquid is obtained. Deposition is sometimes allowed in the presence of adsorbents, which contributes to better cleaning and greater stability during storage and transportation. The settled, transparent part of the extraction is filtered from accidentally trapped </a:t>
            </a:r>
            <a:r>
              <a:rPr lang="ru-RU" dirty="0" err="1" smtClean="0"/>
              <a:t>impurities</a:t>
            </a:r>
            <a:r>
              <a:rPr lang="ru-RU" dirty="0" smtClean="0"/>
              <a:t> </a:t>
            </a:r>
            <a:r>
              <a:rPr lang="ru-RU" dirty="0" err="1" smtClean="0"/>
              <a:t>through</a:t>
            </a:r>
            <a:r>
              <a:rPr lang="en-US" dirty="0" smtClean="0"/>
              <a:t> </a:t>
            </a:r>
            <a:r>
              <a:rPr lang="ru-RU" dirty="0" err="1" smtClean="0"/>
              <a:t>druk</a:t>
            </a:r>
            <a:r>
              <a:rPr lang="ru-RU" dirty="0" smtClean="0"/>
              <a:t> </a:t>
            </a:r>
            <a:r>
              <a:rPr lang="ru-RU" dirty="0" err="1" smtClean="0"/>
              <a:t>filters</a:t>
            </a:r>
            <a:r>
              <a:rPr lang="ru-RU" dirty="0" smtClean="0"/>
              <a:t>, </a:t>
            </a:r>
            <a:r>
              <a:rPr lang="ru-RU" dirty="0" err="1" smtClean="0"/>
              <a:t>filter</a:t>
            </a:r>
            <a:r>
              <a:rPr lang="ru-RU" dirty="0" smtClean="0"/>
              <a:t> </a:t>
            </a:r>
            <a:r>
              <a:rPr lang="ru-RU" dirty="0" err="1" smtClean="0"/>
              <a:t>pressesor</a:t>
            </a:r>
            <a:r>
              <a:rPr lang="ru-RU" dirty="0" smtClean="0"/>
              <a:t> centrifuged. Finally, the residue of the extracts with the precipitate is filtered. The filtered extracts are thoroughly mixed and standardized.</a:t>
            </a:r>
          </a:p>
          <a:p>
            <a:pPr algn="l" rtl="0"/>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57</a:t>
            </a:fld>
            <a:endParaRPr lang="ru-RU"/>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pPr algn="l" rtl="0"/>
            <a:r>
              <a:rPr lang="ru-RU" b="1" dirty="0" smtClean="0"/>
              <a:t>Standardization</a:t>
            </a:r>
            <a:br>
              <a:rPr lang="ru-RU" b="1" dirty="0" smtClean="0"/>
            </a:br>
            <a:endParaRPr lang="ru-RU" dirty="0"/>
          </a:p>
        </p:txBody>
      </p:sp>
      <p:sp>
        <p:nvSpPr>
          <p:cNvPr id="3" name="Содержимое 2"/>
          <p:cNvSpPr>
            <a:spLocks noGrp="1"/>
          </p:cNvSpPr>
          <p:nvPr>
            <p:ph idx="1"/>
          </p:nvPr>
        </p:nvSpPr>
        <p:spPr>
          <a:xfrm>
            <a:off x="457200" y="642918"/>
            <a:ext cx="8229600" cy="5483245"/>
          </a:xfrm>
        </p:spPr>
        <p:txBody>
          <a:bodyPr>
            <a:normAutofit/>
          </a:bodyPr>
          <a:lstStyle/>
          <a:p>
            <a:pPr algn="l" rtl="0">
              <a:buNone/>
            </a:pPr>
            <a:r>
              <a:rPr lang="ru-RU" dirty="0" smtClean="0"/>
              <a:t>In liquid extracts, the content of active substances is determined by chemical methods (with the exception of liquid hawthorn extract, the quality of which is controlled biologically). The quality of some liquid extracts is determined by the amount of extractives. According to the methods specified in private articles, determine the alcohol content, density, heavy metals</a:t>
            </a:r>
          </a:p>
          <a:p>
            <a:pPr algn="l" rtl="0"/>
            <a:r>
              <a:rPr lang="ru-RU" dirty="0" smtClean="0"/>
              <a:t>description</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58</a:t>
            </a:fld>
            <a:endParaRPr lang="ru-RU"/>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pPr algn="l" rtl="0"/>
            <a:r>
              <a:rPr lang="ru-RU" dirty="0" smtClean="0"/>
              <a:t>Weight loss on drying</a:t>
            </a:r>
          </a:p>
          <a:p>
            <a:pPr algn="l" rtl="0"/>
            <a:r>
              <a:rPr lang="ru-RU" b="1" dirty="0" err="1" smtClean="0"/>
              <a:t>Ethanol</a:t>
            </a:r>
            <a:r>
              <a:rPr lang="ru-RU" b="1" dirty="0" smtClean="0"/>
              <a:t>.</a:t>
            </a:r>
            <a:endParaRPr lang="ru-RU" b="1" dirty="0" smtClean="0"/>
          </a:p>
          <a:p>
            <a:pPr algn="l" rtl="0"/>
            <a:r>
              <a:rPr lang="ru-RU" b="1" dirty="0" smtClean="0"/>
              <a:t>Bulk volume</a:t>
            </a:r>
          </a:p>
          <a:p>
            <a:pPr algn="l" rtl="0"/>
            <a:r>
              <a:rPr lang="ru-RU" b="1" dirty="0" err="1" smtClean="0"/>
              <a:t>Grading</a:t>
            </a:r>
            <a:r>
              <a:rPr lang="ru-RU" b="1" smtClean="0"/>
              <a:t>.</a:t>
            </a:r>
            <a:endParaRPr lang="ru-RU" b="1" dirty="0" smtClean="0"/>
          </a:p>
          <a:p>
            <a:pPr algn="l" rtl="0"/>
            <a:r>
              <a:rPr lang="ru-RU" b="1" dirty="0" smtClean="0"/>
              <a:t>Heavy metals</a:t>
            </a:r>
          </a:p>
          <a:p>
            <a:pPr algn="l" rtl="0"/>
            <a:r>
              <a:rPr lang="ru-RU" b="1" dirty="0" smtClean="0"/>
              <a:t>Dry residue</a:t>
            </a:r>
          </a:p>
          <a:p>
            <a:pPr algn="l" rtl="0"/>
            <a:r>
              <a:rPr lang="ru-RU" b="1" dirty="0" smtClean="0"/>
              <a:t>Acid number, peroxide number, iodine number, saponification number.</a:t>
            </a:r>
          </a:p>
          <a:p>
            <a:pPr algn="l" rtl="0"/>
            <a:r>
              <a:rPr lang="ru-RU" b="1" dirty="0" smtClean="0"/>
              <a:t>Density, solubility, refractive index</a:t>
            </a:r>
          </a:p>
          <a:p>
            <a:pPr algn="l" rtl="0"/>
            <a:r>
              <a:rPr lang="ru-RU" b="1" dirty="0" smtClean="0"/>
              <a:t>Residual organic solvents.</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357982"/>
          </a:xfrm>
        </p:spPr>
        <p:txBody>
          <a:bodyPr>
            <a:normAutofit fontScale="92500" lnSpcReduction="20000"/>
          </a:bodyPr>
          <a:lstStyle/>
          <a:p>
            <a:pPr algn="l" rtl="0" fontAlgn="base"/>
            <a:r>
              <a:rPr lang="ru-RU" dirty="0" smtClean="0"/>
              <a:t>Tinctures are obtained by maceration, </a:t>
            </a:r>
            <a:r>
              <a:rPr lang="ru-RU" dirty="0" err="1" smtClean="0"/>
              <a:t>percolation</a:t>
            </a:r>
            <a:r>
              <a:rPr lang="ru-RU" dirty="0" smtClean="0"/>
              <a:t> or others </a:t>
            </a:r>
            <a:r>
              <a:rPr lang="ru-RU" dirty="0" err="1" smtClean="0"/>
              <a:t>validated</a:t>
            </a:r>
            <a:r>
              <a:rPr lang="ru-RU" dirty="0" smtClean="0"/>
              <a:t> method, using as </a:t>
            </a:r>
            <a:r>
              <a:rPr lang="ru-RU" dirty="0" err="1" smtClean="0"/>
              <a:t>extractant</a:t>
            </a:r>
            <a:r>
              <a:rPr lang="ru-RU" dirty="0" smtClean="0"/>
              <a:t> ethyl alcohol in the required concentration.</a:t>
            </a:r>
          </a:p>
          <a:p>
            <a:pPr algn="l" rtl="0" fontAlgn="base"/>
            <a:r>
              <a:rPr lang="ru-RU" dirty="0" smtClean="0"/>
              <a:t>5 parts by volume of tincture are obtained from one mass part of medicinal plant raw materials. From one mass part of medicinal plant raw materials containing alkaloids and cardiac glycosides - 10 parts by volume of tincture, unless otherwise indicated in the monograph or regulatory documentation.</a:t>
            </a:r>
          </a:p>
          <a:p>
            <a:pPr algn="l" rtl="0"/>
            <a:r>
              <a:rPr lang="ru-RU" dirty="0" smtClean="0"/>
              <a:t>In some cases, tinctures are prepared (1:10) from raw materials that do not contain potent substances (tincture of arnica, calendula, hawthorn) and in other proportions.</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28594" y="357170"/>
          <a:ext cx="8429685" cy="4964808"/>
        </p:xfrm>
        <a:graphic>
          <a:graphicData uri="http://schemas.openxmlformats.org/drawingml/2006/table">
            <a:tbl>
              <a:tblPr/>
              <a:tblGrid>
                <a:gridCol w="1685937"/>
                <a:gridCol w="1685937"/>
                <a:gridCol w="1685937"/>
                <a:gridCol w="1685937"/>
                <a:gridCol w="1685937"/>
              </a:tblGrid>
              <a:tr h="434123">
                <a:tc>
                  <a:txBody>
                    <a:bodyPr/>
                    <a:lstStyle/>
                    <a:p>
                      <a:pPr algn="l" rtl="0"/>
                      <a:r>
                        <a:rPr lang="ru-RU" sz="1200" dirty="0"/>
                        <a:t>Name Russian (Latin)</a:t>
                      </a:r>
                    </a:p>
                  </a:txBody>
                  <a:tcPr marL="7031" marR="7031" marT="3516" marB="3516" anchor="ctr">
                    <a:lnL>
                      <a:noFill/>
                    </a:lnL>
                    <a:lnR>
                      <a:noFill/>
                    </a:lnR>
                    <a:lnT>
                      <a:noFill/>
                    </a:lnT>
                    <a:lnB>
                      <a:noFill/>
                    </a:lnB>
                  </a:tcPr>
                </a:tc>
                <a:tc>
                  <a:txBody>
                    <a:bodyPr/>
                    <a:lstStyle/>
                    <a:p>
                      <a:pPr algn="l" rtl="0"/>
                      <a:r>
                        <a:rPr lang="ru-RU" sz="1200" dirty="0"/>
                        <a:t>Raw materials</a:t>
                      </a:r>
                    </a:p>
                  </a:txBody>
                  <a:tcPr marL="7031" marR="7031" marT="3516" marB="3516" anchor="ctr">
                    <a:lnL>
                      <a:noFill/>
                    </a:lnL>
                    <a:lnR>
                      <a:noFill/>
                    </a:lnR>
                    <a:lnT>
                      <a:noFill/>
                    </a:lnT>
                    <a:lnB>
                      <a:noFill/>
                    </a:lnB>
                  </a:tcPr>
                </a:tc>
                <a:tc>
                  <a:txBody>
                    <a:bodyPr/>
                    <a:lstStyle/>
                    <a:p>
                      <a:pPr algn="l" rtl="0"/>
                      <a:r>
                        <a:rPr lang="ru-RU" sz="1200" dirty="0"/>
                        <a:t>Alcohol content,% Ratio </a:t>
                      </a:r>
                      <a:r>
                        <a:rPr lang="ru-RU" sz="1200" dirty="0" err="1"/>
                        <a:t>raw material-extractant</a:t>
                      </a:r>
                      <a:endParaRPr lang="ru-RU" sz="1200" dirty="0"/>
                    </a:p>
                  </a:txBody>
                  <a:tcPr marL="7031" marR="7031" marT="3516" marB="3516" anchor="ctr">
                    <a:lnL>
                      <a:noFill/>
                    </a:lnL>
                    <a:lnR>
                      <a:noFill/>
                    </a:lnR>
                    <a:lnT>
                      <a:noFill/>
                    </a:lnT>
                    <a:lnB>
                      <a:noFill/>
                    </a:lnB>
                  </a:tcPr>
                </a:tc>
                <a:tc>
                  <a:txBody>
                    <a:bodyPr/>
                    <a:lstStyle/>
                    <a:p>
                      <a:pPr algn="l" rtl="0"/>
                      <a:r>
                        <a:rPr lang="ru-RU" sz="1200" dirty="0"/>
                        <a:t>Active ingredients</a:t>
                      </a:r>
                    </a:p>
                  </a:txBody>
                  <a:tcPr marL="7031" marR="7031" marT="3516" marB="3516" anchor="ctr">
                    <a:lnL>
                      <a:noFill/>
                    </a:lnL>
                    <a:lnR>
                      <a:noFill/>
                    </a:lnR>
                    <a:lnT>
                      <a:noFill/>
                    </a:lnT>
                    <a:lnB>
                      <a:noFill/>
                    </a:lnB>
                  </a:tcPr>
                </a:tc>
                <a:tc>
                  <a:txBody>
                    <a:bodyPr/>
                    <a:lstStyle/>
                    <a:p>
                      <a:pPr algn="l" rtl="0"/>
                      <a:r>
                        <a:rPr lang="ru-RU" sz="1200"/>
                        <a:t>Application of the drug</a:t>
                      </a:r>
                    </a:p>
                  </a:txBody>
                  <a:tcPr marL="7031" marR="7031" marT="3516" marB="3516" anchor="ctr">
                    <a:lnL>
                      <a:noFill/>
                    </a:lnL>
                    <a:lnR>
                      <a:noFill/>
                    </a:lnR>
                    <a:lnT>
                      <a:noFill/>
                    </a:lnT>
                    <a:lnB>
                      <a:noFill/>
                    </a:lnB>
                  </a:tcPr>
                </a:tc>
              </a:tr>
              <a:tr h="719876">
                <a:tc>
                  <a:txBody>
                    <a:bodyPr/>
                    <a:lstStyle/>
                    <a:p>
                      <a:pPr algn="l" rtl="0"/>
                      <a:r>
                        <a:rPr lang="ru-RU" sz="1200"/>
                        <a:t>Anise tincture (</a:t>
                      </a:r>
                      <a:r>
                        <a:rPr lang="la-Latn" sz="1200"/>
                        <a:t>Tinctura Anisi)</a:t>
                      </a:r>
                    </a:p>
                  </a:txBody>
                  <a:tcPr marL="7031" marR="7031" marT="3516" marB="3516" anchor="ctr">
                    <a:lnL>
                      <a:noFill/>
                    </a:lnL>
                    <a:lnR>
                      <a:noFill/>
                    </a:lnR>
                    <a:lnT>
                      <a:noFill/>
                    </a:lnT>
                    <a:lnB>
                      <a:noFill/>
                    </a:lnB>
                  </a:tcPr>
                </a:tc>
                <a:tc>
                  <a:txBody>
                    <a:bodyPr/>
                    <a:lstStyle/>
                    <a:p>
                      <a:pPr algn="l" rtl="0"/>
                      <a:r>
                        <a:rPr lang="ru-RU" sz="1200"/>
                        <a:t>Fruit</a:t>
                      </a:r>
                    </a:p>
                  </a:txBody>
                  <a:tcPr marL="7031" marR="7031" marT="3516" marB="3516" anchor="ctr">
                    <a:lnL>
                      <a:noFill/>
                    </a:lnL>
                    <a:lnR>
                      <a:noFill/>
                    </a:lnR>
                    <a:lnT>
                      <a:noFill/>
                    </a:lnT>
                    <a:lnB>
                      <a:noFill/>
                    </a:lnB>
                  </a:tcPr>
                </a:tc>
                <a:tc>
                  <a:txBody>
                    <a:bodyPr/>
                    <a:lstStyle/>
                    <a:p>
                      <a:pPr algn="l" rtl="0"/>
                      <a:r>
                        <a:rPr lang="ru-RU" sz="1200"/>
                        <a:t>90% 1: 5</a:t>
                      </a:r>
                    </a:p>
                  </a:txBody>
                  <a:tcPr marL="7031" marR="7031" marT="3516" marB="3516" anchor="ctr">
                    <a:lnL>
                      <a:noFill/>
                    </a:lnL>
                    <a:lnR>
                      <a:noFill/>
                    </a:lnR>
                    <a:lnT>
                      <a:noFill/>
                    </a:lnT>
                    <a:lnB>
                      <a:noFill/>
                    </a:lnB>
                  </a:tcPr>
                </a:tc>
                <a:tc>
                  <a:txBody>
                    <a:bodyPr/>
                    <a:lstStyle/>
                    <a:p>
                      <a:pPr algn="l" rtl="0"/>
                      <a:r>
                        <a:rPr lang="ru-RU" sz="1200" dirty="0"/>
                        <a:t>Essential oil (anethole, </a:t>
                      </a:r>
                      <a:r>
                        <a:rPr lang="ru-RU" sz="1200" dirty="0" err="1"/>
                        <a:t>methylchavicol</a:t>
                      </a:r>
                      <a:r>
                        <a:rPr lang="ru-RU" sz="1200" dirty="0"/>
                        <a:t>, anisic aldehyde, anisic acid). Fat little</a:t>
                      </a:r>
                    </a:p>
                  </a:txBody>
                  <a:tcPr marL="7031" marR="7031" marT="3516" marB="3516" anchor="ctr">
                    <a:lnL>
                      <a:noFill/>
                    </a:lnL>
                    <a:lnR>
                      <a:noFill/>
                    </a:lnR>
                    <a:lnT>
                      <a:noFill/>
                    </a:lnT>
                    <a:lnB>
                      <a:noFill/>
                    </a:lnB>
                  </a:tcPr>
                </a:tc>
                <a:tc>
                  <a:txBody>
                    <a:bodyPr/>
                    <a:lstStyle/>
                    <a:p>
                      <a:pPr algn="l" rtl="0"/>
                      <a:r>
                        <a:rPr lang="ru-RU" sz="1200" dirty="0"/>
                        <a:t>Expectorant, carminative</a:t>
                      </a:r>
                    </a:p>
                  </a:txBody>
                  <a:tcPr marL="7031" marR="7031" marT="3516" marB="3516" anchor="ctr">
                    <a:lnL>
                      <a:noFill/>
                    </a:lnL>
                    <a:lnR>
                      <a:noFill/>
                    </a:lnR>
                    <a:lnT>
                      <a:noFill/>
                    </a:lnT>
                    <a:lnB>
                      <a:noFill/>
                    </a:lnB>
                  </a:tcPr>
                </a:tc>
              </a:tr>
              <a:tr h="291247">
                <a:tc>
                  <a:txBody>
                    <a:bodyPr/>
                    <a:lstStyle/>
                    <a:p>
                      <a:pPr algn="l" rtl="0"/>
                      <a:r>
                        <a:rPr lang="ru-RU" sz="1200"/>
                        <a:t>Aralia tincture (</a:t>
                      </a:r>
                      <a:r>
                        <a:rPr lang="la-Latn" sz="1200"/>
                        <a:t>Tinctura Araliae)</a:t>
                      </a:r>
                    </a:p>
                  </a:txBody>
                  <a:tcPr marL="7031" marR="7031" marT="3516" marB="3516" anchor="ctr">
                    <a:lnL>
                      <a:noFill/>
                    </a:lnL>
                    <a:lnR>
                      <a:noFill/>
                    </a:lnR>
                    <a:lnT>
                      <a:noFill/>
                    </a:lnT>
                    <a:lnB>
                      <a:noFill/>
                    </a:lnB>
                  </a:tcPr>
                </a:tc>
                <a:tc>
                  <a:txBody>
                    <a:bodyPr/>
                    <a:lstStyle/>
                    <a:p>
                      <a:pPr algn="l" rtl="0"/>
                      <a:r>
                        <a:rPr lang="ru-RU" sz="1200"/>
                        <a:t>Roots</a:t>
                      </a:r>
                    </a:p>
                  </a:txBody>
                  <a:tcPr marL="7031" marR="7031" marT="3516" marB="3516" anchor="ctr">
                    <a:lnL>
                      <a:noFill/>
                    </a:lnL>
                    <a:lnR>
                      <a:noFill/>
                    </a:lnR>
                    <a:lnT>
                      <a:noFill/>
                    </a:lnT>
                    <a:lnB>
                      <a:noFill/>
                    </a:lnB>
                  </a:tcPr>
                </a:tc>
                <a:tc>
                  <a:txBody>
                    <a:bodyPr/>
                    <a:lstStyle/>
                    <a:p>
                      <a:pPr algn="l" rtl="0"/>
                      <a:r>
                        <a:rPr lang="ru-RU" sz="1200"/>
                        <a:t>70% 1: 5</a:t>
                      </a:r>
                    </a:p>
                  </a:txBody>
                  <a:tcPr marL="7031" marR="7031" marT="3516" marB="3516" anchor="ctr">
                    <a:lnL>
                      <a:noFill/>
                    </a:lnL>
                    <a:lnR>
                      <a:noFill/>
                    </a:lnR>
                    <a:lnT>
                      <a:noFill/>
                    </a:lnT>
                    <a:lnB>
                      <a:noFill/>
                    </a:lnB>
                  </a:tcPr>
                </a:tc>
                <a:tc>
                  <a:txBody>
                    <a:bodyPr/>
                    <a:lstStyle/>
                    <a:p>
                      <a:pPr algn="l" rtl="0"/>
                      <a:r>
                        <a:rPr lang="ru-RU" sz="1200"/>
                        <a:t>Triterpene saponins</a:t>
                      </a:r>
                    </a:p>
                  </a:txBody>
                  <a:tcPr marL="7031" marR="7031" marT="3516" marB="3516" anchor="ctr">
                    <a:lnL>
                      <a:noFill/>
                    </a:lnL>
                    <a:lnR>
                      <a:noFill/>
                    </a:lnR>
                    <a:lnT>
                      <a:noFill/>
                    </a:lnT>
                    <a:lnB>
                      <a:noFill/>
                    </a:lnB>
                  </a:tcPr>
                </a:tc>
                <a:tc>
                  <a:txBody>
                    <a:bodyPr/>
                    <a:lstStyle/>
                    <a:p>
                      <a:pPr algn="l" rtl="0"/>
                      <a:r>
                        <a:rPr lang="ru-RU" sz="1200" dirty="0"/>
                        <a:t>Tonic</a:t>
                      </a:r>
                    </a:p>
                  </a:txBody>
                  <a:tcPr marL="7031" marR="7031" marT="3516" marB="3516" anchor="ctr">
                    <a:lnL>
                      <a:noFill/>
                    </a:lnL>
                    <a:lnR>
                      <a:noFill/>
                    </a:lnR>
                    <a:lnT>
                      <a:noFill/>
                    </a:lnT>
                    <a:lnB>
                      <a:noFill/>
                    </a:lnB>
                  </a:tcPr>
                </a:tc>
              </a:tr>
              <a:tr h="719876">
                <a:tc>
                  <a:txBody>
                    <a:bodyPr/>
                    <a:lstStyle/>
                    <a:p>
                      <a:pPr algn="l" rtl="0"/>
                      <a:r>
                        <a:rPr lang="ru-RU" sz="1200"/>
                        <a:t>Arnica tincture (</a:t>
                      </a:r>
                      <a:r>
                        <a:rPr lang="la-Latn" sz="1200"/>
                        <a:t>Tinctura Arnicae)</a:t>
                      </a:r>
                    </a:p>
                  </a:txBody>
                  <a:tcPr marL="7031" marR="7031" marT="3516" marB="3516" anchor="ctr">
                    <a:lnL>
                      <a:noFill/>
                    </a:lnL>
                    <a:lnR>
                      <a:noFill/>
                    </a:lnR>
                    <a:lnT>
                      <a:noFill/>
                    </a:lnT>
                    <a:lnB>
                      <a:noFill/>
                    </a:lnB>
                  </a:tcPr>
                </a:tc>
                <a:tc>
                  <a:txBody>
                    <a:bodyPr/>
                    <a:lstStyle/>
                    <a:p>
                      <a:pPr algn="l" rtl="0"/>
                      <a:r>
                        <a:rPr lang="ru-RU" sz="1200"/>
                        <a:t>Flowers</a:t>
                      </a:r>
                    </a:p>
                  </a:txBody>
                  <a:tcPr marL="7031" marR="7031" marT="3516" marB="3516" anchor="ctr">
                    <a:lnL>
                      <a:noFill/>
                    </a:lnL>
                    <a:lnR>
                      <a:noFill/>
                    </a:lnR>
                    <a:lnT>
                      <a:noFill/>
                    </a:lnT>
                    <a:lnB>
                      <a:noFill/>
                    </a:lnB>
                  </a:tcPr>
                </a:tc>
                <a:tc>
                  <a:txBody>
                    <a:bodyPr/>
                    <a:lstStyle/>
                    <a:p>
                      <a:pPr algn="l" rtl="0"/>
                      <a:r>
                        <a:rPr lang="ru-RU" sz="1200"/>
                        <a:t>70% 1: 5 (1:10)</a:t>
                      </a:r>
                    </a:p>
                  </a:txBody>
                  <a:tcPr marL="7031" marR="7031" marT="3516" marB="3516" anchor="ctr">
                    <a:lnL>
                      <a:noFill/>
                    </a:lnL>
                    <a:lnR>
                      <a:noFill/>
                    </a:lnR>
                    <a:lnT>
                      <a:noFill/>
                    </a:lnT>
                    <a:lnB>
                      <a:noFill/>
                    </a:lnB>
                  </a:tcPr>
                </a:tc>
                <a:tc>
                  <a:txBody>
                    <a:bodyPr/>
                    <a:lstStyle/>
                    <a:p>
                      <a:pPr algn="l" rtl="0"/>
                      <a:r>
                        <a:rPr lang="ru-RU" sz="1200"/>
                        <a:t>Essential oil. Carotenoids</a:t>
                      </a:r>
                    </a:p>
                  </a:txBody>
                  <a:tcPr marL="7031" marR="7031" marT="3516" marB="3516" anchor="ctr">
                    <a:lnL>
                      <a:noFill/>
                    </a:lnL>
                    <a:lnR>
                      <a:noFill/>
                    </a:lnR>
                    <a:lnT>
                      <a:noFill/>
                    </a:lnT>
                    <a:lnB>
                      <a:noFill/>
                    </a:lnB>
                  </a:tcPr>
                </a:tc>
                <a:tc>
                  <a:txBody>
                    <a:bodyPr/>
                    <a:lstStyle/>
                    <a:p>
                      <a:pPr algn="l" rtl="0"/>
                      <a:r>
                        <a:rPr lang="ru-RU" sz="1200" dirty="0"/>
                        <a:t>Outwardly with bruises and minor wounds. Also in obstetric and gynecological practice</a:t>
                      </a:r>
                    </a:p>
                  </a:txBody>
                  <a:tcPr marL="7031" marR="7031" marT="3516" marB="3516" anchor="ctr">
                    <a:lnL>
                      <a:noFill/>
                    </a:lnL>
                    <a:lnR>
                      <a:noFill/>
                    </a:lnR>
                    <a:lnT>
                      <a:noFill/>
                    </a:lnT>
                    <a:lnB>
                      <a:noFill/>
                    </a:lnB>
                  </a:tcPr>
                </a:tc>
              </a:tr>
              <a:tr h="434123">
                <a:tc>
                  <a:txBody>
                    <a:bodyPr/>
                    <a:lstStyle/>
                    <a:p>
                      <a:pPr algn="l" rtl="0"/>
                      <a:r>
                        <a:rPr lang="ru-RU" sz="1200"/>
                        <a:t>Astragalus tincture (</a:t>
                      </a:r>
                      <a:r>
                        <a:rPr lang="la-Latn" sz="1200"/>
                        <a:t>Tinctura Astragali)</a:t>
                      </a:r>
                    </a:p>
                  </a:txBody>
                  <a:tcPr marL="7031" marR="7031" marT="3516" marB="3516" anchor="ctr">
                    <a:lnL>
                      <a:noFill/>
                    </a:lnL>
                    <a:lnR>
                      <a:noFill/>
                    </a:lnR>
                    <a:lnT>
                      <a:noFill/>
                    </a:lnT>
                    <a:lnB>
                      <a:noFill/>
                    </a:lnB>
                  </a:tcPr>
                </a:tc>
                <a:tc>
                  <a:txBody>
                    <a:bodyPr/>
                    <a:lstStyle/>
                    <a:p>
                      <a:pPr algn="l" rtl="0"/>
                      <a:r>
                        <a:rPr lang="ru-RU" sz="1200" dirty="0"/>
                        <a:t>Grass</a:t>
                      </a:r>
                    </a:p>
                  </a:txBody>
                  <a:tcPr marL="7031" marR="7031" marT="3516" marB="3516" anchor="ctr">
                    <a:lnL>
                      <a:noFill/>
                    </a:lnL>
                    <a:lnR>
                      <a:noFill/>
                    </a:lnR>
                    <a:lnT>
                      <a:noFill/>
                    </a:lnT>
                    <a:lnB>
                      <a:noFill/>
                    </a:lnB>
                  </a:tcPr>
                </a:tc>
                <a:tc>
                  <a:txBody>
                    <a:bodyPr/>
                    <a:lstStyle/>
                    <a:p>
                      <a:pPr algn="l" rtl="0"/>
                      <a:r>
                        <a:rPr lang="ru-RU" sz="1200"/>
                        <a:t>70% 1: 5</a:t>
                      </a:r>
                    </a:p>
                  </a:txBody>
                  <a:tcPr marL="7031" marR="7031" marT="3516" marB="3516" anchor="ctr">
                    <a:lnL>
                      <a:noFill/>
                    </a:lnL>
                    <a:lnR>
                      <a:noFill/>
                    </a:lnR>
                    <a:lnT>
                      <a:noFill/>
                    </a:lnT>
                    <a:lnB>
                      <a:noFill/>
                    </a:lnB>
                  </a:tcPr>
                </a:tc>
                <a:tc>
                  <a:txBody>
                    <a:bodyPr/>
                    <a:lstStyle/>
                    <a:p>
                      <a:pPr algn="l" rtl="0"/>
                      <a:r>
                        <a:rPr lang="ru-RU" sz="1200"/>
                        <a:t>Triterpene saponins. Flavonoids</a:t>
                      </a:r>
                    </a:p>
                  </a:txBody>
                  <a:tcPr marL="7031" marR="7031" marT="3516" marB="3516" anchor="ctr">
                    <a:lnL>
                      <a:noFill/>
                    </a:lnL>
                    <a:lnR>
                      <a:noFill/>
                    </a:lnR>
                    <a:lnT>
                      <a:noFill/>
                    </a:lnT>
                    <a:lnB>
                      <a:noFill/>
                    </a:lnB>
                  </a:tcPr>
                </a:tc>
                <a:tc>
                  <a:txBody>
                    <a:bodyPr/>
                    <a:lstStyle/>
                    <a:p>
                      <a:pPr algn="l" rtl="0"/>
                      <a:r>
                        <a:rPr lang="ru-RU" sz="1200" dirty="0"/>
                        <a:t>Hypotensive. Sedative. Expectorant</a:t>
                      </a:r>
                    </a:p>
                  </a:txBody>
                  <a:tcPr marL="7031" marR="7031" marT="3516" marB="3516" anchor="ctr">
                    <a:lnL>
                      <a:noFill/>
                    </a:lnL>
                    <a:lnR>
                      <a:noFill/>
                    </a:lnR>
                    <a:lnT>
                      <a:noFill/>
                    </a:lnT>
                    <a:lnB>
                      <a:noFill/>
                    </a:lnB>
                  </a:tcPr>
                </a:tc>
              </a:tr>
              <a:tr h="434123">
                <a:tc>
                  <a:txBody>
                    <a:bodyPr/>
                    <a:lstStyle/>
                    <a:p>
                      <a:pPr algn="l" rtl="0"/>
                      <a:r>
                        <a:rPr lang="ru-RU" sz="1200"/>
                        <a:t>Ledum tincture (</a:t>
                      </a:r>
                      <a:r>
                        <a:rPr lang="la-Latn" sz="1200"/>
                        <a:t>Tinctura Ledi)</a:t>
                      </a:r>
                    </a:p>
                  </a:txBody>
                  <a:tcPr marL="7031" marR="7031" marT="3516" marB="3516" anchor="ctr">
                    <a:lnL>
                      <a:noFill/>
                    </a:lnL>
                    <a:lnR>
                      <a:noFill/>
                    </a:lnR>
                    <a:lnT>
                      <a:noFill/>
                    </a:lnT>
                    <a:lnB>
                      <a:noFill/>
                    </a:lnB>
                  </a:tcPr>
                </a:tc>
                <a:tc>
                  <a:txBody>
                    <a:bodyPr/>
                    <a:lstStyle/>
                    <a:p>
                      <a:pPr algn="l" rtl="0"/>
                      <a:r>
                        <a:rPr lang="ru-RU" sz="1200"/>
                        <a:t>Escapes</a:t>
                      </a:r>
                    </a:p>
                  </a:txBody>
                  <a:tcPr marL="7031" marR="7031" marT="3516" marB="3516" anchor="ctr">
                    <a:lnL>
                      <a:noFill/>
                    </a:lnL>
                    <a:lnR>
                      <a:noFill/>
                    </a:lnR>
                    <a:lnT>
                      <a:noFill/>
                    </a:lnT>
                    <a:lnB>
                      <a:noFill/>
                    </a:lnB>
                  </a:tcPr>
                </a:tc>
                <a:tc>
                  <a:txBody>
                    <a:bodyPr/>
                    <a:lstStyle/>
                    <a:p>
                      <a:pPr algn="l" rtl="0"/>
                      <a:r>
                        <a:rPr lang="ru-RU" sz="1200"/>
                        <a:t>60% 1:10</a:t>
                      </a:r>
                    </a:p>
                  </a:txBody>
                  <a:tcPr marL="7031" marR="7031" marT="3516" marB="3516" anchor="ctr">
                    <a:lnL>
                      <a:noFill/>
                    </a:lnL>
                    <a:lnR>
                      <a:noFill/>
                    </a:lnR>
                    <a:lnT>
                      <a:noFill/>
                    </a:lnT>
                    <a:lnB>
                      <a:noFill/>
                    </a:lnB>
                  </a:tcPr>
                </a:tc>
                <a:tc>
                  <a:txBody>
                    <a:bodyPr/>
                    <a:lstStyle/>
                    <a:p>
                      <a:pPr algn="l" rtl="0"/>
                      <a:r>
                        <a:rPr lang="ru-RU" sz="1200"/>
                        <a:t>Essential oil (iceol, polyustrol). Flavonoids</a:t>
                      </a:r>
                    </a:p>
                  </a:txBody>
                  <a:tcPr marL="7031" marR="7031" marT="3516" marB="3516" anchor="ctr">
                    <a:lnL>
                      <a:noFill/>
                    </a:lnL>
                    <a:lnR>
                      <a:noFill/>
                    </a:lnR>
                    <a:lnT>
                      <a:noFill/>
                    </a:lnT>
                    <a:lnB>
                      <a:noFill/>
                    </a:lnB>
                  </a:tcPr>
                </a:tc>
                <a:tc>
                  <a:txBody>
                    <a:bodyPr/>
                    <a:lstStyle/>
                    <a:p>
                      <a:pPr algn="l" rtl="0"/>
                      <a:r>
                        <a:rPr lang="ru-RU" sz="1200" dirty="0"/>
                        <a:t>Expectorant, antimicrobial.</a:t>
                      </a:r>
                    </a:p>
                  </a:txBody>
                  <a:tcPr marL="7031" marR="7031" marT="3516" marB="3516" anchor="ctr">
                    <a:lnL>
                      <a:noFill/>
                    </a:lnL>
                    <a:lnR>
                      <a:noFill/>
                    </a:lnR>
                    <a:lnT>
                      <a:noFill/>
                    </a:lnT>
                    <a:lnB>
                      <a:noFill/>
                    </a:lnB>
                  </a:tcPr>
                </a:tc>
              </a:tr>
              <a:tr h="862752">
                <a:tc>
                  <a:txBody>
                    <a:bodyPr/>
                    <a:lstStyle/>
                    <a:p>
                      <a:pPr algn="l" rtl="0"/>
                      <a:r>
                        <a:rPr lang="ru-RU" sz="1200"/>
                        <a:t>Tincture of leaves of common barberry (Amur) (</a:t>
                      </a:r>
                      <a:r>
                        <a:rPr lang="la-Latn" sz="1200"/>
                        <a:t>Tinctura foliorum Berberidis vulgaris)</a:t>
                      </a:r>
                    </a:p>
                  </a:txBody>
                  <a:tcPr marL="7031" marR="7031" marT="3516" marB="3516" anchor="ctr">
                    <a:lnL>
                      <a:noFill/>
                    </a:lnL>
                    <a:lnR>
                      <a:noFill/>
                    </a:lnR>
                    <a:lnT>
                      <a:noFill/>
                    </a:lnT>
                    <a:lnB>
                      <a:noFill/>
                    </a:lnB>
                  </a:tcPr>
                </a:tc>
                <a:tc>
                  <a:txBody>
                    <a:bodyPr/>
                    <a:lstStyle/>
                    <a:p>
                      <a:pPr algn="l" rtl="0"/>
                      <a:r>
                        <a:rPr lang="ru-RU" sz="1200"/>
                        <a:t>Leaves</a:t>
                      </a:r>
                    </a:p>
                  </a:txBody>
                  <a:tcPr marL="7031" marR="7031" marT="3516" marB="3516" anchor="ctr">
                    <a:lnL>
                      <a:noFill/>
                    </a:lnL>
                    <a:lnR>
                      <a:noFill/>
                    </a:lnR>
                    <a:lnT>
                      <a:noFill/>
                    </a:lnT>
                    <a:lnB>
                      <a:noFill/>
                    </a:lnB>
                  </a:tcPr>
                </a:tc>
                <a:tc>
                  <a:txBody>
                    <a:bodyPr/>
                    <a:lstStyle/>
                    <a:p>
                      <a:pPr algn="l" rtl="0"/>
                      <a:r>
                        <a:rPr lang="ru-RU" sz="1200"/>
                        <a:t>70% 1:10 (4% 1: 5)</a:t>
                      </a:r>
                    </a:p>
                  </a:txBody>
                  <a:tcPr marL="7031" marR="7031" marT="3516" marB="3516" anchor="ctr">
                    <a:lnL>
                      <a:noFill/>
                    </a:lnL>
                    <a:lnR>
                      <a:noFill/>
                    </a:lnR>
                    <a:lnT>
                      <a:noFill/>
                    </a:lnT>
                    <a:lnB>
                      <a:noFill/>
                    </a:lnB>
                  </a:tcPr>
                </a:tc>
                <a:tc>
                  <a:txBody>
                    <a:bodyPr/>
                    <a:lstStyle/>
                    <a:p>
                      <a:pPr algn="l" rtl="0"/>
                      <a:r>
                        <a:rPr lang="ru-RU" sz="1200"/>
                        <a:t>Alkaloids, berberine, oxyacanthine, berbamine, jatroricin</a:t>
                      </a:r>
                    </a:p>
                  </a:txBody>
                  <a:tcPr marL="7031" marR="7031" marT="3516" marB="3516" anchor="ctr">
                    <a:lnL>
                      <a:noFill/>
                    </a:lnL>
                    <a:lnR>
                      <a:noFill/>
                    </a:lnR>
                    <a:lnT>
                      <a:noFill/>
                    </a:lnT>
                    <a:lnB>
                      <a:noFill/>
                    </a:lnB>
                  </a:tcPr>
                </a:tc>
                <a:tc>
                  <a:txBody>
                    <a:bodyPr/>
                    <a:lstStyle/>
                    <a:p>
                      <a:pPr algn="l" rtl="0"/>
                      <a:r>
                        <a:rPr lang="ru-RU" sz="1200" dirty="0"/>
                        <a:t>With anatomical bleeding in the postpartum period, </a:t>
                      </a:r>
                      <a:r>
                        <a:rPr lang="ru-RU" sz="1200" dirty="0" err="1"/>
                        <a:t>subinvolution</a:t>
                      </a:r>
                      <a:r>
                        <a:rPr lang="ru-RU" sz="1200" dirty="0"/>
                        <a:t> uterus</a:t>
                      </a:r>
                    </a:p>
                  </a:txBody>
                  <a:tcPr marL="7031" marR="7031" marT="3516" marB="3516" anchor="ctr">
                    <a:lnL>
                      <a:noFill/>
                    </a:lnL>
                    <a:lnR>
                      <a:noFill/>
                    </a:lnR>
                    <a:lnT>
                      <a:noFill/>
                    </a:lnT>
                    <a:lnB>
                      <a:noFill/>
                    </a:lnB>
                  </a:tcPr>
                </a:tc>
              </a:tr>
              <a:tr h="576999">
                <a:tc>
                  <a:txBody>
                    <a:bodyPr/>
                    <a:lstStyle/>
                    <a:p>
                      <a:pPr algn="l" rtl="0"/>
                      <a:r>
                        <a:rPr lang="ru-RU" sz="1200"/>
                        <a:t>Hawthorn tincture (</a:t>
                      </a:r>
                      <a:r>
                        <a:rPr lang="la-Latn" sz="1200"/>
                        <a:t>Tinctura Crataegi)</a:t>
                      </a:r>
                    </a:p>
                  </a:txBody>
                  <a:tcPr marL="7031" marR="7031" marT="3516" marB="3516" anchor="ctr">
                    <a:lnL>
                      <a:noFill/>
                    </a:lnL>
                    <a:lnR>
                      <a:noFill/>
                    </a:lnR>
                    <a:lnT>
                      <a:noFill/>
                    </a:lnT>
                    <a:lnB>
                      <a:noFill/>
                    </a:lnB>
                  </a:tcPr>
                </a:tc>
                <a:tc>
                  <a:txBody>
                    <a:bodyPr/>
                    <a:lstStyle/>
                    <a:p>
                      <a:pPr algn="l" rtl="0"/>
                      <a:r>
                        <a:rPr lang="ru-RU" sz="1200"/>
                        <a:t>Fruit</a:t>
                      </a:r>
                    </a:p>
                  </a:txBody>
                  <a:tcPr marL="7031" marR="7031" marT="3516" marB="3516" anchor="ctr">
                    <a:lnL>
                      <a:noFill/>
                    </a:lnL>
                    <a:lnR>
                      <a:noFill/>
                    </a:lnR>
                    <a:lnT>
                      <a:noFill/>
                    </a:lnT>
                    <a:lnB>
                      <a:noFill/>
                    </a:lnB>
                  </a:tcPr>
                </a:tc>
                <a:tc>
                  <a:txBody>
                    <a:bodyPr/>
                    <a:lstStyle/>
                    <a:p>
                      <a:pPr algn="l" rtl="0"/>
                      <a:r>
                        <a:rPr lang="ru-RU" sz="1200"/>
                        <a:t>70% 1:10</a:t>
                      </a:r>
                    </a:p>
                  </a:txBody>
                  <a:tcPr marL="7031" marR="7031" marT="3516" marB="3516" anchor="ctr">
                    <a:lnL>
                      <a:noFill/>
                    </a:lnL>
                    <a:lnR>
                      <a:noFill/>
                    </a:lnR>
                    <a:lnT>
                      <a:noFill/>
                    </a:lnT>
                    <a:lnB>
                      <a:noFill/>
                    </a:lnB>
                  </a:tcPr>
                </a:tc>
                <a:tc>
                  <a:txBody>
                    <a:bodyPr/>
                    <a:lstStyle/>
                    <a:p>
                      <a:pPr algn="l" rtl="0"/>
                      <a:r>
                        <a:rPr lang="ru-RU" sz="1200"/>
                        <a:t>Flavonoids</a:t>
                      </a:r>
                    </a:p>
                  </a:txBody>
                  <a:tcPr marL="7031" marR="7031" marT="3516" marB="3516" anchor="ctr">
                    <a:lnL>
                      <a:noFill/>
                    </a:lnL>
                    <a:lnR>
                      <a:noFill/>
                    </a:lnR>
                    <a:lnT>
                      <a:noFill/>
                    </a:lnT>
                    <a:lnB>
                      <a:noFill/>
                    </a:lnB>
                  </a:tcPr>
                </a:tc>
                <a:tc>
                  <a:txBody>
                    <a:bodyPr/>
                    <a:lstStyle/>
                    <a:p>
                      <a:pPr algn="l" rtl="0"/>
                      <a:endParaRPr lang="ru-RU" sz="1200" dirty="0" smtClean="0"/>
                    </a:p>
                    <a:p>
                      <a:pPr algn="l" rtl="0"/>
                      <a:r>
                        <a:rPr lang="ru-RU" sz="1200" dirty="0" smtClean="0"/>
                        <a:t>When </a:t>
                      </a:r>
                      <a:r>
                        <a:rPr lang="ru-RU" sz="1200" dirty="0"/>
                        <a:t>functional disorders of cardiac activity</a:t>
                      </a:r>
                    </a:p>
                  </a:txBody>
                  <a:tcPr marL="7031" marR="7031" marT="3516" marB="3516" anchor="ctr">
                    <a:lnL>
                      <a:noFill/>
                    </a:lnL>
                    <a:lnR>
                      <a:noFill/>
                    </a:lnR>
                    <a:lnT>
                      <a:noFill/>
                    </a:lnT>
                    <a:lnB>
                      <a:noFill/>
                    </a:lnB>
                  </a:tcPr>
                </a:tc>
              </a:tr>
              <a:tr h="291247">
                <a:tc>
                  <a:txBody>
                    <a:bodyPr/>
                    <a:lstStyle/>
                    <a:p>
                      <a:pPr algn="l" rtl="0"/>
                      <a:r>
                        <a:rPr lang="ru-RU" sz="1200"/>
                        <a:t>Valerian tincture (</a:t>
                      </a:r>
                      <a:r>
                        <a:rPr lang="la-Latn" sz="1200"/>
                        <a:t>Tinctura Valerianae)</a:t>
                      </a:r>
                    </a:p>
                  </a:txBody>
                  <a:tcPr marL="7031" marR="7031" marT="3516" marB="3516" anchor="ctr">
                    <a:lnL>
                      <a:noFill/>
                    </a:lnL>
                    <a:lnR>
                      <a:noFill/>
                    </a:lnR>
                    <a:lnT>
                      <a:noFill/>
                    </a:lnT>
                    <a:lnB>
                      <a:noFill/>
                    </a:lnB>
                  </a:tcPr>
                </a:tc>
                <a:tc>
                  <a:txBody>
                    <a:bodyPr/>
                    <a:lstStyle/>
                    <a:p>
                      <a:pPr algn="l" rtl="0"/>
                      <a:r>
                        <a:rPr lang="ru-RU" sz="1200"/>
                        <a:t>Rhizomes with roots</a:t>
                      </a:r>
                    </a:p>
                  </a:txBody>
                  <a:tcPr marL="7031" marR="7031" marT="3516" marB="3516" anchor="ctr">
                    <a:lnL>
                      <a:noFill/>
                    </a:lnL>
                    <a:lnR>
                      <a:noFill/>
                    </a:lnR>
                    <a:lnT>
                      <a:noFill/>
                    </a:lnT>
                    <a:lnB>
                      <a:noFill/>
                    </a:lnB>
                  </a:tcPr>
                </a:tc>
                <a:tc>
                  <a:txBody>
                    <a:bodyPr/>
                    <a:lstStyle/>
                    <a:p>
                      <a:pPr algn="l" rtl="0"/>
                      <a:r>
                        <a:rPr lang="ru-RU" sz="1200"/>
                        <a:t>70% 1: 5</a:t>
                      </a:r>
                    </a:p>
                  </a:txBody>
                  <a:tcPr marL="7031" marR="7031" marT="3516" marB="3516" anchor="ctr">
                    <a:lnL>
                      <a:noFill/>
                    </a:lnL>
                    <a:lnR>
                      <a:noFill/>
                    </a:lnR>
                    <a:lnT>
                      <a:noFill/>
                    </a:lnT>
                    <a:lnB>
                      <a:noFill/>
                    </a:lnB>
                  </a:tcPr>
                </a:tc>
                <a:tc>
                  <a:txBody>
                    <a:bodyPr/>
                    <a:lstStyle/>
                    <a:p>
                      <a:pPr algn="l" rtl="0"/>
                      <a:r>
                        <a:rPr lang="ru-RU" sz="1200"/>
                        <a:t>Essential oil. Valeric acid</a:t>
                      </a:r>
                    </a:p>
                  </a:txBody>
                  <a:tcPr marL="7031" marR="7031" marT="3516" marB="3516" anchor="ctr">
                    <a:lnL>
                      <a:noFill/>
                    </a:lnL>
                    <a:lnR>
                      <a:noFill/>
                    </a:lnR>
                    <a:lnT>
                      <a:noFill/>
                    </a:lnT>
                    <a:lnB>
                      <a:noFill/>
                    </a:lnB>
                  </a:tcPr>
                </a:tc>
                <a:tc>
                  <a:txBody>
                    <a:bodyPr/>
                    <a:lstStyle/>
                    <a:p>
                      <a:pPr algn="l" rtl="0"/>
                      <a:r>
                        <a:rPr lang="ru-RU" sz="1200" dirty="0"/>
                        <a:t>Soothing</a:t>
                      </a:r>
                    </a:p>
                  </a:txBody>
                  <a:tcPr marL="7031" marR="7031" marT="3516" marB="3516" anchor="ctr">
                    <a:lnL>
                      <a:noFill/>
                    </a:lnL>
                    <a:lnR>
                      <a:noFill/>
                    </a:lnR>
                    <a:lnT>
                      <a:noFill/>
                    </a:lnT>
                    <a:lnB>
                      <a:noFill/>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286544"/>
          </a:xfrm>
        </p:spPr>
        <p:txBody>
          <a:bodyPr>
            <a:normAutofit fontScale="92500"/>
          </a:bodyPr>
          <a:lstStyle/>
          <a:p>
            <a:pPr algn="l" rtl="0" fontAlgn="base"/>
            <a:r>
              <a:rPr lang="ru-RU" dirty="0" smtClean="0"/>
              <a:t>After the completion of the extraction process, the tinctures are defended at a temperature not higher than 8 </a:t>
            </a:r>
            <a:r>
              <a:rPr lang="ru-RU" dirty="0" smtClean="0"/>
              <a:t>– </a:t>
            </a:r>
            <a:r>
              <a:rPr lang="ru-RU" dirty="0" smtClean="0"/>
              <a:t>10 </a:t>
            </a:r>
            <a:r>
              <a:rPr lang="en-US" dirty="0" smtClean="0"/>
              <a:t>C</a:t>
            </a:r>
            <a:r>
              <a:rPr lang="ru-RU" dirty="0" smtClean="0"/>
              <a:t> </a:t>
            </a:r>
            <a:r>
              <a:rPr lang="ru-RU" dirty="0" smtClean="0"/>
              <a:t>at least 2 </a:t>
            </a:r>
            <a:r>
              <a:rPr lang="ru-RU" dirty="0" err="1" smtClean="0"/>
              <a:t>days</a:t>
            </a:r>
            <a:r>
              <a:rPr lang="en-US" dirty="0" smtClean="0"/>
              <a:t> </a:t>
            </a:r>
            <a:r>
              <a:rPr lang="ru-RU" dirty="0" err="1" smtClean="0"/>
              <a:t>until</a:t>
            </a:r>
            <a:r>
              <a:rPr lang="ru-RU" dirty="0" smtClean="0"/>
              <a:t> </a:t>
            </a:r>
            <a:r>
              <a:rPr lang="ru-RU" dirty="0" smtClean="0"/>
              <a:t>a clear liquid is obtained and filtered. During the storage of a number of tinctures, mainly complex ones, the formation of an insignificant sediment of ballast substances is allowed, provided that there are no biologically active substances in it, for which standardization is carried out.</a:t>
            </a:r>
          </a:p>
          <a:p>
            <a:pPr algn="l" rtl="0" fontAlgn="base"/>
            <a:r>
              <a:rPr lang="ru-RU" dirty="0" smtClean="0"/>
              <a:t>Tinctures can be used as herbal medicinal products for internal or external use, or as part of other medicinal products, for example, elixirs, oral drops, etc.</a:t>
            </a:r>
          </a:p>
          <a:p>
            <a:pPr algn="l" rtl="0"/>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l" rtl="0"/>
            <a:r>
              <a:rPr lang="ru-RU" b="1" dirty="0" smtClean="0"/>
              <a:t>Standardization and storage of tinctures</a:t>
            </a:r>
            <a:r>
              <a:rPr lang="ru-RU" dirty="0" smtClean="0"/>
              <a:t/>
            </a:r>
            <a:br>
              <a:rPr lang="ru-RU" dirty="0" smtClean="0"/>
            </a:br>
            <a:endParaRPr lang="ru-RU" dirty="0"/>
          </a:p>
        </p:txBody>
      </p:sp>
      <p:sp>
        <p:nvSpPr>
          <p:cNvPr id="3" name="Содержимое 2"/>
          <p:cNvSpPr>
            <a:spLocks noGrp="1"/>
          </p:cNvSpPr>
          <p:nvPr>
            <p:ph idx="1"/>
          </p:nvPr>
        </p:nvSpPr>
        <p:spPr>
          <a:xfrm>
            <a:off x="457200" y="1000108"/>
            <a:ext cx="8229600" cy="5357850"/>
          </a:xfrm>
        </p:spPr>
        <p:txBody>
          <a:bodyPr>
            <a:normAutofit/>
          </a:bodyPr>
          <a:lstStyle/>
          <a:p>
            <a:pPr algn="l" rtl="0"/>
            <a:r>
              <a:rPr lang="ru-RU" dirty="0" smtClean="0"/>
              <a:t>Checking organoleptic characteristics. </a:t>
            </a:r>
          </a:p>
          <a:p>
            <a:pPr algn="l" rtl="0"/>
            <a:r>
              <a:rPr lang="ru-RU" dirty="0" smtClean="0"/>
              <a:t>Analysis of the content of active substances.</a:t>
            </a:r>
          </a:p>
          <a:p>
            <a:pPr algn="l" rtl="0"/>
            <a:r>
              <a:rPr lang="ru-RU" dirty="0" smtClean="0"/>
              <a:t>Solids standardization.</a:t>
            </a:r>
          </a:p>
          <a:p>
            <a:pPr algn="l" rtl="0"/>
            <a:r>
              <a:rPr lang="ru-RU" dirty="0" smtClean="0"/>
              <a:t>Alcohol content standardization.</a:t>
            </a:r>
          </a:p>
          <a:p>
            <a:pPr algn="l" rtl="0"/>
            <a:r>
              <a:rPr lang="ru-RU" dirty="0" smtClean="0"/>
              <a:t>Determination of density.</a:t>
            </a:r>
          </a:p>
          <a:p>
            <a:pPr algn="l" rtl="0"/>
            <a:r>
              <a:rPr lang="ru-RU" dirty="0" smtClean="0"/>
              <a:t>Heavy metal content</a:t>
            </a:r>
          </a:p>
          <a:p>
            <a:pPr algn="l" rtl="0"/>
            <a:r>
              <a:rPr lang="ru-RU" dirty="0" smtClean="0"/>
              <a:t>Content of methanol, 2-propanol.</a:t>
            </a:r>
          </a:p>
          <a:p>
            <a:pPr algn="l" rtl="0"/>
            <a:r>
              <a:rPr lang="ru-RU" dirty="0" smtClean="0"/>
              <a:t>Microbiological purity</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9</a:t>
            </a:fld>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5780</Words>
  <PresentationFormat>Экран (4:3)</PresentationFormat>
  <Paragraphs>375</Paragraphs>
  <Slides>59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Тема Office</vt:lpstr>
      <vt:lpstr>Tinctures. Liquid extracts. </vt:lpstr>
      <vt:lpstr>Lecture plan</vt:lpstr>
      <vt:lpstr> OFS.1.4.1.0019.15 Tinctures </vt:lpstr>
      <vt:lpstr>Слайд 4</vt:lpstr>
      <vt:lpstr>Tinctures</vt:lpstr>
      <vt:lpstr>Слайд 6</vt:lpstr>
      <vt:lpstr>Слайд 7</vt:lpstr>
      <vt:lpstr>Слайд 8</vt:lpstr>
      <vt:lpstr>Standardization and storage of tinctures </vt:lpstr>
      <vt:lpstr>TESTS </vt:lpstr>
      <vt:lpstr>Слайд 11</vt:lpstr>
      <vt:lpstr>Слайд 12</vt:lpstr>
      <vt:lpstr>Organoleptic test.</vt:lpstr>
      <vt:lpstr>Alcohol content</vt:lpstr>
      <vt:lpstr>Слайд 15</vt:lpstr>
      <vt:lpstr>  Methods for the production of tinctures </vt:lpstr>
      <vt:lpstr>Technological stages of the process of obtaining tinctures</vt:lpstr>
      <vt:lpstr>Слайд 18</vt:lpstr>
      <vt:lpstr>Extraction methods</vt:lpstr>
      <vt:lpstr>Maceration. </vt:lpstr>
      <vt:lpstr>Слайд 21</vt:lpstr>
      <vt:lpstr>maceration modification (method intensification)</vt:lpstr>
      <vt:lpstr>Macerator with stirrer</vt:lpstr>
      <vt:lpstr>Слайд 24</vt:lpstr>
      <vt:lpstr>maceration with Forced circulation of extractant</vt:lpstr>
      <vt:lpstr>Macerating tank with circulating extractant</vt:lpstr>
      <vt:lpstr>Percolation. </vt:lpstr>
      <vt:lpstr>Stages of percolation</vt:lpstr>
      <vt:lpstr>Soaking</vt:lpstr>
      <vt:lpstr>Infusion </vt:lpstr>
      <vt:lpstr>Actually percolation </vt:lpstr>
      <vt:lpstr>Hardware scheme for obtaining belladonna tincture</vt:lpstr>
      <vt:lpstr>Complex tinctures </vt:lpstr>
      <vt:lpstr>Bitters (the example of complex tincture)</vt:lpstr>
      <vt:lpstr>Extracts OFS.1.4.1.0021.15</vt:lpstr>
      <vt:lpstr>Depending on the route of administration and the method of application, they are distinguished </vt:lpstr>
      <vt:lpstr>Advantages and Disadvantages of Liquid Extracts</vt:lpstr>
      <vt:lpstr>Classification of liquid extracts:</vt:lpstr>
      <vt:lpstr>Classification of extracts</vt:lpstr>
      <vt:lpstr>Liquid extracts</vt:lpstr>
      <vt:lpstr>Depending on the type of extractant</vt:lpstr>
      <vt:lpstr>Water extracts. </vt:lpstr>
      <vt:lpstr>Alcohol extracts. </vt:lpstr>
      <vt:lpstr>Essential extract  </vt:lpstr>
      <vt:lpstr>Слайд 45</vt:lpstr>
      <vt:lpstr>Oil extracts. </vt:lpstr>
      <vt:lpstr>Methods of obtaining </vt:lpstr>
      <vt:lpstr>Percolation</vt:lpstr>
      <vt:lpstr>Repercolation</vt:lpstr>
      <vt:lpstr>Repercolation with the division of raw materials into equal parts with an unfinished cycle</vt:lpstr>
      <vt:lpstr>Слайд 51</vt:lpstr>
      <vt:lpstr>Repercolation by method Bosina </vt:lpstr>
      <vt:lpstr>Слайд 53</vt:lpstr>
      <vt:lpstr>Method of repercolation according to Chulkov </vt:lpstr>
      <vt:lpstr>Repercolation according to Chulkov</vt:lpstr>
      <vt:lpstr>Слайд 56</vt:lpstr>
      <vt:lpstr>Purification </vt:lpstr>
      <vt:lpstr>Standardization </vt:lpstr>
      <vt:lpstr>Слайд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Настойки. Общая характеристика. </dc:title>
  <dc:creator>User</dc:creator>
  <cp:lastModifiedBy>User</cp:lastModifiedBy>
  <cp:revision>104</cp:revision>
  <dcterms:created xsi:type="dcterms:W3CDTF">2016-09-27T18:17:19Z</dcterms:created>
  <dcterms:modified xsi:type="dcterms:W3CDTF">2020-10-31T17:08:44Z</dcterms:modified>
</cp:coreProperties>
</file>