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89" r:id="rId5"/>
    <p:sldId id="260" r:id="rId6"/>
    <p:sldId id="292" r:id="rId7"/>
    <p:sldId id="261" r:id="rId8"/>
    <p:sldId id="291" r:id="rId9"/>
    <p:sldId id="29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5468" y="413359"/>
            <a:ext cx="1167311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Крушины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ольховидной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кора         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Frangulae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alni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cortex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Крушина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ольховидная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Frangula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alnus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Mill.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сем. Крушиновые        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Rhamnaceae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 descr="C:\Users\User\Downloads\kora-1024x6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8774" y="2254685"/>
            <a:ext cx="6686836" cy="4440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Фото растений\Коры\Frangula alnus\208803_2c3e5e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3248" y="1061580"/>
            <a:ext cx="7018751" cy="5264063"/>
          </a:xfrm>
          <a:prstGeom prst="rect">
            <a:avLst/>
          </a:prstGeom>
          <a:noFill/>
        </p:spPr>
      </p:pic>
      <p:pic>
        <p:nvPicPr>
          <p:cNvPr id="6" name="Picture 1" descr="E:\Фото растений\Коры\Frangula alnus\Rhamnus_frangu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4712"/>
            <a:ext cx="6634999" cy="5260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218792" y="1940968"/>
          <a:ext cx="5892622" cy="3219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CS ChemDraw Drawing" r:id="rId3" imgW="5165146" imgH="2822330" progId="ChemDraw.Document.6.0">
                  <p:embed/>
                </p:oleObj>
              </mc:Choice>
              <mc:Fallback>
                <p:oleObj name="CS ChemDraw Drawing" r:id="rId3" imgW="5165146" imgH="282233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92" y="1940968"/>
                        <a:ext cx="5892622" cy="3219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6800416" y="1197236"/>
          <a:ext cx="4121921" cy="2147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CS ChemDraw Drawing" r:id="rId5" imgW="3224137" imgH="1679186" progId="ChemDraw.Document.6.0">
                  <p:embed/>
                </p:oleObj>
              </mc:Choice>
              <mc:Fallback>
                <p:oleObj name="CS ChemDraw Drawing" r:id="rId5" imgW="3224137" imgH="1679186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416" y="1197236"/>
                        <a:ext cx="4121921" cy="2147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7226598" y="3707704"/>
          <a:ext cx="4051155" cy="206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CS ChemDraw Drawing" r:id="rId7" imgW="3299123" imgH="1679186" progId="ChemDraw.Document.6.0">
                  <p:embed/>
                </p:oleObj>
              </mc:Choice>
              <mc:Fallback>
                <p:oleObj name="CS ChemDraw Drawing" r:id="rId7" imgW="3299123" imgH="1679186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598" y="3707704"/>
                        <a:ext cx="4051155" cy="2062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459672" y="3106321"/>
            <a:ext cx="2596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глюкофрангулин</a:t>
            </a:r>
            <a:r>
              <a:rPr lang="ru-RU" sz="2400" dirty="0" smtClean="0"/>
              <a:t> А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59261" y="6014447"/>
            <a:ext cx="2585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глюкофрангулин</a:t>
            </a:r>
            <a:r>
              <a:rPr lang="ru-RU" sz="2400" dirty="0" smtClean="0"/>
              <a:t> 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425678" y="463464"/>
          <a:ext cx="9011635" cy="241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CS ChemDraw Drawing" r:id="rId3" imgW="6554279" imgH="1755648" progId="ChemDraw.Document.6.0">
                  <p:embed/>
                </p:oleObj>
              </mc:Choice>
              <mc:Fallback>
                <p:oleObj name="CS ChemDraw Drawing" r:id="rId3" imgW="6554279" imgH="1755648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678" y="463464"/>
                        <a:ext cx="9011635" cy="2413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111063" y="3020727"/>
            <a:ext cx="1886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/>
              <a:t>франгулин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10203" y="3047866"/>
            <a:ext cx="285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/>
              <a:t>франгулоэмодин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2280634" y="3770334"/>
          <a:ext cx="7406132" cy="2254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CS ChemDraw Drawing" r:id="rId5" imgW="5548709" imgH="1688913" progId="ChemDraw.Document.6.0">
                  <p:embed/>
                </p:oleObj>
              </mc:Choice>
              <mc:Fallback>
                <p:oleObj name="CS ChemDraw Drawing" r:id="rId5" imgW="5548709" imgH="1688913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0634" y="3770334"/>
                        <a:ext cx="7406132" cy="2254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49687" y="6116743"/>
            <a:ext cx="2099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/>
              <a:t>хризофанол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96427" y="6166848"/>
            <a:ext cx="1606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/>
              <a:t>фисцион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865" y="903106"/>
            <a:ext cx="11751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</a:t>
            </a:r>
            <a:endParaRPr lang="ru-RU" sz="3200" dirty="0">
              <a:effectLst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50312" y="2029195"/>
            <a:ext cx="11887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Кора крушины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ольховидной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включена в ГФ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XIV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ФС.2.5.0021.1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Кора крушины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стандартизуется по содержанию суммы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антрагликозидов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пересчете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глюкофрангулин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А,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определяемой спектрофотометрическим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методом при 515 нм после реакции с ацетатом магния (не менее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%).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Кора крушины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ольховидной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EuPh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8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стандартизуется по содержанию суммы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глюкофрангулинов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пересчете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глюкофрангулин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А, определяемой спектрофотометрическим методом при 515 нм после реакции с ацетатом магния (не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менее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7%).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0600" y="246020"/>
            <a:ext cx="77047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крушины </a:t>
            </a:r>
            <a:r>
              <a:rPr lang="ru-RU" sz="4000" dirty="0" err="1" smtClean="0">
                <a:solidFill>
                  <a:srgbClr val="C00000"/>
                </a:solidFill>
              </a:rPr>
              <a:t>ольховидной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5842" name="Picture 2" descr="C:\Users\User\Downloads\original_krushiny_kora_filtrpaketiki_15_g_20_sht_www_piluli_ru_eapt2049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1092" y="1152395"/>
            <a:ext cx="3891786" cy="5705605"/>
          </a:xfrm>
          <a:prstGeom prst="rect">
            <a:avLst/>
          </a:prstGeom>
          <a:noFill/>
        </p:spPr>
      </p:pic>
      <p:pic>
        <p:nvPicPr>
          <p:cNvPr id="35843" name="Picture 3" descr="C:\Users\User\Downloads\a4731b6366f4f4a38ae7d1551c3b64c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10" y="1143000"/>
            <a:ext cx="421957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5" y="1070976"/>
            <a:ext cx="3858016" cy="57870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725" y="1077238"/>
            <a:ext cx="3856810" cy="5780762"/>
          </a:xfrm>
          <a:prstGeom prst="rect">
            <a:avLst/>
          </a:prstGeom>
        </p:spPr>
      </p:pic>
      <p:pic>
        <p:nvPicPr>
          <p:cNvPr id="9" name="Picture 4" descr="http://www.eapteka.ru/upload/offer_photo/613/53/1.jpg"/>
          <p:cNvPicPr>
            <a:picLocks noChangeAspect="1" noChangeArrowheads="1"/>
          </p:cNvPicPr>
          <p:nvPr/>
        </p:nvPicPr>
        <p:blipFill>
          <a:blip r:embed="rId4"/>
          <a:srcRect l="15574" t="3042" r="13437"/>
          <a:stretch>
            <a:fillRect/>
          </a:stretch>
        </p:blipFill>
        <p:spPr bwMode="auto">
          <a:xfrm>
            <a:off x="7753610" y="1089764"/>
            <a:ext cx="4223268" cy="5768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8" y="673100"/>
            <a:ext cx="5727700" cy="5727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38" y="1393763"/>
            <a:ext cx="5912762" cy="448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92" y="0"/>
            <a:ext cx="457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992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106</Words>
  <Application>Microsoft Office PowerPoint</Application>
  <PresentationFormat>Широкоэкранный</PresentationFormat>
  <Paragraphs>15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139</cp:revision>
  <dcterms:created xsi:type="dcterms:W3CDTF">2017-09-02T10:15:39Z</dcterms:created>
  <dcterms:modified xsi:type="dcterms:W3CDTF">2021-10-13T10:11:08Z</dcterms:modified>
</cp:coreProperties>
</file>