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3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300" y="378936"/>
            <a:ext cx="117729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Эфедры трава (побеги)       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Ephedrae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herba</a:t>
            </a:r>
            <a:r>
              <a:rPr lang="ru-RU" sz="3600" b="1" dirty="0">
                <a:latin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</a:rPr>
              <a:t>cormi</a:t>
            </a:r>
            <a:r>
              <a:rPr lang="en-US" sz="3600" b="1" dirty="0">
                <a:latin typeface="Times New Roman" panose="02020603050405020304" pitchFamily="18" charset="0"/>
              </a:rPr>
              <a:t>)</a:t>
            </a:r>
            <a:endParaRPr lang="ru-RU" sz="36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Эфедра </a:t>
            </a:r>
            <a:r>
              <a:rPr lang="ru-RU" sz="4000" dirty="0" err="1">
                <a:latin typeface="Times New Roman" panose="02020603050405020304" pitchFamily="18" charset="0"/>
              </a:rPr>
              <a:t>хвощевая</a:t>
            </a:r>
            <a:r>
              <a:rPr lang="ru-RU" sz="4000" dirty="0">
                <a:latin typeface="Times New Roman" panose="02020603050405020304" pitchFamily="18" charset="0"/>
              </a:rPr>
              <a:t>                 </a:t>
            </a:r>
            <a:r>
              <a:rPr lang="ru-RU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smtClean="0">
                <a:latin typeface="Times New Roman" panose="02020603050405020304" pitchFamily="18" charset="0"/>
              </a:rPr>
              <a:t>Ephedra </a:t>
            </a:r>
            <a:r>
              <a:rPr lang="en-US" sz="4000" i="1" dirty="0" err="1">
                <a:latin typeface="Times New Roman" panose="02020603050405020304" pitchFamily="18" charset="0"/>
              </a:rPr>
              <a:t>equisetina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</a:rPr>
              <a:t>Bunge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сем. </a:t>
            </a:r>
            <a:r>
              <a:rPr lang="ru-RU" sz="4000" dirty="0" err="1">
                <a:latin typeface="Times New Roman" panose="02020603050405020304" pitchFamily="18" charset="0"/>
              </a:rPr>
              <a:t>Эфедровые</a:t>
            </a:r>
            <a:r>
              <a:rPr lang="ru-RU" sz="4000" dirty="0">
                <a:latin typeface="Times New Roman" panose="02020603050405020304" pitchFamily="18" charset="0"/>
              </a:rPr>
              <a:t>    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Ephedraceae</a:t>
            </a:r>
            <a:endParaRPr lang="ru-RU" sz="40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99" y="2334915"/>
            <a:ext cx="5460355" cy="452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4" y="0"/>
            <a:ext cx="9143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-57150"/>
            <a:ext cx="46228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7221" y="358059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58454" y="3723870"/>
            <a:ext cx="11632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 </a:t>
            </a:r>
            <a:r>
              <a:rPr lang="ru-RU" dirty="0"/>
              <a:t> </a:t>
            </a:r>
            <a:r>
              <a:rPr lang="en-US" sz="2800" dirty="0"/>
              <a:t>L</a:t>
            </a:r>
            <a:r>
              <a:rPr lang="ru-RU" sz="2800" dirty="0"/>
              <a:t>-эфедрин                                                     </a:t>
            </a:r>
            <a:r>
              <a:rPr lang="en-US" sz="2800" dirty="0"/>
              <a:t>D</a:t>
            </a:r>
            <a:r>
              <a:rPr lang="ru-RU" sz="2800" dirty="0"/>
              <a:t>-псевдоэфедрин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399009"/>
              </p:ext>
            </p:extLst>
          </p:nvPr>
        </p:nvGraphicFramePr>
        <p:xfrm>
          <a:off x="1558454" y="1676400"/>
          <a:ext cx="8733310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CS ChemDraw Drawing" r:id="rId3" imgW="5598917" imgH="1089098" progId="ChemDraw.Document.6.0">
                  <p:embed/>
                </p:oleObj>
              </mc:Choice>
              <mc:Fallback>
                <p:oleObj name="CS ChemDraw Drawing" r:id="rId3" imgW="5598917" imgH="10890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8454" y="1676400"/>
                        <a:ext cx="8733310" cy="169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620" y="247061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300" y="1066800"/>
            <a:ext cx="116713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      Трава </a:t>
            </a:r>
            <a:r>
              <a:rPr lang="ru-RU" sz="4000" dirty="0">
                <a:latin typeface="Times New Roman" panose="02020603050405020304" pitchFamily="18" charset="0"/>
              </a:rPr>
              <a:t>эфедры стандартизуется ФС 42-525-72 по содержанию суммы 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</a:rPr>
              <a:t>алкалоидов</a:t>
            </a:r>
            <a:r>
              <a:rPr lang="ru-RU" sz="4000" dirty="0">
                <a:latin typeface="Times New Roman" panose="02020603050405020304" pitchFamily="18" charset="0"/>
              </a:rPr>
              <a:t> (не менее 1,6%). </a:t>
            </a:r>
            <a:endParaRPr lang="ru-RU" sz="4000" dirty="0"/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      В </a:t>
            </a:r>
            <a:r>
              <a:rPr lang="en-US" sz="4000" dirty="0" err="1" smtClean="0">
                <a:latin typeface="Times New Roman" panose="02020603050405020304" pitchFamily="18" charset="0"/>
              </a:rPr>
              <a:t>EuPh</a:t>
            </a:r>
            <a:r>
              <a:rPr lang="ru-RU" sz="4000" dirty="0">
                <a:latin typeface="Times New Roman" panose="02020603050405020304" pitchFamily="18" charset="0"/>
              </a:rPr>
              <a:t>8</a:t>
            </a:r>
            <a:r>
              <a:rPr lang="ru-RU" sz="4000" dirty="0" smtClean="0">
                <a:latin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</a:rPr>
              <a:t>трава эфедры стандартизуется по содержанию 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</a:rPr>
              <a:t>эфедрина</a:t>
            </a:r>
            <a:r>
              <a:rPr lang="ru-RU" sz="4000" dirty="0">
                <a:latin typeface="Times New Roman" panose="02020603050405020304" pitchFamily="18" charset="0"/>
              </a:rPr>
              <a:t>, определяемого методом ВЭЖХ (не менее 1%).</a:t>
            </a:r>
            <a:endParaRPr lang="ru-RU" sz="4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29015" y="38100"/>
            <a:ext cx="6686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эфедры </a:t>
            </a:r>
            <a:r>
              <a:rPr lang="ru-RU" sz="4000" dirty="0" err="1" smtClean="0">
                <a:solidFill>
                  <a:srgbClr val="C00000"/>
                </a:solidFill>
              </a:rPr>
              <a:t>хвощевой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259"/>
            <a:ext cx="5825608" cy="5725741"/>
          </a:xfrm>
          <a:prstGeom prst="rect">
            <a:avLst/>
          </a:prstGeom>
        </p:spPr>
      </p:pic>
      <p:pic>
        <p:nvPicPr>
          <p:cNvPr id="8" name="Picture 6" descr="C:\Users\User\Downloads\d89710e4473cd27a20b878f37433f3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1355" y="2133600"/>
            <a:ext cx="6370645" cy="3583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30600" cy="6866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85" y="8408"/>
            <a:ext cx="354081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500"/>
            <a:ext cx="5842000" cy="4381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8024" cy="3314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24" y="1446808"/>
            <a:ext cx="6353976" cy="448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64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171</cp:revision>
  <dcterms:created xsi:type="dcterms:W3CDTF">2017-09-02T10:15:39Z</dcterms:created>
  <dcterms:modified xsi:type="dcterms:W3CDTF">2021-11-23T17:35:25Z</dcterms:modified>
</cp:coreProperties>
</file>