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0655A1-37B7-427E-92B6-300CDA5A943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7D9A2-6EFA-4955-BE2A-4486D24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6172200" cy="21823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КРОВОТЕЧЕНИЯ ИЗ ЖЕЛУДОЧНО-КИШЕЧНОГО ТРАКТА У ДЕТЕЙ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585918"/>
          </a:xfrm>
        </p:spPr>
        <p:txBody>
          <a:bodyPr/>
          <a:lstStyle/>
          <a:p>
            <a:r>
              <a:rPr lang="ru-RU" dirty="0" smtClean="0"/>
              <a:t>Лекция Морозова В.И.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6309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Казань, 2014г.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88639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cap="all" dirty="0"/>
              <a:t>Государственное бюджетное образовательное учреждение высшего профессионального образования</a:t>
            </a:r>
            <a:endParaRPr lang="ru-RU" sz="1100" dirty="0"/>
          </a:p>
          <a:p>
            <a:pPr algn="ctr"/>
            <a:r>
              <a:rPr lang="ru-RU" sz="1100" cap="all" dirty="0"/>
              <a:t>«Казанский государственный медицинский университет»</a:t>
            </a:r>
            <a:endParaRPr lang="ru-RU" sz="1100" dirty="0"/>
          </a:p>
          <a:p>
            <a:pPr algn="ctr"/>
            <a:r>
              <a:rPr lang="ru-RU" sz="1100" cap="all" dirty="0"/>
              <a:t>Министерства здравоохранения Российской </a:t>
            </a:r>
            <a:r>
              <a:rPr lang="ru-RU" sz="1100" cap="all" dirty="0" smtClean="0"/>
              <a:t>Федерации</a:t>
            </a:r>
          </a:p>
          <a:p>
            <a:pPr algn="ctr"/>
            <a:r>
              <a:rPr lang="ru-RU" sz="1100" cap="all" dirty="0" smtClean="0"/>
              <a:t>Кафедра Детской хирургии с курсом ФПК и </a:t>
            </a:r>
            <a:r>
              <a:rPr lang="ru-RU" sz="1100" cap="all" dirty="0" err="1" smtClean="0"/>
              <a:t>ппс</a:t>
            </a:r>
            <a:endParaRPr lang="ru-RU" sz="1100" dirty="0"/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88933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544616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1800" dirty="0"/>
              <a:t>Портальная гипертензия занимает первое место среди причин кровотечений из верхних отделов ЖКТ (кардиальный отдел желудка и нижняя треть пищевода</a:t>
            </a:r>
            <a:r>
              <a:rPr lang="ru-RU" sz="1800" dirty="0" smtClean="0"/>
              <a:t>). </a:t>
            </a:r>
            <a:r>
              <a:rPr lang="ru-RU" sz="1800" dirty="0"/>
              <a:t>Клинически заболевание протекает злокачественно, проявляется </a:t>
            </a:r>
            <a:r>
              <a:rPr lang="ru-RU" sz="1800" dirty="0" err="1"/>
              <a:t>спленомегалией</a:t>
            </a:r>
            <a:r>
              <a:rPr lang="ru-RU" sz="1800" dirty="0"/>
              <a:t>, асцитом, появлением венозной сети на передней брюшной стенке. Венозное давление в системе воротной вены при этом достигает 300-400 мм </a:t>
            </a:r>
            <a:r>
              <a:rPr lang="ru-RU" sz="1800" dirty="0" err="1"/>
              <a:t>вод.ст</a:t>
            </a:r>
            <a:r>
              <a:rPr lang="ru-RU" sz="1800" dirty="0"/>
              <a:t>. и </a:t>
            </a:r>
            <a:r>
              <a:rPr lang="ru-RU" sz="1800" dirty="0" smtClean="0"/>
              <a:t>более, </a:t>
            </a:r>
            <a:r>
              <a:rPr lang="ru-RU" sz="1800" dirty="0"/>
              <a:t>р</a:t>
            </a:r>
            <a:r>
              <a:rPr lang="ru-RU" sz="1800" dirty="0" smtClean="0"/>
              <a:t>вота </a:t>
            </a:r>
            <a:r>
              <a:rPr lang="ru-RU" sz="1800" dirty="0"/>
              <a:t>кровью со </a:t>
            </a:r>
            <a:r>
              <a:rPr lang="ru-RU" sz="1800" dirty="0" smtClean="0"/>
              <a:t>сгустками</a:t>
            </a:r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Дивертикул </a:t>
            </a:r>
            <a:r>
              <a:rPr lang="ru-RU" sz="1800" dirty="0" err="1"/>
              <a:t>Мекклея</a:t>
            </a:r>
            <a:r>
              <a:rPr lang="ru-RU" sz="1800" dirty="0"/>
              <a:t> (имеет место у 2-5% людей), у 4-5% из них он кровоточит вследствие воспаления слизистой оболочки, в которой нередко обнаруживаются участки </a:t>
            </a:r>
            <a:r>
              <a:rPr lang="ru-RU" sz="1800" dirty="0" err="1"/>
              <a:t>эктопированной</a:t>
            </a:r>
            <a:r>
              <a:rPr lang="ru-RU" sz="1800" dirty="0"/>
              <a:t> слизистой желудка или поджелудочной железы</a:t>
            </a:r>
            <a:r>
              <a:rPr lang="ru-RU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Инвагинация кишечника у детей имеет острую клиническую симптоматику, проявляющуюся рецидивирующей болью и рвотой. На сроках от 6 и более часов от начала заболевания может быть стул в виде малинового желе, через 12 часов в фекалиях могут появится сгустки крови.</a:t>
            </a:r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endParaRPr lang="ru-RU" sz="15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03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280920" cy="5904656"/>
          </a:xfrm>
        </p:spPr>
        <p:txBody>
          <a:bodyPr>
            <a:no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ru-RU" sz="1800" dirty="0" smtClean="0"/>
              <a:t>Неспецифический </a:t>
            </a:r>
            <a:r>
              <a:rPr lang="ru-RU" sz="1800" dirty="0"/>
              <a:t>язвенный колит. Частота заболевания 7 на 10000 населения. Мальчики заболевают чаще девочек (3:1). Различают 3 клинический формы заболевания: тотальный неспецифический язвенный колит, сегментарный и </a:t>
            </a:r>
            <a:r>
              <a:rPr lang="ru-RU" sz="1800" dirty="0" err="1"/>
              <a:t>проктосигмоидит</a:t>
            </a:r>
            <a:r>
              <a:rPr lang="ru-RU" sz="1800" dirty="0" smtClean="0"/>
              <a:t>. </a:t>
            </a:r>
            <a:r>
              <a:rPr lang="ru-RU" sz="1800" dirty="0"/>
              <a:t>Ведущий клинический симптом – ректальные кровотечения</a:t>
            </a:r>
            <a:r>
              <a:rPr lang="ru-RU" sz="1800" dirty="0" smtClean="0"/>
              <a:t>.</a:t>
            </a:r>
          </a:p>
          <a:p>
            <a:pPr marL="365760" lvl="1" indent="0" algn="just">
              <a:buNone/>
            </a:pPr>
            <a:endParaRPr lang="ru-RU" sz="1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 smtClean="0"/>
              <a:t>Полипы, анальные трещины, выпадение </a:t>
            </a:r>
            <a:r>
              <a:rPr lang="ru-RU" sz="1800" dirty="0"/>
              <a:t>слизистой, </a:t>
            </a:r>
            <a:r>
              <a:rPr lang="ru-RU" sz="1800" dirty="0" smtClean="0"/>
              <a:t>механические повреждения, геморрой, опухоли, </a:t>
            </a:r>
            <a:r>
              <a:rPr lang="ru-RU" sz="1800" dirty="0"/>
              <a:t>при проктите на фоне кишечной </a:t>
            </a:r>
            <a:r>
              <a:rPr lang="ru-RU" sz="1800" dirty="0" smtClean="0"/>
              <a:t>инфекции –кровотечения </a:t>
            </a:r>
            <a:r>
              <a:rPr lang="ru-RU" sz="1800" dirty="0"/>
              <a:t>из прямой кишки в конце акта дефекации кровью алого цвета </a:t>
            </a:r>
          </a:p>
          <a:p>
            <a:pPr lvl="1" algn="just">
              <a:buFont typeface="Wingdings" pitchFamily="2" charset="2"/>
              <a:buChar char="Ø"/>
            </a:pPr>
            <a:endParaRPr lang="ru-RU" sz="1800" dirty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Брюшной тиф. Кишечные кровотечения возникают обычно на 3-й неделе от начала заболевания и встречаются в среднем у 2-3% больных. При обильном кровотечении может </a:t>
            </a:r>
            <a:r>
              <a:rPr lang="ru-RU" sz="1800" dirty="0" smtClean="0"/>
              <a:t>развиться </a:t>
            </a:r>
            <a:r>
              <a:rPr lang="ru-RU" sz="1800" dirty="0"/>
              <a:t>картина тяжелого коллапса. </a:t>
            </a:r>
            <a:endParaRPr lang="ru-RU" sz="1800" dirty="0" smtClean="0"/>
          </a:p>
          <a:p>
            <a:pPr lvl="1" algn="just">
              <a:buFont typeface="Wingdings" pitchFamily="2" charset="2"/>
              <a:buChar char="Ø"/>
            </a:pPr>
            <a:endParaRPr lang="ru-RU" sz="1800" b="1" dirty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 err="1"/>
              <a:t>Эндометриоз</a:t>
            </a:r>
            <a:r>
              <a:rPr lang="ru-RU" sz="1800" dirty="0"/>
              <a:t> (</a:t>
            </a:r>
            <a:r>
              <a:rPr lang="ru-RU" sz="1800" dirty="0" err="1"/>
              <a:t>аденоматоз</a:t>
            </a:r>
            <a:r>
              <a:rPr lang="ru-RU" sz="1800" dirty="0"/>
              <a:t>) или «</a:t>
            </a:r>
            <a:r>
              <a:rPr lang="ru-RU" sz="1800" dirty="0" err="1"/>
              <a:t>эндометриоидная</a:t>
            </a:r>
            <a:r>
              <a:rPr lang="ru-RU" sz="1800" dirty="0"/>
              <a:t> гетеротопия» у девочек, достигших половой зрелости</a:t>
            </a:r>
            <a:r>
              <a:rPr lang="ru-RU" sz="1800" dirty="0" smtClean="0"/>
              <a:t>.</a:t>
            </a:r>
            <a:r>
              <a:rPr lang="ru-RU" sz="1800" dirty="0"/>
              <a:t> Участки </a:t>
            </a:r>
            <a:r>
              <a:rPr lang="ru-RU" sz="1800" dirty="0" err="1"/>
              <a:t>эндометриоза</a:t>
            </a:r>
            <a:r>
              <a:rPr lang="ru-RU" sz="1800" dirty="0"/>
              <a:t> приобретают более яркий цвет и кровоточат в предменструальный период. Болевого синдрома как правило не наблюдается.</a:t>
            </a:r>
          </a:p>
          <a:p>
            <a:pPr lvl="1" algn="just">
              <a:buFont typeface="Wingdings" pitchFamily="2" charset="2"/>
              <a:buChar char="Ø"/>
            </a:pP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062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544616"/>
          </a:xfrm>
        </p:spPr>
        <p:txBody>
          <a:bodyPr>
            <a:normAutofit/>
          </a:bodyPr>
          <a:lstStyle/>
          <a:p>
            <a:pPr marL="708660" lvl="1" indent="-342900" algn="just">
              <a:buFont typeface="+mj-lt"/>
              <a:buAutoNum type="arabicPeriod" startAt="2"/>
            </a:pPr>
            <a:r>
              <a:rPr lang="ru-RU" sz="2000" dirty="0" smtClean="0"/>
              <a:t>Геморрагические диатезы.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000" dirty="0"/>
              <a:t>	</a:t>
            </a:r>
            <a:r>
              <a:rPr lang="ru-RU" sz="1800" dirty="0"/>
              <a:t>Болезни крови: </a:t>
            </a:r>
            <a:r>
              <a:rPr lang="ru-RU" sz="1800" dirty="0" err="1"/>
              <a:t>фибринопатия</a:t>
            </a:r>
            <a:r>
              <a:rPr lang="ru-RU" sz="1800" dirty="0"/>
              <a:t>, </a:t>
            </a:r>
            <a:r>
              <a:rPr lang="ru-RU" sz="1800" dirty="0" err="1"/>
              <a:t>фибринолитическая</a:t>
            </a:r>
            <a:r>
              <a:rPr lang="ru-RU" sz="1800" dirty="0"/>
              <a:t> пурпура, болезнь </a:t>
            </a:r>
            <a:r>
              <a:rPr lang="ru-RU" sz="1800" dirty="0" err="1"/>
              <a:t>Виллебранда</a:t>
            </a:r>
            <a:r>
              <a:rPr lang="ru-RU" sz="1800" dirty="0"/>
              <a:t>, острый лейкоз, гемофилия, аплазия костного мозга, тромбоцитопеническая пурпура, К-авитаминоз, геморрагическая </a:t>
            </a:r>
            <a:r>
              <a:rPr lang="ru-RU" sz="1800" dirty="0" err="1"/>
              <a:t>тромбоцитоастения</a:t>
            </a:r>
            <a:r>
              <a:rPr lang="ru-RU" sz="1800" dirty="0"/>
              <a:t> </a:t>
            </a:r>
            <a:r>
              <a:rPr lang="ru-RU" sz="1800" dirty="0" err="1"/>
              <a:t>Гианцмана</a:t>
            </a:r>
            <a:r>
              <a:rPr lang="ru-RU" sz="1800" dirty="0"/>
              <a:t> и другие.</a:t>
            </a:r>
          </a:p>
          <a:p>
            <a:pPr lvl="1" algn="just">
              <a:buFont typeface="Wingdings" pitchFamily="2" charset="2"/>
              <a:buChar char="Ø"/>
            </a:pPr>
            <a:endParaRPr lang="ru-RU" sz="2000" dirty="0" smtClean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Сосудистые </a:t>
            </a:r>
            <a:r>
              <a:rPr lang="ru-RU" sz="1800" dirty="0" smtClean="0"/>
              <a:t>эктазии (</a:t>
            </a:r>
            <a:r>
              <a:rPr lang="ru-RU" sz="1800" dirty="0"/>
              <a:t>артериовенозные </a:t>
            </a:r>
            <a:r>
              <a:rPr lang="ru-RU" sz="1800" dirty="0" err="1"/>
              <a:t>мальформации</a:t>
            </a:r>
            <a:r>
              <a:rPr lang="ru-RU" sz="1800" dirty="0" smtClean="0"/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/>
              <a:t>простые сосудистые образования микроскопических размеров, появляющиеся в поздние годы жизни («сосудистые эктазии» или </a:t>
            </a:r>
            <a:r>
              <a:rPr lang="ru-RU" sz="1900" dirty="0" err="1"/>
              <a:t>ангиодисплазии</a:t>
            </a:r>
            <a:r>
              <a:rPr lang="ru-RU" sz="1900" dirty="0"/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врожденные </a:t>
            </a:r>
            <a:r>
              <a:rPr lang="ru-RU" sz="1900" dirty="0"/>
              <a:t>сосудистые образования или </a:t>
            </a:r>
            <a:r>
              <a:rPr lang="ru-RU" sz="1900" dirty="0" err="1"/>
              <a:t>флебэктазии</a:t>
            </a:r>
            <a:r>
              <a:rPr lang="ru-RU" sz="1900" dirty="0"/>
              <a:t>. Выявляются рано в молодом возрасте и растут быстро (</a:t>
            </a:r>
            <a:r>
              <a:rPr lang="ru-RU" sz="1900" dirty="0" err="1"/>
              <a:t>гемангиомы</a:t>
            </a:r>
            <a:r>
              <a:rPr lang="ru-RU" sz="1900" dirty="0"/>
              <a:t>, </a:t>
            </a:r>
            <a:r>
              <a:rPr lang="ru-RU" sz="1900" dirty="0" err="1"/>
              <a:t>лимфангиомы</a:t>
            </a:r>
            <a:r>
              <a:rPr lang="ru-RU" sz="1900" dirty="0"/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наследственные </a:t>
            </a:r>
            <a:r>
              <a:rPr lang="ru-RU" sz="1900" dirty="0" err="1"/>
              <a:t>гемангиоэктазии</a:t>
            </a:r>
            <a:r>
              <a:rPr lang="ru-RU" sz="1900" dirty="0"/>
              <a:t>, которые встречаются не только на слизистой оболочке кишечника, но и на коже, на видимых слизистых (болезнь </a:t>
            </a:r>
            <a:r>
              <a:rPr lang="ru-RU" sz="1900" dirty="0" err="1"/>
              <a:t>Рандю</a:t>
            </a:r>
            <a:r>
              <a:rPr lang="ru-RU" sz="1900" dirty="0"/>
              <a:t>-Вебера-</a:t>
            </a:r>
            <a:r>
              <a:rPr lang="ru-RU" sz="1900" dirty="0" err="1"/>
              <a:t>Ослера</a:t>
            </a:r>
            <a:r>
              <a:rPr lang="ru-RU" sz="1900" dirty="0"/>
              <a:t>).</a:t>
            </a:r>
          </a:p>
          <a:p>
            <a:pPr marL="365760" lvl="1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539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032448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Геморрагический </a:t>
            </a:r>
            <a:r>
              <a:rPr lang="ru-RU" sz="1800" dirty="0" err="1"/>
              <a:t>васкулит</a:t>
            </a:r>
            <a:r>
              <a:rPr lang="ru-RU" sz="1800" dirty="0"/>
              <a:t> (геморрагический </a:t>
            </a:r>
            <a:r>
              <a:rPr lang="ru-RU" sz="1800" dirty="0" err="1"/>
              <a:t>капилляротоксикоз</a:t>
            </a:r>
            <a:r>
              <a:rPr lang="ru-RU" sz="1800" dirty="0"/>
              <a:t>, </a:t>
            </a:r>
            <a:r>
              <a:rPr lang="ru-RU" sz="1800" dirty="0" err="1"/>
              <a:t>васкулярная</a:t>
            </a:r>
            <a:r>
              <a:rPr lang="ru-RU" sz="1800" dirty="0"/>
              <a:t> пурпура, болезнь </a:t>
            </a:r>
            <a:r>
              <a:rPr lang="ru-RU" sz="1800" dirty="0" err="1"/>
              <a:t>Шенляйна-Геноха</a:t>
            </a:r>
            <a:r>
              <a:rPr lang="ru-RU" sz="1800" dirty="0"/>
              <a:t>) – характеризуется развитием геморрагического синдрома на почве иммуноаллергического поражения капилляров и мелких сосудов без нарушения со стороны системы крови</a:t>
            </a:r>
            <a:r>
              <a:rPr lang="ru-RU" sz="1800" dirty="0" smtClean="0"/>
              <a:t>.</a:t>
            </a:r>
          </a:p>
          <a:p>
            <a:pPr lvl="1" algn="just">
              <a:buFont typeface="Wingdings" pitchFamily="2" charset="2"/>
              <a:buChar char="Ø"/>
            </a:pPr>
            <a:endParaRPr lang="ru-RU" sz="1800" dirty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) С-авитаминоз (цинга или скорбут). При этом происходит нарушение эндотелиального барьера, что может быть причиной кровотечения. Помимо кровавого стула у больных с цингой на коже появляются пятна красно-багрового цвета (скорбутные пятна) различных размеров, не исчезающие при давлении пальцем.</a:t>
            </a:r>
          </a:p>
        </p:txBody>
      </p:sp>
    </p:spTree>
    <p:extLst>
      <p:ext uri="{BB962C8B-B14F-4D97-AF65-F5344CB8AC3E}">
        <p14:creationId xmlns:p14="http://schemas.microsoft.com/office/powerpoint/2010/main" xmlns="" val="18985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4680520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ru-RU" sz="1800" dirty="0" err="1"/>
              <a:t>Гипокоагуляционные</a:t>
            </a:r>
            <a:r>
              <a:rPr lang="ru-RU" sz="1800" dirty="0"/>
              <a:t> кровотечения на фоне передозировки отдельными препаратами (аспирин, гепарин и т.д.).</a:t>
            </a:r>
          </a:p>
          <a:p>
            <a:pPr lvl="1" algn="just">
              <a:buFont typeface="Wingdings" pitchFamily="2" charset="2"/>
              <a:buChar char="Ø"/>
            </a:pPr>
            <a:endParaRPr lang="ru-RU" sz="1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Послеоперационные кровотечения как осложнения оперативного вмешательства на органах желудочно-кишечного тракта (не </a:t>
            </a:r>
            <a:r>
              <a:rPr lang="ru-RU" sz="1800" dirty="0" err="1"/>
              <a:t>лигированный</a:t>
            </a:r>
            <a:r>
              <a:rPr lang="ru-RU" sz="1800" dirty="0"/>
              <a:t> во время операции сосуд, соскользнувшая лигатура с культи аппендикса, и т.д.).</a:t>
            </a:r>
          </a:p>
          <a:p>
            <a:pPr lvl="1" algn="just">
              <a:buFont typeface="Wingdings" pitchFamily="2" charset="2"/>
              <a:buChar char="Ø"/>
            </a:pPr>
            <a:endParaRPr lang="ru-RU" sz="1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Кровотечения при острой почечной и печеночной недостаточности развиваются на фоне соответствующей клиники предшествующего заболевания.</a:t>
            </a:r>
          </a:p>
          <a:p>
            <a:pPr lvl="1" algn="just">
              <a:buFont typeface="Wingdings" pitchFamily="2" charset="2"/>
              <a:buChar char="Ø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6432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ОПРЕДЕЛЕНИЕ СТЕПЕНИ КРОВОПОТЕРИ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340768"/>
                <a:ext cx="7467600" cy="4680520"/>
              </a:xfrm>
            </p:spPr>
            <p:txBody>
              <a:bodyPr>
                <a:normAutofit/>
              </a:bodyPr>
              <a:lstStyle/>
              <a:p>
                <a:pPr marL="365760" lvl="1" indent="0" algn="just">
                  <a:buNone/>
                </a:pPr>
                <a:r>
                  <a:rPr lang="ru-RU" sz="1800" dirty="0"/>
                  <a:t>О степени кровопотери косвенно можно судить по клинике заболевания</a:t>
                </a:r>
                <a:r>
                  <a:rPr lang="ru-RU" sz="1800" dirty="0" smtClean="0"/>
                  <a:t>:  </a:t>
                </a:r>
              </a:p>
              <a:p>
                <a:pPr lvl="1" algn="just">
                  <a:buFont typeface="Wingdings" pitchFamily="2" charset="2"/>
                  <a:buChar char="ü"/>
                </a:pPr>
                <a:r>
                  <a:rPr lang="ru-RU" sz="1800" dirty="0" smtClean="0"/>
                  <a:t>бледность </a:t>
                </a:r>
                <a:r>
                  <a:rPr lang="ru-RU" sz="1800" dirty="0"/>
                  <a:t>кожных покровов, </a:t>
                </a:r>
                <a:endParaRPr lang="ru-RU" sz="1800" dirty="0" smtClean="0"/>
              </a:p>
              <a:p>
                <a:pPr lvl="1" algn="just">
                  <a:buFont typeface="Wingdings" pitchFamily="2" charset="2"/>
                  <a:buChar char="ü"/>
                </a:pPr>
                <a:r>
                  <a:rPr lang="ru-RU" sz="1800" dirty="0" smtClean="0"/>
                  <a:t>головокружение</a:t>
                </a:r>
                <a:r>
                  <a:rPr lang="ru-RU" sz="1800" dirty="0"/>
                  <a:t>, </a:t>
                </a:r>
                <a:endParaRPr lang="ru-RU" sz="1800" dirty="0" smtClean="0"/>
              </a:p>
              <a:p>
                <a:pPr lvl="1" algn="just">
                  <a:buFont typeface="Wingdings" pitchFamily="2" charset="2"/>
                  <a:buChar char="ü"/>
                </a:pPr>
                <a:r>
                  <a:rPr lang="ru-RU" sz="1800" dirty="0" smtClean="0"/>
                  <a:t>снижение </a:t>
                </a:r>
                <a:r>
                  <a:rPr lang="ru-RU" sz="1800" dirty="0"/>
                  <a:t>артериального давления, </a:t>
                </a:r>
                <a:endParaRPr lang="ru-RU" sz="1800" dirty="0" smtClean="0"/>
              </a:p>
              <a:p>
                <a:pPr lvl="1" algn="just">
                  <a:buFont typeface="Wingdings" pitchFamily="2" charset="2"/>
                  <a:buChar char="ü"/>
                </a:pPr>
                <a:r>
                  <a:rPr lang="ru-RU" sz="1800" dirty="0" smtClean="0"/>
                  <a:t>Увеличение </a:t>
                </a:r>
                <a:r>
                  <a:rPr lang="ru-RU" sz="1800" dirty="0"/>
                  <a:t>частоты пульса. </a:t>
                </a:r>
                <a:endParaRPr lang="ru-RU" sz="1800" dirty="0" smtClean="0"/>
              </a:p>
              <a:p>
                <a:pPr lvl="1" algn="just">
                  <a:buFont typeface="Wingdings" pitchFamily="2" charset="2"/>
                  <a:buChar char="ü"/>
                </a:pPr>
                <a:endParaRPr lang="ru-RU" sz="1800" dirty="0"/>
              </a:p>
              <a:p>
                <a:pPr marL="365760" lvl="1" indent="0" algn="just">
                  <a:buNone/>
                </a:pPr>
                <a:r>
                  <a:rPr lang="ru-RU" sz="1800" dirty="0"/>
                  <a:t>Кроме того, в этом помогает анализ «красной» крови (</a:t>
                </a:r>
                <a:r>
                  <a:rPr lang="en-US" sz="1800" dirty="0" err="1"/>
                  <a:t>Hb</a:t>
                </a:r>
                <a:r>
                  <a:rPr lang="ru-RU" sz="1800" dirty="0"/>
                  <a:t>, </a:t>
                </a:r>
                <a:r>
                  <a:rPr lang="en-US" sz="1800" dirty="0" err="1"/>
                  <a:t>Er</a:t>
                </a:r>
                <a:r>
                  <a:rPr lang="ru-RU" sz="1800" dirty="0"/>
                  <a:t>) и определение гематокрита (</a:t>
                </a:r>
                <a:r>
                  <a:rPr lang="en-US" sz="1800" dirty="0" err="1"/>
                  <a:t>Ht</a:t>
                </a:r>
                <a:r>
                  <a:rPr lang="ru-RU" sz="1800" dirty="0"/>
                  <a:t>). </a:t>
                </a:r>
                <a:endParaRPr lang="ru-RU" sz="1800" dirty="0" smtClean="0"/>
              </a:p>
              <a:p>
                <a:pPr marL="365760" lvl="1" indent="0" algn="just">
                  <a:buNone/>
                </a:pPr>
                <a:endParaRPr lang="ru-RU" sz="1800" dirty="0" smtClean="0"/>
              </a:p>
              <a:p>
                <a:pPr marL="365760" lvl="1" indent="0" algn="just">
                  <a:buNone/>
                </a:pPr>
                <a:endParaRPr lang="ru-RU" sz="1800" dirty="0"/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>
                          <a:latin typeface="Cambria Math"/>
                        </a:rPr>
                        <m:t>𝑽</m:t>
                      </m:r>
                      <m:r>
                        <a:rPr lang="ru-RU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 b="1" i="1">
                              <a:latin typeface="Cambria Math"/>
                            </a:rPr>
                            <m:t>𝑯𝒃</m:t>
                          </m:r>
                          <m:r>
                            <a:rPr lang="ru-RU" sz="18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1800" i="1"/>
                            <m:t>долж.</m:t>
                          </m:r>
                          <m:f>
                            <m:fPr>
                              <m:type m:val="skw"/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/>
                                </a:rPr>
                                <m:t>г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/>
                                </a:rPr>
                                <m:t>л</m:t>
                              </m:r>
                            </m:den>
                          </m:f>
                          <m:r>
                            <a:rPr lang="ru-RU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𝑯𝒃</m:t>
                          </m:r>
                          <m:r>
                            <a:rPr lang="en-US" sz="18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1800" i="1"/>
                            <m:t>факт.</m:t>
                          </m:r>
                          <m:f>
                            <m:fPr>
                              <m:type m:val="skw"/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/>
                                </a:rPr>
                                <m:t>г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/>
                                </a:rPr>
                                <m:t>л</m:t>
                              </m:r>
                            </m:den>
                          </m:f>
                          <m:r>
                            <a:rPr lang="ru-RU" sz="1800" i="1">
                              <a:latin typeface="Cambria Math"/>
                            </a:rPr>
                            <m:t> </m:t>
                          </m:r>
                          <m:r>
                            <a:rPr lang="ru-RU" sz="1800" i="1">
                              <a:latin typeface="Cambria Math"/>
                            </a:rPr>
                            <m:t>𝑋</m:t>
                          </m:r>
                          <m:r>
                            <a:rPr lang="ru-RU" sz="1800" i="1">
                              <a:latin typeface="Cambria Math"/>
                            </a:rPr>
                            <m:t>  </m:t>
                          </m:r>
                          <m:r>
                            <a:rPr lang="ru-RU" sz="1800" b="1" i="1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ru-RU" sz="1800" b="1" i="1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1340768"/>
                <a:ext cx="7467600" cy="4680520"/>
              </a:xfrm>
              <a:blipFill rotWithShape="1">
                <a:blip r:embed="rId2"/>
                <a:stretch>
                  <a:fillRect t="-651" r="-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1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ОПРЕДЕЛЕНИЕ СТЕПЕНИ КРОВОПОТЕРИ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340768"/>
                <a:ext cx="7467600" cy="4680520"/>
              </a:xfrm>
            </p:spPr>
            <p:txBody>
              <a:bodyPr>
                <a:normAutofit/>
              </a:bodyPr>
              <a:lstStyle/>
              <a:p>
                <a:pPr marL="365760" lvl="1" indent="0" algn="just">
                  <a:buNone/>
                </a:pPr>
                <a:r>
                  <a:rPr lang="ru-RU" sz="1800" dirty="0"/>
                  <a:t>Наиболее доступным и достаточно информативным является способ определения шокового индекса </a:t>
                </a:r>
                <a:r>
                  <a:rPr lang="ru-RU" sz="1800" dirty="0" err="1"/>
                  <a:t>Алговера</a:t>
                </a:r>
                <a:r>
                  <a:rPr lang="ru-RU" sz="1800" dirty="0" smtClean="0"/>
                  <a:t>:</a:t>
                </a:r>
              </a:p>
              <a:p>
                <a:pPr marL="365760" lvl="1" indent="0" algn="just">
                  <a:buNone/>
                </a:pPr>
                <a:endParaRPr lang="ru-RU" sz="1800" dirty="0"/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/>
                            </a:rPr>
                            <m:t>𝑷𝒔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800" b="1"/>
                            <m:t>АД</m:t>
                          </m:r>
                          <m:r>
                            <a:rPr lang="ru-RU" sz="18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1800" i="1"/>
                            <m:t>сис</m:t>
                          </m:r>
                          <m:r>
                            <a:rPr lang="ru-RU" sz="1800" i="1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ru-RU" sz="1800" dirty="0" smtClean="0"/>
              </a:p>
              <a:p>
                <a:pPr marL="365760" lvl="1" indent="0" algn="just">
                  <a:buNone/>
                </a:pPr>
                <a:endParaRPr lang="ru-RU" sz="1800" dirty="0"/>
              </a:p>
              <a:p>
                <a:pPr marL="365760" lvl="1" indent="0" algn="just">
                  <a:buNone/>
                </a:pPr>
                <a:r>
                  <a:rPr lang="ru-RU" sz="1600" dirty="0"/>
                  <a:t>Объем кровопотери в процентах от объема циркулирующей крови (показатель зависит от возраста ребенка) определяется по шкале:</a:t>
                </a:r>
              </a:p>
              <a:p>
                <a:pPr marL="365760" lvl="1" indent="0" algn="just">
                  <a:buNone/>
                </a:pPr>
                <a:endParaRPr lang="ru-RU" sz="1800" dirty="0" smtClean="0"/>
              </a:p>
              <a:p>
                <a:pPr marL="365760" lvl="1" indent="0" algn="just">
                  <a:buNone/>
                </a:pPr>
                <a:endParaRPr lang="ru-RU" sz="1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1340768"/>
                <a:ext cx="7467600" cy="4680520"/>
              </a:xfrm>
              <a:blipFill rotWithShape="1">
                <a:blip r:embed="rId2"/>
                <a:stretch>
                  <a:fillRect t="-651" r="-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8123688"/>
              </p:ext>
            </p:extLst>
          </p:nvPr>
        </p:nvGraphicFramePr>
        <p:xfrm>
          <a:off x="1403648" y="3861048"/>
          <a:ext cx="6192688" cy="216024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77406"/>
                <a:gridCol w="4815282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Объем кровопотери (в % от ОЦК)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 – 0,8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0,9 – 1,2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1,3 – 1,4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1,5 и более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 и более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9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ОПРЕДЕЛЕНИЕ СТЕПЕНИ КРОВОПОТЕРИ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68952" cy="5256584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ru-RU" sz="1800" dirty="0"/>
              <a:t>Компенсированное кровотечение – кровопотеря до 10% от ОЦК, </a:t>
            </a:r>
            <a:endParaRPr lang="ru-RU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1800" dirty="0" err="1" smtClean="0"/>
              <a:t>Субкомпенсированное</a:t>
            </a:r>
            <a:r>
              <a:rPr lang="ru-RU" sz="1800" dirty="0" smtClean="0"/>
              <a:t> </a:t>
            </a:r>
            <a:r>
              <a:rPr lang="ru-RU" sz="1800" dirty="0"/>
              <a:t>– 20-25% от ОЦК, </a:t>
            </a:r>
            <a:endParaRPr lang="ru-RU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1800" dirty="0" smtClean="0"/>
              <a:t>Декомпенсированное </a:t>
            </a:r>
            <a:r>
              <a:rPr lang="ru-RU" sz="1800" dirty="0"/>
              <a:t>– 30% от ОЦК, смертельное – 30-50% от ОЦК</a:t>
            </a:r>
            <a:r>
              <a:rPr lang="ru-RU" sz="1800" dirty="0" smtClean="0"/>
              <a:t>.</a:t>
            </a:r>
            <a:endParaRPr lang="ru-RU" sz="1800" dirty="0"/>
          </a:p>
          <a:p>
            <a:pPr marL="365760" lvl="1" indent="0" algn="just">
              <a:buNone/>
            </a:pPr>
            <a:endParaRPr lang="ru-RU" sz="1800" dirty="0" smtClean="0"/>
          </a:p>
          <a:p>
            <a:pPr marL="365760" lvl="1" indent="0" algn="just">
              <a:buNone/>
            </a:pPr>
            <a:r>
              <a:rPr lang="ru-RU" sz="1800" dirty="0" smtClean="0"/>
              <a:t>У </a:t>
            </a:r>
            <a:r>
              <a:rPr lang="ru-RU" sz="1800" dirty="0"/>
              <a:t>взрослых детей различают: </a:t>
            </a:r>
            <a:endParaRPr lang="ru-RU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1800" dirty="0" smtClean="0"/>
              <a:t>обильное </a:t>
            </a:r>
            <a:r>
              <a:rPr lang="ru-RU" sz="1800" dirty="0"/>
              <a:t>(профузное) кровотечение – потеря до 2 литров крови, </a:t>
            </a:r>
            <a:endParaRPr lang="ru-RU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1800" dirty="0" smtClean="0"/>
              <a:t>умеренное </a:t>
            </a:r>
            <a:r>
              <a:rPr lang="ru-RU" sz="1800" dirty="0"/>
              <a:t>– 0,7-1,3л, </a:t>
            </a:r>
            <a:endParaRPr lang="ru-RU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1800" dirty="0" smtClean="0"/>
              <a:t>незначительное </a:t>
            </a:r>
            <a:r>
              <a:rPr lang="ru-RU" sz="1800" dirty="0"/>
              <a:t>– до 0,5л, и микрокровотечение менее 0,5л</a:t>
            </a:r>
            <a:r>
              <a:rPr lang="ru-RU" sz="1800" dirty="0" smtClean="0"/>
              <a:t>.</a:t>
            </a:r>
          </a:p>
          <a:p>
            <a:pPr lvl="1" algn="just">
              <a:buFont typeface="Wingdings" pitchFamily="2" charset="2"/>
              <a:buChar char="ü"/>
            </a:pPr>
            <a:endParaRPr lang="ru-RU" sz="1800" dirty="0"/>
          </a:p>
          <a:p>
            <a:pPr marL="365760" lvl="1" indent="0" algn="just">
              <a:buNone/>
            </a:pPr>
            <a:r>
              <a:rPr lang="ru-RU" sz="1600" dirty="0"/>
              <a:t>С</a:t>
            </a:r>
            <a:r>
              <a:rPr lang="ru-RU" sz="1600" dirty="0" smtClean="0"/>
              <a:t>корость </a:t>
            </a:r>
            <a:r>
              <a:rPr lang="ru-RU" sz="1600" dirty="0"/>
              <a:t>кровотечения (</a:t>
            </a:r>
            <a:r>
              <a:rPr lang="en-US" sz="1600" dirty="0"/>
              <a:t>V</a:t>
            </a:r>
            <a:r>
              <a:rPr lang="ru-RU" sz="1600" dirty="0"/>
              <a:t>) определяется по формуле:</a:t>
            </a:r>
            <a:endParaRPr lang="ru-RU" sz="1600" dirty="0" smtClean="0"/>
          </a:p>
          <a:p>
            <a:pPr marL="365760" lvl="1" indent="0" algn="just">
              <a:buNone/>
            </a:pPr>
            <a:endParaRPr lang="ru-RU" sz="1800" dirty="0" smtClean="0"/>
          </a:p>
          <a:p>
            <a:pPr marL="365760" lvl="1" indent="0" algn="just">
              <a:buNone/>
            </a:pP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849461"/>
                  </p:ext>
                </p:extLst>
              </p:nvPr>
            </p:nvGraphicFramePr>
            <p:xfrm>
              <a:off x="827584" y="5013176"/>
              <a:ext cx="7056784" cy="158417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835556"/>
                    <a:gridCol w="3221228"/>
                  </a:tblGrid>
                  <a:tr h="355631">
                    <a:tc rowSpan="3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2000" dirty="0" smtClean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𝑽</m:t>
                                </m:r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ru-RU" sz="2000">
                                        <a:effectLst/>
                                      </a:rPr>
                                      <m:t>Объем кровопотери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ru-RU" sz="2000">
                                        <a:effectLst/>
                                      </a:rPr>
                                      <m:t>Время кровотечения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Быстрое </a:t>
                          </a:r>
                          <a:r>
                            <a:rPr lang="en-US" sz="1600" dirty="0">
                              <a:effectLst/>
                            </a:rPr>
                            <a:t>&gt; </a:t>
                          </a:r>
                          <a:r>
                            <a:rPr lang="ru-RU" sz="1600" dirty="0">
                              <a:effectLst/>
                            </a:rPr>
                            <a:t>300мл/час</a:t>
                          </a:r>
                          <a:endParaRPr lang="ru-RU" sz="1800" dirty="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1126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Замедленное от 100 до 300 мл/час</a:t>
                          </a:r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1728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Медленное </a:t>
                          </a:r>
                          <a:r>
                            <a:rPr lang="en-US" sz="1600" dirty="0">
                              <a:effectLst/>
                            </a:rPr>
                            <a:t>&lt; </a:t>
                          </a:r>
                          <a:r>
                            <a:rPr lang="ru-RU" sz="1600" dirty="0">
                              <a:effectLst/>
                            </a:rPr>
                            <a:t>100 мл/час</a:t>
                          </a:r>
                          <a:endParaRPr lang="ru-RU" sz="1800" dirty="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54849461"/>
                  </p:ext>
                </p:extLst>
              </p:nvPr>
            </p:nvGraphicFramePr>
            <p:xfrm>
              <a:off x="827584" y="5013176"/>
              <a:ext cx="7056784" cy="158417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835556"/>
                    <a:gridCol w="3221228"/>
                  </a:tblGrid>
                  <a:tr h="355631">
                    <a:tc row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59" t="-5000" r="-84102" b="-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Быстрое </a:t>
                          </a:r>
                          <a:r>
                            <a:rPr lang="en-US" sz="1600" dirty="0">
                              <a:effectLst/>
                            </a:rPr>
                            <a:t>&gt; </a:t>
                          </a:r>
                          <a:r>
                            <a:rPr lang="ru-RU" sz="1600" dirty="0">
                              <a:effectLst/>
                            </a:rPr>
                            <a:t>300мл/час</a:t>
                          </a:r>
                          <a:endParaRPr lang="ru-RU" sz="1800" dirty="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1126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Замедленное от 100 до 300 мл/час</a:t>
                          </a:r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1728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Медленное </a:t>
                          </a:r>
                          <a:r>
                            <a:rPr lang="en-US" sz="1600" dirty="0">
                              <a:effectLst/>
                            </a:rPr>
                            <a:t>&lt; </a:t>
                          </a:r>
                          <a:r>
                            <a:rPr lang="ru-RU" sz="1600" dirty="0">
                              <a:effectLst/>
                            </a:rPr>
                            <a:t>100 мл/час</a:t>
                          </a:r>
                          <a:endParaRPr lang="ru-RU" sz="1800" dirty="0">
                            <a:solidFill>
                              <a:srgbClr val="000000"/>
                            </a:solidFill>
                            <a:effectLst/>
                            <a:latin typeface="Courier New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4119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диагностика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68952" cy="5256584"/>
          </a:xfrm>
        </p:spPr>
        <p:txBody>
          <a:bodyPr>
            <a:normAutofit/>
          </a:bodyPr>
          <a:lstStyle/>
          <a:p>
            <a:pPr marL="708660" lvl="1" indent="-342900" algn="just">
              <a:buFont typeface="+mj-lt"/>
              <a:buAutoNum type="arabicPeriod"/>
            </a:pPr>
            <a:r>
              <a:rPr lang="ru-RU" sz="1800" dirty="0" smtClean="0"/>
              <a:t>Исключение, </a:t>
            </a:r>
            <a:r>
              <a:rPr lang="ru-RU" sz="1800" dirty="0"/>
              <a:t>так называемых, ложных </a:t>
            </a:r>
            <a:r>
              <a:rPr lang="ru-RU" sz="1800" dirty="0" smtClean="0"/>
              <a:t>кровотечений: </a:t>
            </a:r>
            <a:r>
              <a:rPr lang="ru-RU" sz="1800" dirty="0"/>
              <a:t>осмотреть заднюю стенку глотки, при необходимости провести риноскопию</a:t>
            </a:r>
            <a:r>
              <a:rPr lang="ru-RU" sz="1800" dirty="0" smtClean="0"/>
              <a:t>.</a:t>
            </a:r>
          </a:p>
          <a:p>
            <a:pPr marL="708660" lvl="1" indent="-342900" algn="just">
              <a:buFont typeface="+mj-lt"/>
              <a:buAutoNum type="arabicPeriod"/>
            </a:pPr>
            <a:r>
              <a:rPr lang="ru-RU" sz="1800" dirty="0"/>
              <a:t>При наличии темного стула нужно изучить характер пищи, которую ребенок употреблял (например, свеклу или чернослив и т.д</a:t>
            </a:r>
            <a:r>
              <a:rPr lang="ru-RU" sz="1800" dirty="0" smtClean="0"/>
              <a:t>.).</a:t>
            </a:r>
          </a:p>
          <a:p>
            <a:pPr marL="708660" lvl="1" indent="-342900" algn="just">
              <a:buFont typeface="+mj-lt"/>
              <a:buAutoNum type="arabicPeriod"/>
            </a:pPr>
            <a:r>
              <a:rPr lang="ru-RU" sz="1800" dirty="0"/>
              <a:t>Уже по клиническим проявлениям можно ориентироваться в уровне поражения пищеварительного тракта. Рвота кофейной гущей, неизмененной кровью со сгустками, при наличии темного стула, свидетельствует о наличии источника кровотечения в верхних отделах пищеварительного тракта. Отсутствие рвоты, алая кровь в стуле – говорят о поражении дистальных отделов ЖКТ. При поражении средних отделов пищеварительного тракта кровь в стуле темно-коричневого цвета.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6867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2875"/>
            <a:ext cx="7215188" cy="6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848872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/>
              <a:t>Кровотечения из желудочно-кишечного тракта (ЖКТ) у детей, являясь осложнением различных заболеваний, отмечаются во всех возрастных группах. Они встречаются у детей преимущественно школьного возраста, причем у мальчиков в 2-3 раза чаще чем у девочек. Обильные кровотечения могут стать причиной серьезных осложнений и даже летального исхода. В связи с чем возникает необходимость обсуждения данной проблемы.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76464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актуальность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350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диагностика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340768"/>
                <a:ext cx="8568952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708660" lvl="1" indent="-342900" algn="just">
                  <a:buFont typeface="+mj-lt"/>
                  <a:buAutoNum type="arabicPeriod" startAt="4"/>
                </a:pPr>
                <a:r>
                  <a:rPr lang="ru-RU" sz="1800" dirty="0" err="1" smtClean="0"/>
                  <a:t>Фиброгастродуаденоскопии</a:t>
                </a:r>
                <a:endParaRPr lang="ru-RU" sz="1800" dirty="0" smtClean="0"/>
              </a:p>
              <a:p>
                <a:pPr marL="365760" lvl="1" indent="0" algn="just">
                  <a:buNone/>
                </a:pPr>
                <a:endParaRPr lang="ru-RU" sz="1800" dirty="0" smtClean="0"/>
              </a:p>
              <a:p>
                <a:pPr marL="708660" lvl="1" indent="-342900" algn="just">
                  <a:buFont typeface="+mj-lt"/>
                  <a:buAutoNum type="arabicPeriod" startAt="5"/>
                </a:pPr>
                <a:r>
                  <a:rPr lang="ru-RU" sz="1800" dirty="0" err="1" smtClean="0"/>
                  <a:t>Фиброколоноскопию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(при невозможности – </a:t>
                </a:r>
                <a:r>
                  <a:rPr lang="ru-RU" sz="1800" dirty="0" err="1"/>
                  <a:t>ректоромано</a:t>
                </a:r>
                <a:r>
                  <a:rPr lang="ru-RU" sz="1800" dirty="0"/>
                  <a:t>- или ректоскопию</a:t>
                </a:r>
                <a:r>
                  <a:rPr lang="ru-RU" sz="1800" dirty="0" smtClean="0"/>
                  <a:t>).</a:t>
                </a:r>
              </a:p>
              <a:p>
                <a:pPr marL="365760" lvl="1" indent="0" algn="just">
                  <a:buNone/>
                </a:pPr>
                <a:r>
                  <a:rPr lang="ru-RU" sz="1800" dirty="0" smtClean="0"/>
                  <a:t>В </a:t>
                </a:r>
                <a:r>
                  <a:rPr lang="ru-RU" sz="1800" dirty="0"/>
                  <a:t>настоящие время всеми признано, что наиболее эффективным методом диагностики причин кровотечений в пищеварительном тракте является метод эндоскопии и это не должно подвергаться сомнению. Желудочно-кишечное кровотечение должно рассматриваться как абсолютное </a:t>
                </a:r>
                <a:r>
                  <a:rPr lang="ru-RU" sz="1800" dirty="0" smtClean="0"/>
                  <a:t>показание </a:t>
                </a:r>
                <a:r>
                  <a:rPr lang="ru-RU" sz="1800" dirty="0"/>
                  <a:t>к эндоскопическому исследованию</a:t>
                </a:r>
                <a:r>
                  <a:rPr lang="ru-RU" sz="1800" dirty="0" smtClean="0"/>
                  <a:t>.</a:t>
                </a:r>
              </a:p>
              <a:p>
                <a:pPr marL="365760" lvl="1" indent="0" algn="just">
                  <a:buNone/>
                </a:pPr>
                <a:endParaRPr lang="ru-RU" sz="1800" dirty="0"/>
              </a:p>
              <a:p>
                <a:pPr marL="365760" lvl="1" indent="0" algn="just">
                  <a:buNone/>
                </a:pPr>
                <a:r>
                  <a:rPr lang="ru-RU" sz="1800" dirty="0"/>
                  <a:t>Степень выраженности нарушений гемодинамики определяется экспресс-методом по формуле:</a:t>
                </a:r>
              </a:p>
              <a:p>
                <a:pPr marL="365760" lvl="1" indent="0" algn="just">
                  <a:buNone/>
                </a:pPr>
                <a:endParaRPr lang="ru-RU" sz="1800" b="1" dirty="0" smtClean="0"/>
              </a:p>
              <a:p>
                <a:pPr marL="0" indent="0">
                  <a:buNone/>
                </a:pPr>
                <a:r>
                  <a:rPr lang="ru-RU" sz="1800" b="1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800" b="1"/>
                      <m:t>ЭИ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/>
                          <m:t>Ps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𝑋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1800" b="1"/>
                          <m:t>ЦВД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800" b="1"/>
                          <m:t>АД</m:t>
                        </m:r>
                        <m:r>
                          <a:rPr lang="ru-RU" sz="1800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1800" i="1"/>
                          <m:t>сис.</m:t>
                        </m:r>
                      </m:den>
                    </m:f>
                  </m:oMath>
                </a14:m>
                <a:r>
                  <a:rPr lang="ru-RU" sz="1800" dirty="0" smtClean="0"/>
                  <a:t>              	</a:t>
                </a:r>
                <a:r>
                  <a:rPr lang="ru-RU" sz="1400" dirty="0" smtClean="0"/>
                  <a:t>где </a:t>
                </a:r>
                <a:r>
                  <a:rPr lang="ru-RU" sz="1400" dirty="0"/>
                  <a:t>ЭИ – экспресс индекс</a:t>
                </a:r>
                <a:r>
                  <a:rPr lang="ru-RU" dirty="0" smtClean="0"/>
                  <a:t>,  </a:t>
                </a:r>
              </a:p>
              <a:p>
                <a:pPr marL="0" indent="0">
                  <a:buNone/>
                </a:pPr>
                <a:r>
                  <a:rPr lang="ru-RU" sz="1300" dirty="0" smtClean="0"/>
                  <a:t>			      ЭИ</a:t>
                </a:r>
                <a:r>
                  <a:rPr lang="ru-RU" sz="1300" dirty="0"/>
                  <a:t>: = (65-75) – норма</a:t>
                </a:r>
                <a:endParaRPr lang="ru-RU" sz="1500" dirty="0"/>
              </a:p>
              <a:p>
                <a:pPr marL="0" indent="0">
                  <a:buNone/>
                </a:pPr>
                <a:r>
                  <a:rPr lang="ru-RU" sz="1300" dirty="0"/>
                  <a:t>	    </a:t>
                </a:r>
                <a:r>
                  <a:rPr lang="ru-RU" sz="1300" dirty="0" smtClean="0"/>
                  <a:t>		</a:t>
                </a:r>
                <a:r>
                  <a:rPr lang="ru-RU" sz="1300" dirty="0"/>
                  <a:t> </a:t>
                </a:r>
                <a:r>
                  <a:rPr lang="ru-RU" sz="1300" dirty="0" smtClean="0"/>
                  <a:t>             = </a:t>
                </a:r>
                <a:r>
                  <a:rPr lang="ru-RU" sz="1300" dirty="0"/>
                  <a:t>(20-55) – </a:t>
                </a:r>
                <a:r>
                  <a:rPr lang="ru-RU" sz="1300" dirty="0" err="1"/>
                  <a:t>гиповолемия</a:t>
                </a:r>
                <a:endParaRPr lang="ru-RU" sz="1500" dirty="0"/>
              </a:p>
              <a:p>
                <a:pPr marL="0" indent="0">
                  <a:buNone/>
                </a:pPr>
                <a:r>
                  <a:rPr lang="ru-RU" sz="1300" dirty="0"/>
                  <a:t>	   </a:t>
                </a:r>
                <a:r>
                  <a:rPr lang="ru-RU" sz="1300" dirty="0" smtClean="0"/>
                  <a:t>		</a:t>
                </a:r>
                <a:r>
                  <a:rPr lang="ru-RU" sz="1300" dirty="0"/>
                  <a:t> </a:t>
                </a:r>
                <a:r>
                  <a:rPr lang="ru-RU" sz="1300" dirty="0" smtClean="0"/>
                  <a:t>             = </a:t>
                </a:r>
                <a:r>
                  <a:rPr lang="ru-RU" sz="1300" dirty="0"/>
                  <a:t>(80-140) – </a:t>
                </a:r>
                <a:r>
                  <a:rPr lang="ru-RU" sz="1300" dirty="0" err="1"/>
                  <a:t>гиповолемия</a:t>
                </a:r>
                <a:r>
                  <a:rPr lang="ru-RU" sz="1300" dirty="0"/>
                  <a:t> + сердечная слабость</a:t>
                </a:r>
                <a:endParaRPr lang="ru-RU" sz="1500" dirty="0"/>
              </a:p>
              <a:p>
                <a:pPr marL="0" indent="0">
                  <a:buNone/>
                </a:pPr>
                <a:r>
                  <a:rPr lang="ru-RU" sz="1300" dirty="0"/>
                  <a:t>	 </a:t>
                </a:r>
                <a:r>
                  <a:rPr lang="ru-RU" sz="1300" dirty="0" smtClean="0"/>
                  <a:t>		</a:t>
                </a:r>
                <a:r>
                  <a:rPr lang="ru-RU" sz="1300" dirty="0"/>
                  <a:t> </a:t>
                </a:r>
                <a:r>
                  <a:rPr lang="ru-RU" sz="1300" dirty="0" smtClean="0"/>
                  <a:t>             </a:t>
                </a:r>
                <a:r>
                  <a:rPr lang="ru-RU" sz="1300" dirty="0"/>
                  <a:t>= (200-300) – </a:t>
                </a:r>
                <a:r>
                  <a:rPr lang="ru-RU" sz="1300" dirty="0" err="1"/>
                  <a:t>гиперволемия</a:t>
                </a:r>
                <a:r>
                  <a:rPr lang="ru-RU" sz="1300" dirty="0"/>
                  <a:t> + сердечная </a:t>
                </a:r>
                <a:r>
                  <a:rPr lang="ru-RU" sz="1300" dirty="0" smtClean="0"/>
                  <a:t>слабость</a:t>
                </a:r>
              </a:p>
              <a:p>
                <a:pPr marL="365760" lvl="1" indent="0" algn="just">
                  <a:buNone/>
                </a:pPr>
                <a:r>
                  <a:rPr lang="ru-RU" sz="1800" dirty="0" smtClean="0"/>
                  <a:t> </a:t>
                </a:r>
                <a:endParaRPr lang="ru-RU" sz="1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340768"/>
                <a:ext cx="8568952" cy="5256584"/>
              </a:xfrm>
              <a:blipFill rotWithShape="1">
                <a:blip r:embed="rId2"/>
                <a:stretch>
                  <a:fillRect t="-696" r="-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53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ДИФФЕРЕНЦИАЛЬНАЯ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7632848" cy="2808312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ru-RU" sz="2400" b="1" dirty="0"/>
              <a:t>	Проводится с отдельными, выше описанными заболеваниями и по уровням кровоточащих источников в пищеварительном тракте.</a:t>
            </a:r>
          </a:p>
          <a:p>
            <a:pPr marL="365760" lvl="1" indent="0" algn="just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057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ПРОГНОЗ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136904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Плохой </a:t>
            </a:r>
            <a:r>
              <a:rPr lang="ru-RU" dirty="0"/>
              <a:t>прогноз в плане рецидивов кровотечения отмечен при: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постбульбарных</a:t>
            </a:r>
            <a:r>
              <a:rPr lang="ru-RU" dirty="0" smtClean="0"/>
              <a:t> </a:t>
            </a:r>
            <a:r>
              <a:rPr lang="ru-RU" dirty="0"/>
              <a:t>язвах 12-перстной кишки (характерны повторные кровотечения, </a:t>
            </a:r>
            <a:r>
              <a:rPr lang="ru-RU" dirty="0" err="1"/>
              <a:t>перивисцерит</a:t>
            </a:r>
            <a:r>
              <a:rPr lang="ru-RU" dirty="0"/>
              <a:t>, формирование стенозов кишки);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локализация </a:t>
            </a:r>
            <a:r>
              <a:rPr lang="ru-RU" dirty="0"/>
              <a:t>язвы на задней стенке луковицы 12-перстной кишки и на малой кривизне желудка;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выявление </a:t>
            </a:r>
            <a:r>
              <a:rPr lang="ru-RU" dirty="0"/>
              <a:t>эрозивного сосуда при ФГДС;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размеры </a:t>
            </a:r>
            <a:r>
              <a:rPr lang="ru-RU" dirty="0"/>
              <a:t>язвы более 5 мм в 12-перстной кишке и более 15 мм в желудке;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базальной </a:t>
            </a:r>
            <a:r>
              <a:rPr lang="ru-RU" dirty="0"/>
              <a:t>секреции желудка более 5 </a:t>
            </a:r>
            <a:r>
              <a:rPr lang="ru-RU" dirty="0" err="1"/>
              <a:t>мкмоль</a:t>
            </a:r>
            <a:r>
              <a:rPr lang="ru-RU" dirty="0"/>
              <a:t>/л, т.е. при низкой </a:t>
            </a:r>
            <a:r>
              <a:rPr lang="en-US" dirty="0"/>
              <a:t>pH</a:t>
            </a:r>
            <a:r>
              <a:rPr lang="ru-RU" dirty="0"/>
              <a:t>;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скрытых </a:t>
            </a:r>
            <a:r>
              <a:rPr lang="ru-RU" dirty="0"/>
              <a:t>геморрагических диатезах в анамнезе;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множественных </a:t>
            </a:r>
            <a:r>
              <a:rPr lang="ru-RU" dirty="0"/>
              <a:t>язвах в желудке или 12-перстной кишке.</a:t>
            </a:r>
            <a:endParaRPr lang="ru-RU" sz="2800" dirty="0"/>
          </a:p>
          <a:p>
            <a:pPr marL="365760" lvl="1" indent="0" algn="just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685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полный </a:t>
            </a:r>
            <a:r>
              <a:rPr lang="ru-RU" sz="3200" dirty="0"/>
              <a:t>физический покой в горизонтальном </a:t>
            </a:r>
            <a:r>
              <a:rPr lang="ru-RU" sz="3200" dirty="0" smtClean="0"/>
              <a:t>положении,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холод </a:t>
            </a:r>
            <a:r>
              <a:rPr lang="ru-RU" sz="3200" dirty="0"/>
              <a:t>на </a:t>
            </a:r>
            <a:r>
              <a:rPr lang="ru-RU" sz="3200" dirty="0" smtClean="0"/>
              <a:t>живот,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осторожное </a:t>
            </a:r>
            <a:r>
              <a:rPr lang="ru-RU" sz="3200" dirty="0"/>
              <a:t>промывание желудка (при «высоких» источниках кровотечения) ледяной </a:t>
            </a:r>
            <a:r>
              <a:rPr lang="ru-RU" sz="3200" dirty="0" smtClean="0"/>
              <a:t>водой,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проглатывание </a:t>
            </a:r>
            <a:r>
              <a:rPr lang="ru-RU" sz="3200" dirty="0"/>
              <a:t>кубиков или шариков льда.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633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0891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Затем при острых кровотечениях из верхних отделов </a:t>
            </a:r>
            <a:r>
              <a:rPr lang="ru-RU" sz="2000" dirty="0" smtClean="0"/>
              <a:t>ЖКТ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27" t="11273" r="1436" b="42981"/>
          <a:stretch/>
        </p:blipFill>
        <p:spPr>
          <a:xfrm>
            <a:off x="251521" y="1340769"/>
            <a:ext cx="828092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2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Основной задачей хирургического лечения портальной гипертензии является ликвидация и предотвращение кровотечений из варикозных вен </a:t>
            </a:r>
            <a:r>
              <a:rPr lang="ru-RU" sz="1800" dirty="0" smtClean="0"/>
              <a:t>пищевода </a:t>
            </a:r>
            <a:r>
              <a:rPr lang="ru-RU" sz="1800" dirty="0"/>
              <a:t>и желудка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dirty="0"/>
              <a:t>Современные методы оперативного лечения ПГ у детей включают выполнение различных </a:t>
            </a:r>
            <a:r>
              <a:rPr lang="ru-RU" sz="1800" dirty="0" err="1"/>
              <a:t>портосистемных</a:t>
            </a:r>
            <a:r>
              <a:rPr lang="ru-RU" sz="1800" dirty="0"/>
              <a:t> анастомозов или операций, непосредственно воздействующих на варикозные вены пищевода и желудка. Широкое распространение в настоящее время получила эндоскопическая </a:t>
            </a:r>
            <a:r>
              <a:rPr lang="ru-RU" sz="1800" dirty="0" err="1"/>
              <a:t>склеротерапия</a:t>
            </a:r>
            <a:r>
              <a:rPr lang="ru-RU" sz="1800" dirty="0"/>
              <a:t> или эндоскопическое </a:t>
            </a:r>
            <a:r>
              <a:rPr lang="ru-RU" sz="1800" dirty="0" err="1"/>
              <a:t>лигирование</a:t>
            </a:r>
            <a:r>
              <a:rPr lang="ru-RU" sz="1800" dirty="0"/>
              <a:t> вен пищевода и </a:t>
            </a:r>
            <a:r>
              <a:rPr lang="ru-RU" sz="1800" dirty="0" err="1"/>
              <a:t>кардии</a:t>
            </a:r>
            <a:r>
              <a:rPr lang="ru-RU" sz="1800" dirty="0"/>
              <a:t>. Для ликвидации </a:t>
            </a:r>
            <a:r>
              <a:rPr lang="ru-RU" sz="1800" dirty="0" err="1"/>
              <a:t>спленомегалии</a:t>
            </a:r>
            <a:r>
              <a:rPr lang="ru-RU" sz="1800" dirty="0"/>
              <a:t> и </a:t>
            </a:r>
            <a:r>
              <a:rPr lang="ru-RU" sz="1800" dirty="0" err="1"/>
              <a:t>гиперспленизма</a:t>
            </a:r>
            <a:r>
              <a:rPr lang="ru-RU" sz="1800" dirty="0"/>
              <a:t> в настоящее время используют </a:t>
            </a:r>
            <a:r>
              <a:rPr lang="ru-RU" sz="1800" dirty="0" err="1"/>
              <a:t>эндоваскулярную</a:t>
            </a:r>
            <a:r>
              <a:rPr lang="ru-RU" sz="1800" dirty="0"/>
              <a:t> </a:t>
            </a:r>
            <a:r>
              <a:rPr lang="ru-RU" sz="1800" dirty="0" err="1"/>
              <a:t>эмболизацию</a:t>
            </a:r>
            <a:r>
              <a:rPr lang="ru-RU" sz="1800" dirty="0"/>
              <a:t> паренхимы органа вместо </a:t>
            </a:r>
            <a:r>
              <a:rPr lang="ru-RU" sz="1800" dirty="0" err="1"/>
              <a:t>спленэктомии</a:t>
            </a:r>
            <a:r>
              <a:rPr lang="ru-RU" sz="1800" dirty="0"/>
              <a:t>. Все большую роль для лечения терминальных стадий цирроза печени играет пересадка печени.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703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Терапевтическое лечение острых кровотечений </a:t>
            </a:r>
            <a:r>
              <a:rPr lang="ru-RU" sz="1800" dirty="0" err="1"/>
              <a:t>заключаетсчя</a:t>
            </a:r>
            <a:r>
              <a:rPr lang="ru-RU" sz="1800" dirty="0"/>
              <a:t> в проведении </a:t>
            </a:r>
            <a:r>
              <a:rPr lang="ru-RU" sz="1800" dirty="0" err="1"/>
              <a:t>инфузионной</a:t>
            </a:r>
            <a:r>
              <a:rPr lang="ru-RU" sz="1800" dirty="0"/>
              <a:t> и гемотрансфузионной терапии при этом важно, в первую очередь, устранить дефицит ОЦК. Качественно и количественно </a:t>
            </a:r>
            <a:r>
              <a:rPr lang="ru-RU" sz="1800" dirty="0" err="1"/>
              <a:t>трансфузионная</a:t>
            </a:r>
            <a:r>
              <a:rPr lang="ru-RU" sz="1800" dirty="0"/>
              <a:t> терапия будет зависеть от показателей шокового индекса </a:t>
            </a:r>
            <a:r>
              <a:rPr lang="ru-RU" sz="1800" dirty="0" err="1"/>
              <a:t>Алговера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/>
          </a:p>
          <a:p>
            <a:pPr>
              <a:buFont typeface="Courier New" pitchFamily="49" charset="0"/>
              <a:buChar char="o"/>
            </a:pPr>
            <a:r>
              <a:rPr lang="ru-RU" sz="1800" dirty="0"/>
              <a:t>При кровопотере, равной 10 - 15% от ОЦК (индекс </a:t>
            </a:r>
            <a:r>
              <a:rPr lang="ru-RU" sz="1800" dirty="0" err="1"/>
              <a:t>Алговера</a:t>
            </a:r>
            <a:r>
              <a:rPr lang="ru-RU" sz="1800" dirty="0"/>
              <a:t> = 0,5 - 0,8), кровь переливать не рекомендуется. Переливаются крупномолеку­лярные растворы (</a:t>
            </a:r>
            <a:r>
              <a:rPr lang="ru-RU" sz="1800" dirty="0" err="1"/>
              <a:t>полиглюкин</a:t>
            </a:r>
            <a:r>
              <a:rPr lang="ru-RU" sz="1800" dirty="0"/>
              <a:t>, </a:t>
            </a:r>
            <a:r>
              <a:rPr lang="ru-RU" sz="1800" dirty="0" err="1"/>
              <a:t>желатиноль</a:t>
            </a:r>
            <a:r>
              <a:rPr lang="ru-RU" sz="1800" dirty="0"/>
              <a:t>, </a:t>
            </a:r>
            <a:r>
              <a:rPr lang="ru-RU" sz="1800" dirty="0" err="1"/>
              <a:t>полифер</a:t>
            </a:r>
            <a:r>
              <a:rPr lang="ru-RU" sz="1800" dirty="0"/>
              <a:t>) и кристаллоиды в соотношении 1:1 (~ 500:500 мл - у взрослых детей).</a:t>
            </a:r>
          </a:p>
          <a:p>
            <a:pPr>
              <a:buFont typeface="Courier New" pitchFamily="49" charset="0"/>
              <a:buChar char="o"/>
            </a:pPr>
            <a:endParaRPr lang="ru-RU" sz="1800" b="1" dirty="0" smtClean="0"/>
          </a:p>
          <a:p>
            <a:pPr>
              <a:buFont typeface="Courier New" pitchFamily="49" charset="0"/>
              <a:buChar char="o"/>
            </a:pPr>
            <a:r>
              <a:rPr lang="ru-RU" sz="1800" dirty="0"/>
              <a:t>При кровопотере, равной 20% от ОЦК (индекс </a:t>
            </a:r>
            <a:r>
              <a:rPr lang="ru-RU" sz="1800" dirty="0" err="1"/>
              <a:t>Алговера</a:t>
            </a:r>
            <a:r>
              <a:rPr lang="ru-RU" sz="1800" dirty="0"/>
              <a:t> = 0,9 -1,2), на первом этапе лечения показаний к гемотрансфузии нет.</a:t>
            </a:r>
          </a:p>
          <a:p>
            <a:pPr>
              <a:buFont typeface="Arial" pitchFamily="34" charset="0"/>
              <a:buChar char="•"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768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/>
              <a:t>Объём </a:t>
            </a:r>
            <a:r>
              <a:rPr lang="ru-RU" sz="2000" dirty="0" err="1"/>
              <a:t>инфузионной</a:t>
            </a:r>
            <a:r>
              <a:rPr lang="ru-RU" sz="2000" dirty="0"/>
              <a:t> терапии </a:t>
            </a:r>
            <a:r>
              <a:rPr lang="ru-RU" sz="2000" dirty="0" smtClean="0"/>
              <a:t>должен </a:t>
            </a:r>
            <a:r>
              <a:rPr lang="ru-RU" sz="2000" dirty="0"/>
              <a:t>состав­лять 20 мл на 1 кг массы тела ребёнка. Соотношение коллоидов и кристал­лоидов 1:1.  При критических показателях гомеостаза (у взрослых детей это - ЦВД менее 50 мм </a:t>
            </a:r>
            <a:r>
              <a:rPr lang="ru-RU" sz="2000" dirty="0" err="1"/>
              <a:t>вод.ст</a:t>
            </a:r>
            <a:r>
              <a:rPr lang="ru-RU" sz="2000" dirty="0"/>
              <a:t>., АД систолическое менее 80 мм </a:t>
            </a:r>
            <a:r>
              <a:rPr lang="ru-RU" sz="2000" dirty="0" err="1"/>
              <a:t>рт.ст</a:t>
            </a:r>
            <a:r>
              <a:rPr lang="ru-RU" sz="2000" dirty="0"/>
              <a:t>., диу­рез менее 40 мл в час) </a:t>
            </a:r>
            <a:r>
              <a:rPr lang="ru-RU" sz="2000" dirty="0" err="1"/>
              <a:t>инфузионную</a:t>
            </a:r>
            <a:r>
              <a:rPr lang="ru-RU" sz="2000" dirty="0"/>
              <a:t> терапию проводят более интенсивно, растворы капают в 2 - 3 вены одновременно со скоростью 200 - 300 мл/мин.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0401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r>
              <a:rPr lang="ru-RU" sz="2000" dirty="0"/>
              <a:t>Показанием к проведению гемотрансфузии у этой группы больных является лишь выраженная анемия (НЬ менее 70 г/л). В этой си­туации рекомендуется перелить 250 - 500 мл (в зависимости от возраста ре­бёнка) </a:t>
            </a:r>
            <a:r>
              <a:rPr lang="ru-RU" sz="2000" dirty="0" err="1"/>
              <a:t>эритроцитарной</a:t>
            </a:r>
            <a:r>
              <a:rPr lang="ru-RU" sz="2000" dirty="0"/>
              <a:t> массы с 2500 ЕД гепарина.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1721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 </a:t>
            </a:r>
            <a:r>
              <a:rPr lang="ru-RU" sz="2000" dirty="0"/>
              <a:t>кровопотере, равной 30% от ОЦК (индекс </a:t>
            </a:r>
            <a:r>
              <a:rPr lang="ru-RU" sz="2000" dirty="0" err="1"/>
              <a:t>Алговера</a:t>
            </a:r>
            <a:r>
              <a:rPr lang="ru-RU" sz="2000" dirty="0"/>
              <a:t> =1,3 -1,4), </a:t>
            </a:r>
            <a:r>
              <a:rPr lang="ru-RU" sz="2000" dirty="0" err="1"/>
              <a:t>инфузионная</a:t>
            </a:r>
            <a:r>
              <a:rPr lang="ru-RU" sz="2000" dirty="0"/>
              <a:t> терапия проводится из расчёта 30 мл на 1 кг массы те­ла. Из них 10 мл на 1 кг массы - донорская кровь (свежая, 2-3-дневной дав­ности с момента забора) или </a:t>
            </a:r>
            <a:r>
              <a:rPr lang="ru-RU" sz="2000" dirty="0" err="1"/>
              <a:t>эритроцитарная</a:t>
            </a:r>
            <a:r>
              <a:rPr lang="ru-RU" sz="2000" dirty="0"/>
              <a:t> масса. Остальные 20 мл/кг массы составляют коллоиды и кристаллоиды в соотношении 1:1. Всегда необходимо помнить о том, что переливание большого количества крови может вызывать развитие ДВС-синдрома.</a:t>
            </a:r>
          </a:p>
        </p:txBody>
      </p:sp>
    </p:spTree>
    <p:extLst>
      <p:ext uri="{BB962C8B-B14F-4D97-AF65-F5344CB8AC3E}">
        <p14:creationId xmlns:p14="http://schemas.microsoft.com/office/powerpoint/2010/main" xmlns="" val="27211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546848" cy="634082"/>
          </a:xfrm>
        </p:spPr>
        <p:txBody>
          <a:bodyPr>
            <a:normAutofit/>
          </a:bodyPr>
          <a:lstStyle/>
          <a:p>
            <a:r>
              <a:rPr lang="ru-RU" b="1" dirty="0" smtClean="0"/>
              <a:t>КЛАССИФИКАЦИЯ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87646696"/>
              </p:ext>
            </p:extLst>
          </p:nvPr>
        </p:nvGraphicFramePr>
        <p:xfrm>
          <a:off x="683568" y="980728"/>
          <a:ext cx="7200800" cy="547260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24113"/>
                <a:gridCol w="3576687"/>
              </a:tblGrid>
              <a:tr h="276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А. По этиологии: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1) язвенные кровотечения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3) ложные (из носоглотки)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2) не язвенные кровотечения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4) неустановленной этиологии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Б. По локализации источника: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1) пищеводные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4) тонкокишечные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2) желудочные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5) толстокишечные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3) дуоденальные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6) сочетанные (одновременно из разных отделов)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В. По клиническому течению: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1) профузные (острые)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4) продолжающиеся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2) торпидные (подострые)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5) остановившиеся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3) хронические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Г. По степени тяжести: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32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1) легкая                                2) средняя                          3) тяжелая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23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r>
              <a:rPr lang="ru-RU" sz="2000" dirty="0"/>
              <a:t>При кровопотере, равной 40% от ОЦК (индекс </a:t>
            </a:r>
            <a:r>
              <a:rPr lang="ru-RU" sz="2000" dirty="0" err="1"/>
              <a:t>Алговера</a:t>
            </a:r>
            <a:r>
              <a:rPr lang="ru-RU" sz="2000" dirty="0"/>
              <a:t> состав­ляет 1,5),  жидкости переливают из расчёта 40 мл/кг массы тела больного. Из них 10 мл/кг - </a:t>
            </a:r>
            <a:r>
              <a:rPr lang="ru-RU" sz="2000" dirty="0" err="1"/>
              <a:t>гемокорректоры</a:t>
            </a:r>
            <a:r>
              <a:rPr lang="ru-RU" sz="2000" dirty="0"/>
              <a:t>, т.е. крупномолекулярные растворы (</a:t>
            </a:r>
            <a:r>
              <a:rPr lang="ru-RU" sz="2000" dirty="0" err="1"/>
              <a:t>полиглюкин</a:t>
            </a:r>
            <a:r>
              <a:rPr lang="ru-RU" sz="2000" dirty="0"/>
              <a:t>, </a:t>
            </a:r>
            <a:r>
              <a:rPr lang="ru-RU" sz="2000" dirty="0" err="1"/>
              <a:t>плазмофер</a:t>
            </a:r>
            <a:r>
              <a:rPr lang="ru-RU" sz="2000" dirty="0"/>
              <a:t>, плазма и т.д.). 20 мл/кг - солевые растворы (р-р </a:t>
            </a:r>
            <a:r>
              <a:rPr lang="ru-RU" sz="2000" dirty="0" err="1"/>
              <a:t>Рингера</a:t>
            </a:r>
            <a:r>
              <a:rPr lang="ru-RU" sz="2000" dirty="0"/>
              <a:t>, </a:t>
            </a:r>
            <a:r>
              <a:rPr lang="ru-RU" sz="2000" dirty="0" err="1"/>
              <a:t>дисоль</a:t>
            </a:r>
            <a:r>
              <a:rPr lang="ru-RU" sz="2000" dirty="0"/>
              <a:t> и т.д.) и 10 мл/кг массы - свежая донорская кровь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При кровопотере, равной более 40% от ОЦК (индекс </a:t>
            </a:r>
            <a:r>
              <a:rPr lang="ru-RU" sz="2000" dirty="0" err="1"/>
              <a:t>Алговера</a:t>
            </a:r>
            <a:r>
              <a:rPr lang="ru-RU" sz="2000" dirty="0"/>
              <a:t> более 1,5), необходимо срочное переливание </a:t>
            </a:r>
            <a:r>
              <a:rPr lang="ru-RU" sz="2000" dirty="0" err="1"/>
              <a:t>свежецитратной</a:t>
            </a:r>
            <a:r>
              <a:rPr lang="ru-RU" sz="2000" dirty="0"/>
              <a:t> или тёплой донорской крови в объёме не более 50% от общей кровопотери.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547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4536504"/>
          </a:xfrm>
        </p:spPr>
        <p:txBody>
          <a:bodyPr>
            <a:normAutofit/>
          </a:bodyPr>
          <a:lstStyle/>
          <a:p>
            <a:r>
              <a:rPr lang="ru-RU" sz="2000" dirty="0"/>
              <a:t>При уровне гемоглобина менее 70 г/л, переливают </a:t>
            </a:r>
            <a:r>
              <a:rPr lang="ru-RU" sz="2000" dirty="0" err="1"/>
              <a:t>эритроцитарную</a:t>
            </a:r>
            <a:r>
              <a:rPr lang="ru-RU" sz="2000" dirty="0"/>
              <a:t> массу. Необходимо помнить, что </a:t>
            </a:r>
            <a:r>
              <a:rPr lang="ru-RU" sz="2000" dirty="0" err="1"/>
              <a:t>гемодез</a:t>
            </a:r>
            <a:r>
              <a:rPr lang="ru-RU" sz="2000" dirty="0"/>
              <a:t> </a:t>
            </a:r>
            <a:r>
              <a:rPr lang="ru-RU" sz="2000" dirty="0" err="1"/>
              <a:t>струйно</a:t>
            </a:r>
            <a:r>
              <a:rPr lang="ru-RU" sz="2000" dirty="0"/>
              <a:t> не вводится, а переливается </a:t>
            </a:r>
            <a:r>
              <a:rPr lang="ru-RU" sz="2000" dirty="0" err="1"/>
              <a:t>капельно</a:t>
            </a:r>
            <a:r>
              <a:rPr lang="ru-RU" sz="2000" dirty="0"/>
              <a:t> только после восстановления функции почек (т.е. при диурезе не менее 40 - 50 мл/час), так как это крупнодисперсный раствор.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Далее </a:t>
            </a:r>
            <a:r>
              <a:rPr lang="ru-RU" sz="2000" dirty="0" err="1"/>
              <a:t>инфузия</a:t>
            </a:r>
            <a:r>
              <a:rPr lang="ru-RU" sz="2000" dirty="0"/>
              <a:t> жидкостей в среднем не должна превышать 100 мл в течение 30 ми­нут. При ЦВД 120 мм </a:t>
            </a:r>
            <a:r>
              <a:rPr lang="ru-RU" sz="2000" dirty="0" err="1"/>
              <a:t>вод.ст</a:t>
            </a:r>
            <a:r>
              <a:rPr lang="ru-RU" sz="2000" dirty="0"/>
              <a:t>. и более темп </a:t>
            </a:r>
            <a:r>
              <a:rPr lang="ru-RU" sz="2000" dirty="0" err="1"/>
              <a:t>инфузионной</a:t>
            </a:r>
            <a:r>
              <a:rPr lang="ru-RU" sz="2000" dirty="0"/>
              <a:t> терапии снижает­ся, так как это свидетельствует о перегрузке правого желудочка.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353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СИМПТОМАТИЧЕСКАЯ ТЕРАПИЯ ОСТРОЙ КРОВОПОТЕРИ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268760"/>
                <a:ext cx="8136904" cy="5328592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/>
                  <a:t>После проведения термометрии, при необходимости, нужно согреть больного</a:t>
                </a:r>
                <a:r>
                  <a:rPr lang="ru-RU" sz="2000" dirty="0" smtClean="0"/>
                  <a:t>;</a:t>
                </a:r>
              </a:p>
              <a:p>
                <a:r>
                  <a:rPr lang="ru-RU" sz="2000" dirty="0" err="1"/>
                  <a:t>интраназально</a:t>
                </a:r>
                <a:r>
                  <a:rPr lang="ru-RU" sz="2000" dirty="0"/>
                  <a:t> установить подачу увлажнённого </a:t>
                </a:r>
                <a:r>
                  <a:rPr lang="ru-RU" sz="2000" dirty="0" smtClean="0"/>
                  <a:t>кислорода</a:t>
                </a:r>
              </a:p>
              <a:p>
                <a:r>
                  <a:rPr lang="ru-RU" sz="2000" dirty="0"/>
                  <a:t>по показаниям больного </a:t>
                </a:r>
                <a:r>
                  <a:rPr lang="ru-RU" sz="2000" dirty="0" err="1"/>
                  <a:t>интубируют</a:t>
                </a:r>
                <a:r>
                  <a:rPr lang="ru-RU" sz="2000" dirty="0"/>
                  <a:t> и проводят искусственную вентиляцию лёгких (ИВЛ</a:t>
                </a:r>
                <a:r>
                  <a:rPr lang="ru-RU" sz="2000" dirty="0" smtClean="0"/>
                  <a:t>);</a:t>
                </a:r>
              </a:p>
              <a:p>
                <a:r>
                  <a:rPr lang="ru-RU" sz="2000" dirty="0"/>
                  <a:t>коррекция ацидоза 4,0% р-ром соды из расчёта</a:t>
                </a:r>
                <a:r>
                  <a:rPr lang="ru-RU" sz="2000" dirty="0" smtClean="0"/>
                  <a:t>:</a:t>
                </a:r>
              </a:p>
              <a:p>
                <a:endParaRPr lang="ru-RU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/>
                            <m:t>BE</m:t>
                          </m:r>
                        </m:num>
                        <m:den>
                          <m:r>
                            <a:rPr lang="ru-RU" sz="2000" i="1"/>
                            <m:t>2</m:t>
                          </m:r>
                        </m:den>
                      </m:f>
                      <m:r>
                        <a:rPr lang="ru-RU" sz="2000" i="1"/>
                        <m:t> </m:t>
                      </m:r>
                      <m:r>
                        <a:rPr lang="ru-RU" sz="2000" i="1"/>
                        <m:t>𝑋</m:t>
                      </m:r>
                      <m:r>
                        <a:rPr lang="ru-RU" sz="2000" i="1"/>
                        <m:t> </m:t>
                      </m:r>
                      <m:r>
                        <m:rPr>
                          <m:nor/>
                        </m:rPr>
                        <a:rPr lang="ru-RU" sz="2000" b="1"/>
                        <m:t>вес больного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где </a:t>
                </a:r>
                <a:r>
                  <a:rPr lang="en-US" sz="2000" dirty="0"/>
                  <a:t>BE</a:t>
                </a:r>
                <a:r>
                  <a:rPr lang="ru-RU" sz="2000" dirty="0"/>
                  <a:t> - дефицит оснований</a:t>
                </a:r>
                <a:r>
                  <a:rPr lang="ru-RU" sz="2000" dirty="0" smtClean="0"/>
                  <a:t>;</a:t>
                </a:r>
              </a:p>
              <a:p>
                <a:r>
                  <a:rPr lang="ru-RU" sz="2000" dirty="0"/>
                  <a:t>при возбуждении больного назначают транквилизаторы (седуксен, </a:t>
                </a:r>
                <a:r>
                  <a:rPr lang="ru-RU" sz="2000" dirty="0" err="1"/>
                  <a:t>тазепам</a:t>
                </a:r>
                <a:r>
                  <a:rPr lang="ru-RU" sz="2000" dirty="0"/>
                  <a:t> и т.д</a:t>
                </a:r>
                <a:r>
                  <a:rPr lang="ru-RU" sz="2000" dirty="0" smtClean="0"/>
                  <a:t>.);</a:t>
                </a:r>
              </a:p>
              <a:p>
                <a:r>
                  <a:rPr lang="ru-RU" sz="2000" dirty="0"/>
                  <a:t>вазоактивные препараты типа "</a:t>
                </a:r>
                <a:r>
                  <a:rPr lang="ru-RU" sz="2000" dirty="0" err="1"/>
                  <a:t>алупент</a:t>
                </a:r>
                <a:r>
                  <a:rPr lang="ru-RU" sz="2000" dirty="0"/>
                  <a:t>" (при повышении ЦВД и снижении АД) при отсутствии выраженной тахикардии;</a:t>
                </a: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268760"/>
                <a:ext cx="8136904" cy="5328592"/>
              </a:xfrm>
              <a:blipFill rotWithShape="1">
                <a:blip r:embed="rId2"/>
                <a:stretch>
                  <a:fillRect l="-824" t="-5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01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СИМПТОМАТИЧЕСКАЯ ТЕРАПИЯ ОСТРОЙ КРОВОПОТЕРИ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r>
              <a:rPr lang="ru-RU" sz="2000" dirty="0"/>
              <a:t>при выраженной тахикардии назначают </a:t>
            </a:r>
            <a:r>
              <a:rPr lang="ru-RU" sz="2000" dirty="0" err="1"/>
              <a:t>допамин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при портальной гипертензии назначают вазопрессин, который обес­печивает снижение висцерального кровотока. Его назначают из расчёта 0,3 </a:t>
            </a:r>
            <a:r>
              <a:rPr lang="ru-RU" sz="2000" dirty="0" err="1"/>
              <a:t>Ед</a:t>
            </a:r>
            <a:r>
              <a:rPr lang="ru-RU" sz="2000" dirty="0"/>
              <a:t>/кг массы тела больного (</a:t>
            </a:r>
            <a:r>
              <a:rPr lang="en-US" sz="2000" dirty="0"/>
              <a:t>max</a:t>
            </a:r>
            <a:r>
              <a:rPr lang="ru-RU" sz="2000" dirty="0"/>
              <a:t>. до 20 </a:t>
            </a:r>
            <a:r>
              <a:rPr lang="ru-RU" sz="2000" dirty="0" err="1"/>
              <a:t>Ед</a:t>
            </a:r>
            <a:r>
              <a:rPr lang="ru-RU" sz="2000" dirty="0"/>
              <a:t>) в течение 20 минут. Скорость введения препарата 0,2 - 0,4 </a:t>
            </a:r>
            <a:r>
              <a:rPr lang="ru-RU" sz="2000" dirty="0" err="1"/>
              <a:t>Ед</a:t>
            </a:r>
            <a:r>
              <a:rPr lang="ru-RU" sz="2000" dirty="0"/>
              <a:t>/мин.</a:t>
            </a:r>
          </a:p>
          <a:p>
            <a:r>
              <a:rPr lang="ru-RU" sz="2000" dirty="0"/>
              <a:t>Кроме того</a:t>
            </a:r>
            <a:r>
              <a:rPr lang="ru-RU" sz="2000" i="1" dirty="0"/>
              <a:t>, </a:t>
            </a:r>
            <a:r>
              <a:rPr lang="ru-RU" sz="2000" dirty="0"/>
              <a:t>при острой кровопотере проводится почасовой кон­троль диуреза, так как на фоне </a:t>
            </a:r>
            <a:r>
              <a:rPr lang="ru-RU" sz="2000" dirty="0" err="1"/>
              <a:t>олигурии</a:t>
            </a:r>
            <a:r>
              <a:rPr lang="ru-RU" sz="2000" dirty="0"/>
              <a:t> применение диуретиков опасно усугублением </a:t>
            </a:r>
            <a:r>
              <a:rPr lang="ru-RU" sz="2000" dirty="0" err="1"/>
              <a:t>гиповолемии</a:t>
            </a:r>
            <a:r>
              <a:rPr lang="ru-RU" sz="2000" dirty="0"/>
              <a:t>. В случае развития последней целесообразно назначение сердечных гликозидов (ребёнку школьного возраста 0,5 мл 0,05% раствор </a:t>
            </a:r>
            <a:r>
              <a:rPr lang="ru-RU" sz="2000" dirty="0" err="1"/>
              <a:t>строфантина</a:t>
            </a:r>
            <a:r>
              <a:rPr lang="ru-RU" sz="2000" dirty="0"/>
              <a:t> в 10 - 20 мл 20,0% глюкозы, медленно). Кроме того, назначаются 200,0 мл 20,0% раствора глюкозы в/в </a:t>
            </a:r>
            <a:r>
              <a:rPr lang="ru-RU" sz="2000" dirty="0" err="1"/>
              <a:t>капельно</a:t>
            </a:r>
            <a:r>
              <a:rPr lang="ru-RU" sz="2000" dirty="0"/>
              <a:t> и 30 мл 10,0% р-</a:t>
            </a:r>
            <a:r>
              <a:rPr lang="ru-RU" sz="2000" dirty="0" err="1"/>
              <a:t>ра</a:t>
            </a:r>
            <a:r>
              <a:rPr lang="ru-RU" sz="2000" dirty="0"/>
              <a:t> </a:t>
            </a:r>
            <a:r>
              <a:rPr lang="en-US" sz="2000" dirty="0" err="1"/>
              <a:t>KCl</a:t>
            </a:r>
            <a:r>
              <a:rPr lang="ru-RU" sz="2000" dirty="0"/>
              <a:t> + 20 ед. инсулина простого.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64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dirty="0"/>
              <a:t>1. Продолжающееся кровотечение на фоне проводимых гемотрансфузий у больного, находящегося в состоянии геморрагического шока.</a:t>
            </a:r>
          </a:p>
          <a:p>
            <a:r>
              <a:rPr lang="ru-RU" dirty="0"/>
              <a:t>2. Невозможность остановить кровотечение эндоскопическими ма­нипуляциями (</a:t>
            </a:r>
            <a:r>
              <a:rPr lang="ru-RU" dirty="0" err="1"/>
              <a:t>термокоагуляция</a:t>
            </a:r>
            <a:r>
              <a:rPr lang="ru-RU" dirty="0"/>
              <a:t>, установка зонда </a:t>
            </a:r>
            <a:r>
              <a:rPr lang="ru-RU" dirty="0" err="1"/>
              <a:t>Блекмора</a:t>
            </a:r>
            <a:r>
              <a:rPr lang="ru-RU" dirty="0"/>
              <a:t>).</a:t>
            </a:r>
          </a:p>
          <a:p>
            <a:r>
              <a:rPr lang="ru-RU" dirty="0"/>
              <a:t>3. Рецидив кровотечения. (при острой язве 12-перстной кишки от 1,1% до 4,9%)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06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По </a:t>
            </a:r>
            <a:r>
              <a:rPr lang="ru-RU" sz="2800" dirty="0"/>
              <a:t>статистике примерно 1/5 часть детей с кровотечениями </a:t>
            </a:r>
            <a:r>
              <a:rPr lang="ru-RU" sz="2800" dirty="0" smtClean="0"/>
              <a:t>ЖКТ оперируется</a:t>
            </a:r>
            <a:r>
              <a:rPr lang="ru-RU" sz="2800" dirty="0"/>
              <a:t>. Оперативное вмешательство, проводимое на фоне продол­жающейся консервативной терапии, является операцией отчаяния.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2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пищеводных кровотечениях, как правило на фоне портальной гипертензии, выполняются верхнесрединная лапаротомия, </a:t>
            </a:r>
            <a:r>
              <a:rPr lang="ru-RU" sz="2000" dirty="0" err="1"/>
              <a:t>гастротомия</a:t>
            </a:r>
            <a:r>
              <a:rPr lang="ru-RU" sz="2000" dirty="0"/>
              <a:t> ближе к </a:t>
            </a:r>
            <a:r>
              <a:rPr lang="ru-RU" sz="2000" dirty="0" err="1"/>
              <a:t>кардиоэзофагеальному</a:t>
            </a:r>
            <a:r>
              <a:rPr lang="ru-RU" sz="2000" dirty="0"/>
              <a:t> сегменту и прошиваются </a:t>
            </a:r>
            <a:r>
              <a:rPr lang="ru-RU" sz="2000" dirty="0" err="1"/>
              <a:t>варикозно</a:t>
            </a:r>
            <a:r>
              <a:rPr lang="ru-RU" sz="2000" dirty="0"/>
              <a:t> изме­ненные вены кардиального отдела желудка и нижней трети пищевода. При обширном </a:t>
            </a:r>
            <a:r>
              <a:rPr lang="ru-RU" sz="2000" dirty="0" err="1"/>
              <a:t>варикозе</a:t>
            </a:r>
            <a:r>
              <a:rPr lang="ru-RU" sz="2000" dirty="0"/>
              <a:t> вен желудка выполняется операция </a:t>
            </a:r>
            <a:r>
              <a:rPr lang="ru-RU" sz="2000" dirty="0" err="1"/>
              <a:t>Таннера</a:t>
            </a:r>
            <a:r>
              <a:rPr lang="ru-RU" sz="2000" dirty="0"/>
              <a:t>. Дополни­тельно можно провести </a:t>
            </a:r>
            <a:r>
              <a:rPr lang="ru-RU" sz="2000" dirty="0" err="1"/>
              <a:t>десимпатизацию</a:t>
            </a:r>
            <a:r>
              <a:rPr lang="ru-RU" sz="2000" dirty="0"/>
              <a:t> печёночной артерии, </a:t>
            </a:r>
            <a:r>
              <a:rPr lang="ru-RU" sz="2000" dirty="0" err="1"/>
              <a:t>гепатооментопексию</a:t>
            </a:r>
            <a:r>
              <a:rPr lang="ru-RU" sz="2000" dirty="0"/>
              <a:t>;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508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при желудочных кровотечениях и кровотечениях на фоне язв и эро­зий слизистой проводится, как правило, прошивание кровоточащих со­судов. При каллёзных язвах с </a:t>
            </a:r>
            <a:r>
              <a:rPr lang="ru-RU" sz="2000" dirty="0" err="1"/>
              <a:t>перифокальной</a:t>
            </a:r>
            <a:r>
              <a:rPr lang="ru-RU" sz="2000" dirty="0"/>
              <a:t> инфильтрацией тканей (способствующей прорезыванию лигатур) язву, по возможности, необхо­димо иссечь, а швы на стенки органа накладываются в пределах здоровой ткани. При обнаружении кровоточащих полипов и других патологических новообразований в желудке (опухоль, </a:t>
            </a:r>
            <a:r>
              <a:rPr lang="ru-RU" sz="2000" dirty="0" err="1"/>
              <a:t>эктопированная</a:t>
            </a:r>
            <a:r>
              <a:rPr lang="ru-RU" sz="2000" dirty="0"/>
              <a:t> слизистая других органов), они удаляются радикально в пределах здоровых тканей;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281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при кровотечениях из толстой кишки на фоне эрозий и изъязвлений слизистой оболочки кровоточащий сосуд, после вскрытия органа и его об­наружения, прошивается. При множественных локализациях кровоточащих язв (неспецифический язвенный колит, болезнь Крона) проводится тоталь­ное или субтотальное удаление органа. При обнаружении новообразований (опухоль, полип) последние удаляются радикально, а при их малигнизации проводится обширная резекция толстой кишки.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018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Основной целью экстренной операции при кровотечении органов ЖКТ является выявление источника и остановка кровотечения. Расширение объёма вмешательства (с целью радикального оперативного излечения от болезни и профилактики рецидивов) решается индивидуально и зависит от состояния больного, а также от опыта и квалификации оперирующего хи­рурга.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60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250704" cy="778098"/>
          </a:xfrm>
        </p:spPr>
        <p:txBody>
          <a:bodyPr/>
          <a:lstStyle/>
          <a:p>
            <a:r>
              <a:rPr lang="ru-RU" sz="3600" b="1" dirty="0" smtClean="0"/>
              <a:t>этиология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704856" cy="5112568"/>
          </a:xfrm>
        </p:spPr>
        <p:txBody>
          <a:bodyPr/>
          <a:lstStyle/>
          <a:p>
            <a:pPr algn="just"/>
            <a:r>
              <a:rPr lang="ru-RU" b="1" dirty="0" smtClean="0"/>
              <a:t>Новорожденные: </a:t>
            </a:r>
            <a:r>
              <a:rPr lang="ru-RU" b="1" dirty="0"/>
              <a:t>гормональный дисбаланс организма (мелена новорожденных), язвенно-некротический энтероколит, внутриутробное поражение печени, ятрогенное повреждение слизистой пищеварительного тракта, кровоточащие эрозии и язвы 12-перстной кишки и желудка при гипоксических травматических поражениях ЦНС в родах.</a:t>
            </a:r>
          </a:p>
          <a:p>
            <a:pPr algn="just"/>
            <a:r>
              <a:rPr lang="ru-RU" b="1" dirty="0" smtClean="0"/>
              <a:t>Грудные дети: </a:t>
            </a:r>
            <a:r>
              <a:rPr lang="ru-RU" b="1" dirty="0"/>
              <a:t>инвагинация кишечника, эрозивный гастрит (вследствие </a:t>
            </a:r>
            <a:r>
              <a:rPr lang="ru-RU" b="1" dirty="0" err="1"/>
              <a:t>гастроэзофагеального</a:t>
            </a:r>
            <a:r>
              <a:rPr lang="ru-RU" b="1" dirty="0"/>
              <a:t> рефлюкса), грыжи пищеводного отверстия диафрагмы.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637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/>
              <a:t>ДИСПАНСЕРИЗАЦИЯ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Необходимость её обусловлена прежде всего тем, что возможны ре­цидивы кровотечений. Такие больные становятся инвалидами и погибают, по статистическим данным, к 20 - 24 годам жизни. Поэтому необходимо организовать диспансерное наблюдение хирурга, гастроэнтеролога, гема­толога. Пациент, его родственники и наблюдающий за ним врач должны знать группу крови и </a:t>
            </a:r>
            <a:r>
              <a:rPr lang="en-US" sz="2000" dirty="0"/>
              <a:t>Rh</a:t>
            </a:r>
            <a:r>
              <a:rPr lang="ru-RU" sz="2000" dirty="0"/>
              <a:t>-фактор больного (ставится отметка в паспорте). Кроме того, в резерве должны быть доноры. При необходимости (по пока­заниям, с учётом нозологии заболевания) проводится профилактическое лечение с учётом цикличности течения болезни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1039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(с) Казань,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609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Дети дошкольного возраста: </a:t>
            </a:r>
            <a:r>
              <a:rPr lang="ru-RU" b="1" dirty="0" err="1"/>
              <a:t>дивертикулит</a:t>
            </a:r>
            <a:r>
              <a:rPr lang="ru-RU" b="1" dirty="0"/>
              <a:t> </a:t>
            </a:r>
            <a:r>
              <a:rPr lang="ru-RU" b="1" dirty="0" err="1"/>
              <a:t>Меккеля</a:t>
            </a:r>
            <a:r>
              <a:rPr lang="ru-RU" b="1" dirty="0"/>
              <a:t>, полипы прямой кишки, трещины ануса, геморрагические диатезы.</a:t>
            </a:r>
          </a:p>
          <a:p>
            <a:pPr algn="just"/>
            <a:r>
              <a:rPr lang="ru-RU" b="1" dirty="0" smtClean="0"/>
              <a:t>Дети школьного возраста: </a:t>
            </a:r>
            <a:r>
              <a:rPr lang="ru-RU" b="1" dirty="0"/>
              <a:t>язвенная болезнь 12-перстной кишки и желудка, портальная гипертензия, синдром </a:t>
            </a:r>
            <a:r>
              <a:rPr lang="ru-RU" b="1" dirty="0" err="1"/>
              <a:t>Мэлори-Вейса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250704" cy="778098"/>
          </a:xfrm>
        </p:spPr>
        <p:txBody>
          <a:bodyPr/>
          <a:lstStyle/>
          <a:p>
            <a:r>
              <a:rPr lang="ru-RU" sz="3600" b="1" dirty="0" smtClean="0"/>
              <a:t>этиология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787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just"/>
            <a:r>
              <a:rPr lang="ru-RU" b="1" dirty="0"/>
              <a:t>У 60% детей кровотечения язвенные. Отношение язвенных к не язвенным составляет 2:1. У 70% детей язвенные кровотечения впервые отмечаются до 12 лет, причем у мальчиков в 3 раза чаще, чем у девочек (у взрослых это соотношение 5:1). Пик язвенных кровотечений приходится на июнь. Наследственность не основной фактор заболевания и составляет 20-30%.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816424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эпидемиология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201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544616"/>
          </a:xfrm>
        </p:spPr>
        <p:txBody>
          <a:bodyPr>
            <a:normAutofit/>
          </a:bodyPr>
          <a:lstStyle/>
          <a:p>
            <a:r>
              <a:rPr lang="ru-RU" b="1" dirty="0" smtClean="0"/>
              <a:t>Язвенные кровотечения.</a:t>
            </a:r>
          </a:p>
          <a:p>
            <a:pPr marL="0" indent="0">
              <a:buNone/>
            </a:pPr>
            <a:r>
              <a:rPr lang="ru-RU" sz="2000" dirty="0"/>
              <a:t>Клиника желудочно-кишечных кровотечений при язвенной болезни зависит от </a:t>
            </a:r>
            <a:r>
              <a:rPr lang="ru-RU" sz="2000" dirty="0" err="1"/>
              <a:t>преморбидного</a:t>
            </a:r>
            <a:r>
              <a:rPr lang="ru-RU" sz="2000" dirty="0"/>
              <a:t> фона, степени кровопотери, возраста ребенка и характеризуется основными клиническими </a:t>
            </a:r>
            <a:r>
              <a:rPr lang="ru-RU" sz="2000" dirty="0" smtClean="0"/>
              <a:t>синдромами: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синдром рвоты </a:t>
            </a:r>
            <a:endParaRPr lang="ru-RU" sz="2400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dirty="0" smtClean="0"/>
              <a:t>мелена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smtClean="0"/>
              <a:t>сосудистый коллапс (</a:t>
            </a:r>
            <a:r>
              <a:rPr lang="ru-RU" sz="2400" dirty="0"/>
              <a:t>у</a:t>
            </a:r>
            <a:r>
              <a:rPr lang="ru-RU" sz="2400" dirty="0" smtClean="0"/>
              <a:t> </a:t>
            </a:r>
            <a:r>
              <a:rPr lang="ru-RU" sz="2400" dirty="0"/>
              <a:t>каждого 5-го коллапс протекает в виде геморрагического шок</a:t>
            </a:r>
            <a:r>
              <a:rPr lang="ru-RU" sz="24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err="1" smtClean="0"/>
              <a:t>подташнивание</a:t>
            </a:r>
            <a:endParaRPr lang="ru-RU" sz="2400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учащение </a:t>
            </a:r>
            <a:r>
              <a:rPr lang="ru-RU" sz="2400" dirty="0" smtClean="0"/>
              <a:t>пульса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падение артериального </a:t>
            </a:r>
            <a:r>
              <a:rPr lang="ru-RU" sz="2400" dirty="0" smtClean="0"/>
              <a:t>давления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снижение диуреза</a:t>
            </a:r>
          </a:p>
        </p:txBody>
      </p:sp>
    </p:spTree>
    <p:extLst>
      <p:ext uri="{BB962C8B-B14F-4D97-AF65-F5344CB8AC3E}">
        <p14:creationId xmlns:p14="http://schemas.microsoft.com/office/powerpoint/2010/main" xmlns="" val="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54461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Неязвенные</a:t>
            </a:r>
            <a:r>
              <a:rPr lang="ru-RU" b="1" dirty="0" smtClean="0"/>
              <a:t> кровотечения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Редкие соматические и хирургические заболевания, при которых возможны кровотечения ЖКТ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Синдром </a:t>
            </a:r>
            <a:r>
              <a:rPr lang="ru-RU" sz="1800" dirty="0" err="1"/>
              <a:t>Мэллори-Вейса</a:t>
            </a:r>
            <a:r>
              <a:rPr lang="ru-RU" sz="1800" dirty="0"/>
              <a:t> (1929) – продольные разрывы слизистой кардиального отдела желудка. Появляется при повышении внутрижелудочного давления во время рвоты, тупой травме, </a:t>
            </a:r>
            <a:r>
              <a:rPr lang="ru-RU" sz="1800" dirty="0" smtClean="0"/>
              <a:t>кашле</a:t>
            </a:r>
          </a:p>
          <a:p>
            <a:pPr lvl="1">
              <a:buFont typeface="Wingdings" pitchFamily="2" charset="2"/>
              <a:buChar char="Ø"/>
            </a:pPr>
            <a:endParaRPr lang="ru-RU" sz="1800" b="1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Синдром </a:t>
            </a:r>
            <a:r>
              <a:rPr lang="ru-RU" sz="1800" dirty="0" err="1"/>
              <a:t>Цоллингера-Элиссона</a:t>
            </a:r>
            <a:r>
              <a:rPr lang="ru-RU" sz="1800" dirty="0"/>
              <a:t> (1955) – тяжело протекающая язвенная болезнь 12-перстной кишки, сочетающаяся с опухолью поджелудочной железы (</a:t>
            </a:r>
            <a:r>
              <a:rPr lang="ru-RU" sz="1800" dirty="0" err="1"/>
              <a:t>гастриномой</a:t>
            </a:r>
            <a:r>
              <a:rPr lang="ru-RU" sz="1800" dirty="0" smtClean="0"/>
              <a:t>).</a:t>
            </a:r>
          </a:p>
          <a:p>
            <a:pPr lvl="1">
              <a:buFont typeface="Wingdings" pitchFamily="2" charset="2"/>
              <a:buChar char="Ø"/>
            </a:pPr>
            <a:endParaRPr lang="ru-RU" sz="1800" b="1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Эрозивный гастрит, проявляется, чаще всего, подострым и хроническими кровотечениями.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328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КЛИНИЧЕСКИЕ 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54461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1800" dirty="0"/>
              <a:t>Рефлюкс-эзофагит с эрозией слизистой нижней трети пищевода (при грыже пищеводного отверстия диафрагмы, </a:t>
            </a:r>
            <a:r>
              <a:rPr lang="ru-RU" sz="1800" dirty="0" err="1"/>
              <a:t>халазии</a:t>
            </a:r>
            <a:r>
              <a:rPr lang="ru-RU" sz="1800" dirty="0"/>
              <a:t> </a:t>
            </a:r>
            <a:r>
              <a:rPr lang="ru-RU" sz="1800" dirty="0" err="1"/>
              <a:t>кардии</a:t>
            </a:r>
            <a:r>
              <a:rPr lang="ru-RU" sz="18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Ятрогенный и механические повреждения пищевода встречаются у детей при проглатывании и задержке в пищеводе остроконечных инородных тел или при грубой интубации пищевода и желудка зондами</a:t>
            </a:r>
            <a:r>
              <a:rPr lang="ru-RU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Болезнь Крона встречается у 0,8-4,5 на 100 000 населения и характеризуется неспецифическим воспалением стенки кишки. В 50-60% случаев поражается тонкая кишка, в 10-17% - толстая, в 17-40% - тонкая и толстая одновременно. В 20-33% случаев заболевание сопровождается кровотечением и проявляется меленой. Чем выше уровень поражения кишечного тракта, тем более темный стул.</a:t>
            </a:r>
          </a:p>
          <a:p>
            <a:pPr lvl="1">
              <a:buFont typeface="Wingdings" pitchFamily="2" charset="2"/>
              <a:buChar char="Ø"/>
            </a:pPr>
            <a:endParaRPr lang="ru-RU" sz="1800" dirty="0"/>
          </a:p>
          <a:p>
            <a:pPr lvl="1">
              <a:buFont typeface="Wingdings" pitchFamily="2" charset="2"/>
              <a:buChar char="Ø"/>
            </a:pPr>
            <a:endParaRPr lang="ru-RU" sz="15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022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2353</Words>
  <Application>Microsoft Office PowerPoint</Application>
  <PresentationFormat>Экран (4:3)</PresentationFormat>
  <Paragraphs>208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Эркер</vt:lpstr>
      <vt:lpstr>КРОВОТЕЧЕНИЯ ИЗ ЖЕЛУДОЧНО-КИШЕЧНОГО ТРАКТА У ДЕТЕЙ </vt:lpstr>
      <vt:lpstr>актуальность</vt:lpstr>
      <vt:lpstr>КЛАССИФИКАЦИЯ</vt:lpstr>
      <vt:lpstr>этиология</vt:lpstr>
      <vt:lpstr>этиология</vt:lpstr>
      <vt:lpstr>эпидемиология</vt:lpstr>
      <vt:lpstr>КЛИНИЧЕСКИЕ ОСОБЕННОСТИ</vt:lpstr>
      <vt:lpstr>КЛИНИЧЕСКИЕ ОСОБЕННОСТИ</vt:lpstr>
      <vt:lpstr>КЛИНИЧЕСКИЕ ОСОБЕННОСТИ</vt:lpstr>
      <vt:lpstr>КЛИНИЧЕСКИЕ ОСОБЕННОСТИ</vt:lpstr>
      <vt:lpstr>КЛИНИЧЕСКИЕ ОСОБЕННОСТИ</vt:lpstr>
      <vt:lpstr>КЛИНИЧЕСКИЕ ОСОБЕННОСТИ</vt:lpstr>
      <vt:lpstr>КЛИНИЧЕСКИЕ ОСОБЕННОСТИ</vt:lpstr>
      <vt:lpstr>КЛИНИЧЕСКИЕ ОСОБЕННОСТИ</vt:lpstr>
      <vt:lpstr>ОПРЕДЕЛЕНИЕ СТЕПЕНИ КРОВОПОТЕРИ</vt:lpstr>
      <vt:lpstr>ОПРЕДЕЛЕНИЕ СТЕПЕНИ КРОВОПОТЕРИ</vt:lpstr>
      <vt:lpstr>ОПРЕДЕЛЕНИЕ СТЕПЕНИ КРОВОПОТЕРИ</vt:lpstr>
      <vt:lpstr>диагностика</vt:lpstr>
      <vt:lpstr>Слайд 19</vt:lpstr>
      <vt:lpstr>диагностика</vt:lpstr>
      <vt:lpstr>ДИФФЕРЕНЦИАЛЬНАЯ ДИАГНОСТИКА</vt:lpstr>
      <vt:lpstr>ПРОГНОЗ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СИМПТОМАТИЧЕСКАЯ ТЕРАПИЯ ОСТРОЙ КРОВОПОТЕРИ</vt:lpstr>
      <vt:lpstr>СИМПТОМАТИЧЕСКАЯ ТЕРАПИЯ ОСТРОЙ КРОВОПОТЕРИ</vt:lpstr>
      <vt:lpstr>ПОКАЗАНИЯ К ОПЕРАЦИИ</vt:lpstr>
      <vt:lpstr>ПОКАЗАНИЯ К ОПЕРАЦИИ</vt:lpstr>
      <vt:lpstr>ПОКАЗАНИЯ К ОПЕРАЦИИ</vt:lpstr>
      <vt:lpstr>ПОКАЗАНИЯ К ОПЕРАЦИИ</vt:lpstr>
      <vt:lpstr>ПОКАЗАНИЯ К ОПЕРАЦИИ</vt:lpstr>
      <vt:lpstr>ПОКАЗАНИЯ К ОПЕРАЦИИ</vt:lpstr>
      <vt:lpstr>ДИСПАНСЕРИЗАЦИЯ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КРОВОТЕЧЕНИЯ ИЗ ЖЕЛУДОЧНО-КИШЕЧНОГО ТРАКТА У ДЕТЕЙ </dc:title>
  <dc:creator>Паша</dc:creator>
  <cp:lastModifiedBy>Валерий</cp:lastModifiedBy>
  <cp:revision>12</cp:revision>
  <dcterms:created xsi:type="dcterms:W3CDTF">2014-03-23T13:12:05Z</dcterms:created>
  <dcterms:modified xsi:type="dcterms:W3CDTF">2014-04-14T17:57:41Z</dcterms:modified>
</cp:coreProperties>
</file>