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329" r:id="rId12"/>
    <p:sldId id="303" r:id="rId13"/>
    <p:sldId id="328" r:id="rId14"/>
    <p:sldId id="330" r:id="rId15"/>
    <p:sldId id="331" r:id="rId16"/>
    <p:sldId id="266" r:id="rId17"/>
    <p:sldId id="267" r:id="rId18"/>
    <p:sldId id="268" r:id="rId19"/>
    <p:sldId id="299" r:id="rId20"/>
    <p:sldId id="270" r:id="rId21"/>
    <p:sldId id="271" r:id="rId22"/>
    <p:sldId id="272" r:id="rId23"/>
    <p:sldId id="273" r:id="rId24"/>
    <p:sldId id="269" r:id="rId25"/>
    <p:sldId id="301" r:id="rId26"/>
    <p:sldId id="277" r:id="rId27"/>
    <p:sldId id="275" r:id="rId28"/>
    <p:sldId id="278" r:id="rId29"/>
    <p:sldId id="333" r:id="rId30"/>
    <p:sldId id="304" r:id="rId31"/>
    <p:sldId id="334" r:id="rId32"/>
    <p:sldId id="335" r:id="rId33"/>
    <p:sldId id="336" r:id="rId34"/>
    <p:sldId id="337" r:id="rId35"/>
    <p:sldId id="339" r:id="rId36"/>
    <p:sldId id="346" r:id="rId37"/>
    <p:sldId id="340" r:id="rId38"/>
    <p:sldId id="345" r:id="rId39"/>
    <p:sldId id="338" r:id="rId40"/>
    <p:sldId id="298" r:id="rId41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0.wmf"/><Relationship Id="rId7" Type="http://schemas.openxmlformats.org/officeDocument/2006/relationships/image" Target="../media/image12.png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6.wmf"/><Relationship Id="rId7" Type="http://schemas.openxmlformats.org/officeDocument/2006/relationships/image" Target="../media/image18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8.png"/><Relationship Id="rId5" Type="http://schemas.openxmlformats.org/officeDocument/2006/relationships/image" Target="../media/image17.wmf"/><Relationship Id="rId10" Type="http://schemas.openxmlformats.org/officeDocument/2006/relationships/image" Target="../media/image7.png"/><Relationship Id="rId4" Type="http://schemas.openxmlformats.org/officeDocument/2006/relationships/oleObject" Target="../embeddings/oleObject10.bin"/><Relationship Id="rId9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9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2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7" Type="http://schemas.openxmlformats.org/officeDocument/2006/relationships/image" Target="../media/image7.png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9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1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1.wmf"/><Relationship Id="rId4" Type="http://schemas.openxmlformats.org/officeDocument/2006/relationships/oleObject" Target="../embeddings/oleObject24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33.wmf"/><Relationship Id="rId4" Type="http://schemas.openxmlformats.org/officeDocument/2006/relationships/oleObject" Target="../embeddings/oleObject26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6.wmf"/><Relationship Id="rId4" Type="http://schemas.openxmlformats.org/officeDocument/2006/relationships/oleObject" Target="../embeddings/oleObject29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38.wmf"/><Relationship Id="rId4" Type="http://schemas.openxmlformats.org/officeDocument/2006/relationships/oleObject" Target="../embeddings/oleObject31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1.wmf"/><Relationship Id="rId4" Type="http://schemas.openxmlformats.org/officeDocument/2006/relationships/oleObject" Target="../embeddings/oleObject34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8.wmf"/><Relationship Id="rId4" Type="http://schemas.openxmlformats.org/officeDocument/2006/relationships/oleObject" Target="../embeddings/oleObject35.bin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7" Type="http://schemas.openxmlformats.org/officeDocument/2006/relationships/image" Target="../media/image52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51.wmf"/><Relationship Id="rId4" Type="http://schemas.openxmlformats.org/officeDocument/2006/relationships/oleObject" Target="../embeddings/oleObject38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4.wmf"/><Relationship Id="rId4" Type="http://schemas.openxmlformats.org/officeDocument/2006/relationships/oleObject" Target="../embeddings/oleObject41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4</a:t>
            </a:r>
          </a:p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Кислотно-основное титрование</a:t>
            </a:r>
          </a:p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неводных средах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97623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856984" cy="6408712"/>
          </a:xfrm>
        </p:spPr>
        <p:txBody>
          <a:bodyPr/>
          <a:lstStyle/>
          <a:p>
            <a:pPr algn="l"/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Гликлазид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клотримазол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титруется аналогично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10</a:t>
            </a:fld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0016499"/>
              </p:ext>
            </p:extLst>
          </p:nvPr>
        </p:nvGraphicFramePr>
        <p:xfrm>
          <a:off x="459589" y="836712"/>
          <a:ext cx="8280920" cy="28409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5229000" imgH="1790640" progId="ISISServer">
                  <p:embed/>
                </p:oleObj>
              </mc:Choice>
              <mc:Fallback>
                <p:oleObj name="ISIS/Draw Sketch" r:id="rId2" imgW="5229000" imgH="1790640" progId="ISISServer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589" y="836712"/>
                        <a:ext cx="8280920" cy="28409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99" y="820378"/>
            <a:ext cx="44767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2714715"/>
              </p:ext>
            </p:extLst>
          </p:nvPr>
        </p:nvGraphicFramePr>
        <p:xfrm>
          <a:off x="445021" y="3861048"/>
          <a:ext cx="8364681" cy="21421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5" imgW="6991200" imgH="1790640" progId="ISISServer">
                  <p:embed/>
                </p:oleObj>
              </mc:Choice>
              <mc:Fallback>
                <p:oleObj name="ISIS/Draw Sketch" r:id="rId5" imgW="6991200" imgH="1790640" progId="ISISServer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021" y="3861048"/>
                        <a:ext cx="8364681" cy="21421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184" y="4169841"/>
            <a:ext cx="44767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0" name="Picture 1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988840"/>
            <a:ext cx="15240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Picture 1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65" y="6107869"/>
            <a:ext cx="18954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06042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Никотинамид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никетамид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Среда – б/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добавлением УА,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титрант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HClO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Никотинамид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/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Никетамид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11</a:t>
            </a:fld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2540006"/>
              </p:ext>
            </p:extLst>
          </p:nvPr>
        </p:nvGraphicFramePr>
        <p:xfrm>
          <a:off x="892696" y="2040086"/>
          <a:ext cx="7414300" cy="18577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5238720" imgH="1314360" progId="ISISServer">
                  <p:embed/>
                </p:oleObj>
              </mc:Choice>
              <mc:Fallback>
                <p:oleObj name="ISIS/Draw Sketch" r:id="rId2" imgW="5238720" imgH="1314360" progId="ISISServer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696" y="2040086"/>
                        <a:ext cx="7414300" cy="18577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586" y="2492896"/>
            <a:ext cx="44767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6658043"/>
              </p:ext>
            </p:extLst>
          </p:nvPr>
        </p:nvGraphicFramePr>
        <p:xfrm>
          <a:off x="468313" y="4659313"/>
          <a:ext cx="8278812" cy="184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5" imgW="5848200" imgH="1304640" progId="ISISServer">
                  <p:embed/>
                </p:oleObj>
              </mc:Choice>
              <mc:Fallback>
                <p:oleObj name="ISIS/Draw Sketch" r:id="rId5" imgW="5848200" imgH="1304640" progId="ISISServer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4659313"/>
                        <a:ext cx="8278812" cy="184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095761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Титрование очень слабых </a:t>
            </a:r>
          </a:p>
          <a:p>
            <a:pPr>
              <a:spcBef>
                <a:spcPts val="0"/>
              </a:spcBef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органических оснований (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рК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&gt;12)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Титрование ведут в уксусном ангидриде, который в б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льшей степени увеличивает осн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вные свойства, по сравнению с б/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вУК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Для более чёткого перехода окраски индикатора титрование проводят либо после высушивания препарата до постоянной массы или в некоторых случаях добавляют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апротонный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растворитель 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Слабое органическое основание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протонируется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растворителем, уксусный ангидрид переходит в анион уксусного ангидрида, который реагирует с ионом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ацетония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48520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Кофеин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рК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=13,40) высушивается до постоянной массы и растворяется в 2 мл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хлф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среда – УА,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титрант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хлорная кислота в б/в УК или в метаноле,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к.т.т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HClO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CH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OOH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 ClO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4</a:t>
            </a:r>
            <a:r>
              <a:rPr lang="en-US" sz="28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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+ CH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3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COOH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+</a:t>
            </a:r>
            <a:endParaRPr lang="ru-RU" sz="2800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13</a:t>
            </a:fld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9809811"/>
              </p:ext>
            </p:extLst>
          </p:nvPr>
        </p:nvGraphicFramePr>
        <p:xfrm>
          <a:off x="539552" y="2132856"/>
          <a:ext cx="8279900" cy="1587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7153200" imgH="1371600" progId="ISISServer">
                  <p:embed/>
                </p:oleObj>
              </mc:Choice>
              <mc:Fallback>
                <p:oleObj name="ISIS/Draw Sketch" r:id="rId2" imgW="7153200" imgH="137160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39552" y="2132856"/>
                        <a:ext cx="8279900" cy="15876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3566933"/>
              </p:ext>
            </p:extLst>
          </p:nvPr>
        </p:nvGraphicFramePr>
        <p:xfrm>
          <a:off x="1547664" y="3717032"/>
          <a:ext cx="6048672" cy="11606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4" imgW="5162400" imgH="990360" progId="ISISServer">
                  <p:embed/>
                </p:oleObj>
              </mc:Choice>
              <mc:Fallback>
                <p:oleObj name="ISIS/Draw Sketch" r:id="rId4" imgW="5162400" imgH="99036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47664" y="3717032"/>
                        <a:ext cx="6048672" cy="11606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3168800"/>
              </p:ext>
            </p:extLst>
          </p:nvPr>
        </p:nvGraphicFramePr>
        <p:xfrm>
          <a:off x="1222375" y="4953000"/>
          <a:ext cx="6770688" cy="156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6" imgW="5848200" imgH="1352520" progId="ISISServer">
                  <p:embed/>
                </p:oleObj>
              </mc:Choice>
              <mc:Fallback>
                <p:oleObj name="ISIS/Draw Sketch" r:id="rId6" imgW="5848200" imgH="1352520" progId="ISISServer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2375" y="4953000"/>
                        <a:ext cx="6770688" cy="156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005" y="2636912"/>
            <a:ext cx="44767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70" y="1556792"/>
            <a:ext cx="41910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597" y="4077072"/>
            <a:ext cx="36195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755" y="5589240"/>
            <a:ext cx="32385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95761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Очень слабыми основаниями являются и производные 1,4-бензодиазепина: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нитразепам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диазепам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феназепам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нитразепам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диазепам</a:t>
            </a:r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14</a:t>
            </a:fld>
            <a:endParaRPr lang="ru-RU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150" y="2204864"/>
            <a:ext cx="44767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2515030"/>
              </p:ext>
            </p:extLst>
          </p:nvPr>
        </p:nvGraphicFramePr>
        <p:xfrm>
          <a:off x="623003" y="1700808"/>
          <a:ext cx="8031852" cy="21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3" imgW="6419520" imgH="1685880" progId="ISISServer">
                  <p:embed/>
                </p:oleObj>
              </mc:Choice>
              <mc:Fallback>
                <p:oleObj name="ISIS/Draw Sketch" r:id="rId3" imgW="6419520" imgH="168588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003" y="1700808"/>
                        <a:ext cx="8031852" cy="21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5819783"/>
              </p:ext>
            </p:extLst>
          </p:nvPr>
        </p:nvGraphicFramePr>
        <p:xfrm>
          <a:off x="1115616" y="4221088"/>
          <a:ext cx="7220930" cy="21390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5" imgW="6314760" imgH="1857240" progId="ISISServer">
                  <p:embed/>
                </p:oleObj>
              </mc:Choice>
              <mc:Fallback>
                <p:oleObj name="ISIS/Draw Sketch" r:id="rId5" imgW="6314760" imgH="185724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4221088"/>
                        <a:ext cx="7220930" cy="21390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424" y="5052610"/>
            <a:ext cx="44767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95761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/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феназепам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15</a:t>
            </a:fld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4493953"/>
              </p:ext>
            </p:extLst>
          </p:nvPr>
        </p:nvGraphicFramePr>
        <p:xfrm>
          <a:off x="755576" y="1268760"/>
          <a:ext cx="7238339" cy="19458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6314760" imgH="1685880" progId="ISISServer">
                  <p:embed/>
                </p:oleObj>
              </mc:Choice>
              <mc:Fallback>
                <p:oleObj name="ISIS/Draw Sketch" r:id="rId2" imgW="6314760" imgH="168588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1268760"/>
                        <a:ext cx="7238339" cy="19458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0957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Титрование солей 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слабых органических оснований</a:t>
            </a:r>
          </a:p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титровании солей органических оснований в безводной уксусной кислоте анионы карбоновых кислот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эпинефрина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гидротартрат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нитрат-ион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нафазолина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нитрат),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дигидро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-фосфат-ион (кодеина фосфат), сульфат-ион (атропина сульфат) ведут себя как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однокислот-ные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основания по отношению к иону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ацетония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могут принимать протон:</a:t>
            </a: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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+ CH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3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COOH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</a:t>
            </a:r>
            <a:r>
              <a:rPr lang="en-US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+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 HNO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3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+ CH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3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COOH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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+ CH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3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COOH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</a:t>
            </a:r>
            <a:r>
              <a:rPr lang="en-US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+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 H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3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PO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4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+ CH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3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COOH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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+ CH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3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COOH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</a:t>
            </a:r>
            <a:r>
              <a:rPr lang="en-US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+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 HSO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4</a:t>
            </a:r>
            <a:r>
              <a:rPr lang="en-US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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+ CH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3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COOH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6042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4" y="188640"/>
            <a:ext cx="8928992" cy="6408712"/>
          </a:xfrm>
        </p:spPr>
        <p:txBody>
          <a:bodyPr>
            <a:normAutofit lnSpcReduction="10000"/>
          </a:bodyPr>
          <a:lstStyle/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Хлорид, бромид, йодид-ионы в б/в УК – очень слабые основания и при комнатной температуре реакция количественно не идет:</a:t>
            </a:r>
          </a:p>
          <a:p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en-US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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+ CH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3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COOH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</a:t>
            </a:r>
            <a:r>
              <a:rPr lang="en-US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+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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HCl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+ CH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3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COOH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(аналогично для бромид и йодид-ионов)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Поэтому при титровании в б/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вУК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солей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галоге-нидов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хлорной кислотой добавляют ацетат ртути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(II)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, при этом образуется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малодиссоции-руемое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соединение ацетат ртути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(II)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и ацетат азотистого основания: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В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HCl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+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1/2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Hg(CH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3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COO)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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algn="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B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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CH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3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COOH +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1/2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HgCl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</a:t>
            </a:r>
            <a:endParaRPr lang="ru-RU" baseline="-25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6042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>
              <a:spcBef>
                <a:spcPts val="1800"/>
              </a:spcBef>
            </a:pP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Эпинефрина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гидротартрат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ts val="1800"/>
              </a:spcBef>
            </a:pP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HClO</a:t>
            </a:r>
            <a:r>
              <a:rPr lang="en-US" altLang="ru-RU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4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+ CH</a:t>
            </a:r>
            <a:r>
              <a:rPr lang="en-US" altLang="ru-RU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3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COOH  ClO</a:t>
            </a:r>
            <a:r>
              <a:rPr lang="en-US" altLang="ru-RU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4</a:t>
            </a:r>
            <a:r>
              <a:rPr lang="en-US" altLang="ru-RU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¯</a:t>
            </a:r>
            <a:r>
              <a:rPr lang="ru-RU" altLang="ru-RU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+</a:t>
            </a:r>
            <a:r>
              <a:rPr lang="ru-RU" altLang="ru-RU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 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CH</a:t>
            </a:r>
            <a:r>
              <a:rPr lang="en-US" altLang="ru-RU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3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COOH</a:t>
            </a:r>
            <a:r>
              <a:rPr lang="en-US" altLang="ru-RU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lang="en-US" altLang="ru-RU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+</a:t>
            </a:r>
          </a:p>
          <a:p>
            <a:pPr algn="l">
              <a:spcBef>
                <a:spcPts val="1800"/>
              </a:spcBef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б/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ЛВ находится в ионизированной форме: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титровании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гидротартрат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-ион принимает ион водорода, так как выступает как основание по отношению к иону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ацетония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18</a:t>
            </a:fld>
            <a:endParaRPr lang="ru-RU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045" y="908720"/>
            <a:ext cx="41910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4932998"/>
              </p:ext>
            </p:extLst>
          </p:nvPr>
        </p:nvGraphicFramePr>
        <p:xfrm>
          <a:off x="612145" y="2492896"/>
          <a:ext cx="7821775" cy="19660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3" imgW="5838480" imgH="1466640" progId="ISISServer">
                  <p:embed/>
                </p:oleObj>
              </mc:Choice>
              <mc:Fallback>
                <p:oleObj name="ISIS/Draw Sketch" r:id="rId3" imgW="5838480" imgH="1466640" progId="ISISServer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145" y="2492896"/>
                        <a:ext cx="7821775" cy="19660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06042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Протонированное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основание реагирует с перхлорат-ионом с образованием соли: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19</a:t>
            </a:fld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8686899"/>
              </p:ext>
            </p:extLst>
          </p:nvPr>
        </p:nvGraphicFramePr>
        <p:xfrm>
          <a:off x="107504" y="627768"/>
          <a:ext cx="8808144" cy="24341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6067080" imgH="1676160" progId="ISISServer">
                  <p:embed/>
                </p:oleObj>
              </mc:Choice>
              <mc:Fallback>
                <p:oleObj name="ISIS/Draw Sketch" r:id="rId2" imgW="6067080" imgH="167616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7504" y="627768"/>
                        <a:ext cx="8808144" cy="24341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9950928"/>
              </p:ext>
            </p:extLst>
          </p:nvPr>
        </p:nvGraphicFramePr>
        <p:xfrm>
          <a:off x="263562" y="4437112"/>
          <a:ext cx="8636295" cy="18637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4" imgW="5790960" imgH="1247760" progId="ISISServer">
                  <p:embed/>
                </p:oleObj>
              </mc:Choice>
              <mc:Fallback>
                <p:oleObj name="ISIS/Draw Sketch" r:id="rId4" imgW="5790960" imgH="124776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562" y="4437112"/>
                        <a:ext cx="8636295" cy="18637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929" y="1649561"/>
            <a:ext cx="44767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792" y="5537993"/>
            <a:ext cx="36195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0213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Неводные растворители:</a:t>
            </a:r>
          </a:p>
          <a:p>
            <a:pPr marL="571500" indent="-571500" algn="l">
              <a:buAutoNum type="romanUcPeriod"/>
            </a:pP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Апротонные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(бензол, толуол,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гексан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CCl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хлороформ 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не вступают во взаимодействие с растворённым веществом. Их добавляют к ионизирующим растворителям для подавления сольволиза продукта нейтрализации, что способствует более чёткому установлению конца титрования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l">
              <a:buAutoNum type="romanUcPeriod"/>
            </a:pP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Протолитические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растворители, которые можно разделить на 3 подгруппы: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6042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 lnSpcReduction="10000"/>
          </a:bodyPr>
          <a:lstStyle/>
          <a:p>
            <a:pPr algn="l"/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Нафазолина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нитрат: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и 3 реакции протекают аналогично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20</a:t>
            </a:fld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4994726"/>
              </p:ext>
            </p:extLst>
          </p:nvPr>
        </p:nvGraphicFramePr>
        <p:xfrm>
          <a:off x="705152" y="2780928"/>
          <a:ext cx="8136334" cy="27756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5524200" imgH="1885680" progId="ISISServer">
                  <p:embed/>
                </p:oleObj>
              </mc:Choice>
              <mc:Fallback>
                <p:oleObj name="ISIS/Draw Sketch" r:id="rId2" imgW="5524200" imgH="188568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05152" y="2780928"/>
                        <a:ext cx="8136334" cy="27756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6067576"/>
              </p:ext>
            </p:extLst>
          </p:nvPr>
        </p:nvGraphicFramePr>
        <p:xfrm>
          <a:off x="1619672" y="764704"/>
          <a:ext cx="5869632" cy="18187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4" imgW="4733640" imgH="1466640" progId="ISISServer">
                  <p:embed/>
                </p:oleObj>
              </mc:Choice>
              <mc:Fallback>
                <p:oleObj name="ISIS/Draw Sketch" r:id="rId4" imgW="4733640" imgH="146664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19672" y="764704"/>
                        <a:ext cx="5869632" cy="18187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843" y="3408258"/>
            <a:ext cx="44767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06042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Кодеина фосфат: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21</a:t>
            </a:fld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0972893"/>
              </p:ext>
            </p:extLst>
          </p:nvPr>
        </p:nvGraphicFramePr>
        <p:xfrm>
          <a:off x="1133475" y="1125538"/>
          <a:ext cx="6734175" cy="193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5438520" imgH="1562040" progId="ISISServer">
                  <p:embed/>
                </p:oleObj>
              </mc:Choice>
              <mc:Fallback>
                <p:oleObj name="ISIS/Draw Sketch" r:id="rId2" imgW="5438520" imgH="156204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33475" y="1125538"/>
                        <a:ext cx="6734175" cy="1933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4464869"/>
              </p:ext>
            </p:extLst>
          </p:nvPr>
        </p:nvGraphicFramePr>
        <p:xfrm>
          <a:off x="534988" y="3949700"/>
          <a:ext cx="8388350" cy="2332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4" imgW="6581520" imgH="1828800" progId="ISISServer">
                  <p:embed/>
                </p:oleObj>
              </mc:Choice>
              <mc:Fallback>
                <p:oleObj name="ISIS/Draw Sketch" r:id="rId4" imgW="6581520" imgH="1828800" progId="ISISServer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988" y="3949700"/>
                        <a:ext cx="8388350" cy="2332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71" y="4725144"/>
            <a:ext cx="44767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06042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pPr algn="l">
              <a:spcBef>
                <a:spcPts val="1800"/>
              </a:spcBef>
            </a:pP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Атропина сульфат:</a:t>
            </a:r>
          </a:p>
          <a:p>
            <a:pPr>
              <a:spcBef>
                <a:spcPts val="1800"/>
              </a:spcBef>
            </a:pP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HClO</a:t>
            </a:r>
            <a:r>
              <a:rPr lang="en-US" altLang="ru-RU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4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+ CH</a:t>
            </a:r>
            <a:r>
              <a:rPr lang="en-US" altLang="ru-RU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3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COOH  ClO</a:t>
            </a:r>
            <a:r>
              <a:rPr lang="en-US" altLang="ru-RU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4</a:t>
            </a:r>
            <a:r>
              <a:rPr lang="en-US" altLang="ru-RU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¯</a:t>
            </a:r>
            <a:r>
              <a:rPr lang="ru-RU" altLang="ru-RU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+</a:t>
            </a:r>
            <a:r>
              <a:rPr lang="ru-RU" altLang="ru-RU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 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CH</a:t>
            </a:r>
            <a:r>
              <a:rPr lang="en-US" altLang="ru-RU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3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COOH</a:t>
            </a:r>
            <a:r>
              <a:rPr lang="en-US" altLang="ru-RU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lang="en-US" altLang="ru-RU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+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б/в УК ЛВ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протонируется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Далее ацетат-ион реагирует с ионом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ацетония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22</a:t>
            </a:fld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5017003"/>
              </p:ext>
            </p:extLst>
          </p:nvPr>
        </p:nvGraphicFramePr>
        <p:xfrm>
          <a:off x="539552" y="2132856"/>
          <a:ext cx="7561263" cy="338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6876720" imgH="3076560" progId="ISISServer">
                  <p:embed/>
                </p:oleObj>
              </mc:Choice>
              <mc:Fallback>
                <p:oleObj name="ISIS/Draw Sketch" r:id="rId2" imgW="6876720" imgH="3076560" progId="ISISServer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132856"/>
                        <a:ext cx="7561263" cy="3382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06042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Протонированное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основание взаимодействует с перхлорат-ионом: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23</a:t>
            </a:fld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8622652"/>
              </p:ext>
            </p:extLst>
          </p:nvPr>
        </p:nvGraphicFramePr>
        <p:xfrm>
          <a:off x="323528" y="188640"/>
          <a:ext cx="8609362" cy="3168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6134040" imgH="2257200" progId="ISISServer">
                  <p:embed/>
                </p:oleObj>
              </mc:Choice>
              <mc:Fallback>
                <p:oleObj name="ISIS/Draw Sketch" r:id="rId2" imgW="6134040" imgH="225720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23528" y="188640"/>
                        <a:ext cx="8609362" cy="31683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6440689"/>
              </p:ext>
            </p:extLst>
          </p:nvPr>
        </p:nvGraphicFramePr>
        <p:xfrm>
          <a:off x="467544" y="5013176"/>
          <a:ext cx="8150225" cy="152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4" imgW="7000560" imgH="1314360" progId="ISISServer">
                  <p:embed/>
                </p:oleObj>
              </mc:Choice>
              <mc:Fallback>
                <p:oleObj name="ISIS/Draw Sketch" r:id="rId4" imgW="7000560" imgH="1314360" progId="ISISServer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5013176"/>
                        <a:ext cx="8150225" cy="1528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06042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Гоматропина 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гидробромид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24</a:t>
            </a:fld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2542137"/>
              </p:ext>
            </p:extLst>
          </p:nvPr>
        </p:nvGraphicFramePr>
        <p:xfrm>
          <a:off x="295275" y="2916238"/>
          <a:ext cx="8334375" cy="281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6057720" imgH="2047680" progId="ISISServer">
                  <p:embed/>
                </p:oleObj>
              </mc:Choice>
              <mc:Fallback>
                <p:oleObj name="ISIS/Draw Sketch" r:id="rId2" imgW="6057720" imgH="2047680" progId="ISISServer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" y="2916238"/>
                        <a:ext cx="8334375" cy="281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6365732"/>
              </p:ext>
            </p:extLst>
          </p:nvPr>
        </p:nvGraphicFramePr>
        <p:xfrm>
          <a:off x="827584" y="836712"/>
          <a:ext cx="7488832" cy="16703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4" imgW="6448320" imgH="1438200" progId="ISISServer">
                  <p:embed/>
                </p:oleObj>
              </mc:Choice>
              <mc:Fallback>
                <p:oleObj name="ISIS/Draw Sketch" r:id="rId4" imgW="6448320" imgH="143820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27584" y="836712"/>
                        <a:ext cx="7488832" cy="16703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761" y="2996952"/>
            <a:ext cx="44767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06042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/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Хлоропирамина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г/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хл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(супрастин)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титруется как двукислотное основание:</a:t>
            </a:r>
          </a:p>
          <a:p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HClO</a:t>
            </a:r>
            <a:r>
              <a:rPr lang="en-US" altLang="ru-RU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4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+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CH</a:t>
            </a:r>
            <a:r>
              <a:rPr lang="en-US" altLang="ru-RU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3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COOH 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ClO</a:t>
            </a:r>
            <a:r>
              <a:rPr lang="en-US" altLang="ru-RU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4</a:t>
            </a:r>
            <a:r>
              <a:rPr lang="en-US" altLang="ru-RU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¯</a:t>
            </a:r>
            <a:r>
              <a:rPr lang="ru-RU" altLang="ru-RU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+</a:t>
            </a:r>
            <a:r>
              <a:rPr lang="ru-RU" altLang="ru-RU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CH</a:t>
            </a:r>
            <a:r>
              <a:rPr lang="en-US" altLang="ru-RU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3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COOH</a:t>
            </a:r>
            <a:r>
              <a:rPr lang="en-US" altLang="ru-RU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lang="en-US" altLang="ru-RU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+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25</a:t>
            </a:fld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4116624"/>
              </p:ext>
            </p:extLst>
          </p:nvPr>
        </p:nvGraphicFramePr>
        <p:xfrm>
          <a:off x="539552" y="2636912"/>
          <a:ext cx="7632848" cy="1647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7105320" imgH="1533240" progId="ISISServer">
                  <p:embed/>
                </p:oleObj>
              </mc:Choice>
              <mc:Fallback>
                <p:oleObj name="ISIS/Draw Sketch" r:id="rId2" imgW="7105320" imgH="153324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39552" y="2636912"/>
                        <a:ext cx="7632848" cy="16473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55122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Протонированное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основание реагирует с перхлорат-ионом: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26</a:t>
            </a:fld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3595491"/>
              </p:ext>
            </p:extLst>
          </p:nvPr>
        </p:nvGraphicFramePr>
        <p:xfrm>
          <a:off x="228600" y="4581525"/>
          <a:ext cx="8704263" cy="179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7657920" imgH="1581120" progId="ISISServer">
                  <p:embed/>
                </p:oleObj>
              </mc:Choice>
              <mc:Fallback>
                <p:oleObj name="ISIS/Draw Sketch" r:id="rId2" imgW="7657920" imgH="158112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28600" y="4581525"/>
                        <a:ext cx="8704263" cy="1797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7682559"/>
              </p:ext>
            </p:extLst>
          </p:nvPr>
        </p:nvGraphicFramePr>
        <p:xfrm>
          <a:off x="539552" y="116632"/>
          <a:ext cx="7776864" cy="32748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4" imgW="6600600" imgH="2781000" progId="ISISServer">
                  <p:embed/>
                </p:oleObj>
              </mc:Choice>
              <mc:Fallback>
                <p:oleObj name="ISIS/Draw Sketch" r:id="rId4" imgW="6600600" imgH="2781000" progId="ISISServer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16632"/>
                        <a:ext cx="7776864" cy="32748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06042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Аналогично титруются:</a:t>
            </a:r>
          </a:p>
          <a:p>
            <a:pPr algn="l"/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Бендазол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(дибазол):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Тригексифенидил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 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Дротаверина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г/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хл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27</a:t>
            </a:fld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8591461"/>
              </p:ext>
            </p:extLst>
          </p:nvPr>
        </p:nvGraphicFramePr>
        <p:xfrm>
          <a:off x="5745163" y="4149725"/>
          <a:ext cx="2333625" cy="168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2066760" imgH="1495080" progId="ISISServer">
                  <p:embed/>
                </p:oleObj>
              </mc:Choice>
              <mc:Fallback>
                <p:oleObj name="ISIS/Draw Sketch" r:id="rId2" imgW="2066760" imgH="149508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745163" y="4149725"/>
                        <a:ext cx="2333625" cy="1687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8850730"/>
              </p:ext>
            </p:extLst>
          </p:nvPr>
        </p:nvGraphicFramePr>
        <p:xfrm>
          <a:off x="323528" y="4077072"/>
          <a:ext cx="3552146" cy="15009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4" imgW="3095280" imgH="1314360" progId="ISISServer">
                  <p:embed/>
                </p:oleObj>
              </mc:Choice>
              <mc:Fallback>
                <p:oleObj name="ISIS/Draw Sketch" r:id="rId4" imgW="3095280" imgH="1314360" progId="ISISServer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4077072"/>
                        <a:ext cx="3552146" cy="15009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3757926"/>
              </p:ext>
            </p:extLst>
          </p:nvPr>
        </p:nvGraphicFramePr>
        <p:xfrm>
          <a:off x="539552" y="1484784"/>
          <a:ext cx="7560840" cy="10549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6" imgW="5733720" imgH="799920" progId="ISISServer">
                  <p:embed/>
                </p:oleObj>
              </mc:Choice>
              <mc:Fallback>
                <p:oleObj name="ISIS/Draw Sketch" r:id="rId6" imgW="5733720" imgH="799920" progId="ISISServer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484784"/>
                        <a:ext cx="7560840" cy="10549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06042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ts val="0"/>
              </a:spcBef>
            </a:pPr>
            <a:endParaRPr lang="ru-RU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Титрование солей очень слабых </a:t>
            </a:r>
          </a:p>
          <a:p>
            <a:pPr>
              <a:spcBef>
                <a:spcPts val="0"/>
              </a:spcBef>
            </a:pP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азотистых оснований</a:t>
            </a:r>
          </a:p>
          <a:p>
            <a:pPr algn="l">
              <a:spcBef>
                <a:spcPts val="0"/>
              </a:spcBef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Гидрохлориды очень слабых органических оснований титруются в УА без добавления ацетата ртути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(II)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т.к. хлорид-ион связывается УА с образованием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хлорангидрида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уксусной кислоты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ацетилхлорида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6042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Дифенгидрамин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(димедрол):</a:t>
            </a:r>
          </a:p>
          <a:p>
            <a:pPr>
              <a:lnSpc>
                <a:spcPct val="80000"/>
              </a:lnSpc>
            </a:pPr>
            <a:r>
              <a:rPr lang="en-US" alt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HClO</a:t>
            </a:r>
            <a:r>
              <a:rPr lang="en-US" altLang="ru-RU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4</a:t>
            </a:r>
            <a:r>
              <a:rPr lang="en-US" alt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+ CH</a:t>
            </a:r>
            <a:r>
              <a:rPr lang="en-US" altLang="ru-RU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3</a:t>
            </a:r>
            <a:r>
              <a:rPr lang="en-US" alt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COOH  ClO</a:t>
            </a:r>
            <a:r>
              <a:rPr lang="en-US" altLang="ru-RU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4</a:t>
            </a:r>
            <a:r>
              <a:rPr lang="en-US" altLang="ru-RU" sz="28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¯</a:t>
            </a:r>
            <a:r>
              <a:rPr lang="ru-RU" altLang="ru-RU" sz="28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 </a:t>
            </a:r>
            <a:r>
              <a:rPr lang="ru-RU" alt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+</a:t>
            </a:r>
            <a:r>
              <a:rPr lang="ru-RU" altLang="ru-RU" sz="28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 </a:t>
            </a:r>
            <a:r>
              <a:rPr lang="en-US" alt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CH</a:t>
            </a:r>
            <a:r>
              <a:rPr lang="en-US" altLang="ru-RU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3</a:t>
            </a:r>
            <a:r>
              <a:rPr lang="en-US" alt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COOH</a:t>
            </a:r>
            <a:r>
              <a:rPr lang="en-US" altLang="ru-RU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lang="en-US" altLang="ru-RU" sz="28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+</a:t>
            </a:r>
          </a:p>
          <a:p>
            <a:pPr>
              <a:lnSpc>
                <a:spcPct val="80000"/>
              </a:lnSpc>
            </a:pPr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29</a:t>
            </a:fld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3303167"/>
              </p:ext>
            </p:extLst>
          </p:nvPr>
        </p:nvGraphicFramePr>
        <p:xfrm>
          <a:off x="683568" y="1412776"/>
          <a:ext cx="7704856" cy="2845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6638760" imgH="2466720" progId="ISISServer">
                  <p:embed/>
                </p:oleObj>
              </mc:Choice>
              <mc:Fallback>
                <p:oleObj name="ISIS/Draw Sketch" r:id="rId2" imgW="6638760" imgH="246672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1412776"/>
                        <a:ext cx="7704856" cy="2845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7396500"/>
              </p:ext>
            </p:extLst>
          </p:nvPr>
        </p:nvGraphicFramePr>
        <p:xfrm>
          <a:off x="611560" y="4509120"/>
          <a:ext cx="7920880" cy="151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4" imgW="7886520" imgH="1523880" progId="ISISServer">
                  <p:embed/>
                </p:oleObj>
              </mc:Choice>
              <mc:Fallback>
                <p:oleObj name="ISIS/Draw Sketch" r:id="rId4" imgW="7886520" imgH="1523880" progId="ISISServer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4509120"/>
                        <a:ext cx="7920880" cy="1519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8287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Протогенные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кислые растворители, у которых способность к отдаче протона значительно превышает способность к его присоединению – муравьиная, уксусная,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пропионовая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др. кислоты. </a:t>
            </a:r>
          </a:p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Протогенные растворители усиливают основные свойства ЛВ</a:t>
            </a: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Протофильные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основные растворители – способность принимать протон значительно превышает способность его отдавать – жидкий аммиак, пиридин,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диметилформамид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этилендиамин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диоксан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Протофильные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растворители усиливают кислотные свойства ЛВ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6042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Аналогично титруются:</a:t>
            </a:r>
          </a:p>
          <a:p>
            <a:pPr marL="0" indent="0" eaLnBrk="1" hangingPunct="1">
              <a:buFontTx/>
              <a:buNone/>
            </a:pP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Лидокаин</a:t>
            </a: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                             Папаверина г/</a:t>
            </a: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хл</a:t>
            </a: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alt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Пиридоксина г/</a:t>
            </a: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хл</a:t>
            </a: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                   </a:t>
            </a: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Трамадол</a:t>
            </a: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440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447532"/>
            <a:ext cx="2658566" cy="1982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2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30687"/>
            <a:ext cx="3870278" cy="1415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3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581128"/>
            <a:ext cx="2952328" cy="1594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4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530089"/>
            <a:ext cx="3212737" cy="1645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13053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Аналогично титруются:</a:t>
            </a:r>
          </a:p>
          <a:p>
            <a:pPr marL="0" indent="0" eaLnBrk="1" hangingPunct="1">
              <a:buFontTx/>
              <a:buNone/>
            </a:pP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Пилокарпина г/</a:t>
            </a: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хл</a:t>
            </a: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              </a:t>
            </a:r>
          </a:p>
          <a:p>
            <a:pPr marL="0" indent="0" eaLnBrk="1" hangingPunct="1">
              <a:buFontTx/>
              <a:buNone/>
            </a:pPr>
            <a:endParaRPr lang="ru-RU" alt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</a:t>
            </a: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Клонидина</a:t>
            </a: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г/</a:t>
            </a: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хл</a:t>
            </a: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                  </a:t>
            </a: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Умифеновир</a:t>
            </a: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710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4496651"/>
            <a:ext cx="3600400" cy="19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0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496651"/>
            <a:ext cx="2952328" cy="155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720361"/>
              </p:ext>
            </p:extLst>
          </p:nvPr>
        </p:nvGraphicFramePr>
        <p:xfrm>
          <a:off x="395536" y="1916832"/>
          <a:ext cx="7877114" cy="123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4" imgW="5952960" imgH="933120" progId="ISISServer">
                  <p:embed/>
                </p:oleObj>
              </mc:Choice>
              <mc:Fallback>
                <p:oleObj name="ISIS/Draw Sketch" r:id="rId4" imgW="5952960" imgH="933120" progId="ISISServer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916832"/>
                        <a:ext cx="7877114" cy="1234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26634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слабых кислот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Протофильные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растворители – ДМФА, пиридин,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бутиламин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этилендиамин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(усиливают кислотные свойства слабых кислот или амфотерных соединений)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Титранты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раствор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смеси метанола и бензола (М+Б); раствор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метилата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натрия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раствор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тетрабутиламмония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стандартизация проводится по бензойной кислоте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чаще всего тимоловый синий (титруют от жёлтого до синего окрашивания) или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потенциометрически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Титрование проводят в герметичной системе или в атмосфере инертного газа для исключения влияния углекислого газа воздуха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5387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Барбитураты</a:t>
            </a:r>
          </a:p>
          <a:p>
            <a:pPr algn="l"/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Барбитал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фенобарбитал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бензонал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рК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7,3-7,8) как слабые кислоты титруют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смеси М+Б </a:t>
            </a:r>
          </a:p>
          <a:p>
            <a:pPr algn="l"/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Барбитал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33</a:t>
            </a:fld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555444"/>
              </p:ext>
            </p:extLst>
          </p:nvPr>
        </p:nvGraphicFramePr>
        <p:xfrm>
          <a:off x="467544" y="2924944"/>
          <a:ext cx="7849567" cy="30454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6019560" imgH="2314440" progId="ISISServer">
                  <p:embed/>
                </p:oleObj>
              </mc:Choice>
              <mc:Fallback>
                <p:oleObj name="ISIS/Draw Sketch" r:id="rId2" imgW="6019560" imgH="231444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924944"/>
                        <a:ext cx="7849567" cy="30454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45387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Аналогично титруются    </a:t>
            </a:r>
            <a:r>
              <a:rPr 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Бензобарбитал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Фенобарбитал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>
              <a:spcBef>
                <a:spcPts val="0"/>
              </a:spcBef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Метилурацил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/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34</a:t>
            </a:fld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3047"/>
              </p:ext>
            </p:extLst>
          </p:nvPr>
        </p:nvGraphicFramePr>
        <p:xfrm>
          <a:off x="1763688" y="1268760"/>
          <a:ext cx="1652632" cy="14066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1276200" imgH="1076040" progId="ISISServer">
                  <p:embed/>
                </p:oleObj>
              </mc:Choice>
              <mc:Fallback>
                <p:oleObj name="ISIS/Draw Sketch" r:id="rId2" imgW="1276200" imgH="1076040" progId="ISISServer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1268760"/>
                        <a:ext cx="1652632" cy="14066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4227340"/>
              </p:ext>
            </p:extLst>
          </p:nvPr>
        </p:nvGraphicFramePr>
        <p:xfrm>
          <a:off x="5724128" y="764704"/>
          <a:ext cx="1927884" cy="2213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4" imgW="1609560" imgH="1847520" progId="ISISServer">
                  <p:embed/>
                </p:oleObj>
              </mc:Choice>
              <mc:Fallback>
                <p:oleObj name="ISIS/Draw Sketch" r:id="rId4" imgW="1609560" imgH="184752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724128" y="764704"/>
                        <a:ext cx="1927884" cy="22130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457862"/>
              </p:ext>
            </p:extLst>
          </p:nvPr>
        </p:nvGraphicFramePr>
        <p:xfrm>
          <a:off x="606425" y="3503613"/>
          <a:ext cx="7356475" cy="310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6" imgW="5667120" imgH="2381040" progId="ISISServer">
                  <p:embed/>
                </p:oleObj>
              </mc:Choice>
              <mc:Fallback>
                <p:oleObj name="ISIS/Draw Sketch" r:id="rId6" imgW="5667120" imgH="238104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425" y="3503613"/>
                        <a:ext cx="7356475" cy="3106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453878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/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Глибенкламид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Глипизид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титруется аналогично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глибенкламиду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35</a:t>
            </a:fld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5358248"/>
              </p:ext>
            </p:extLst>
          </p:nvPr>
        </p:nvGraphicFramePr>
        <p:xfrm>
          <a:off x="107504" y="1052736"/>
          <a:ext cx="8742140" cy="3023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9038880" imgH="3124080" progId="ISISServer">
                  <p:embed/>
                </p:oleObj>
              </mc:Choice>
              <mc:Fallback>
                <p:oleObj name="ISIS/Draw Sketch" r:id="rId2" imgW="9038880" imgH="312408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1052736"/>
                        <a:ext cx="8742140" cy="30233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3379390"/>
              </p:ext>
            </p:extLst>
          </p:nvPr>
        </p:nvGraphicFramePr>
        <p:xfrm>
          <a:off x="820738" y="5281613"/>
          <a:ext cx="7143750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4" imgW="5362560" imgH="761760" progId="ISISServer">
                  <p:embed/>
                </p:oleObj>
              </mc:Choice>
              <mc:Fallback>
                <p:oleObj name="ISIS/Draw Sketch" r:id="rId4" imgW="5362560" imgH="761760" progId="ISISServer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738" y="5281613"/>
                        <a:ext cx="7143750" cy="1006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453878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884538-6997-44BC-91F9-5AAF31E2237A}" type="slidenum">
              <a:rPr lang="ru-RU"/>
              <a:pPr>
                <a:defRPr/>
              </a:pPr>
              <a:t>36</a:t>
            </a:fld>
            <a:endParaRPr lang="ru-RU"/>
          </a:p>
        </p:txBody>
      </p:sp>
      <p:sp>
        <p:nvSpPr>
          <p:cNvPr id="22531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Фуросемид</a:t>
            </a: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титруется как одноосновная кислота </a:t>
            </a: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253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4737201"/>
              </p:ext>
            </p:extLst>
          </p:nvPr>
        </p:nvGraphicFramePr>
        <p:xfrm>
          <a:off x="395536" y="1556792"/>
          <a:ext cx="8547943" cy="45767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6486480" imgH="3466800" progId="ISISServer">
                  <p:embed/>
                </p:oleObj>
              </mc:Choice>
              <mc:Fallback>
                <p:oleObj name="ISIS/Draw Sketch" r:id="rId2" imgW="6486480" imgH="346680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556792"/>
                        <a:ext cx="8547943" cy="45767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46149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/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Фуразидин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гидантоиновому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кольцу):</a:t>
            </a:r>
          </a:p>
          <a:p>
            <a:pPr algn="l"/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37</a:t>
            </a:fld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9483207"/>
              </p:ext>
            </p:extLst>
          </p:nvPr>
        </p:nvGraphicFramePr>
        <p:xfrm>
          <a:off x="187325" y="968375"/>
          <a:ext cx="8553450" cy="417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6391080" imgH="3124080" progId="ISISServer">
                  <p:embed/>
                </p:oleObj>
              </mc:Choice>
              <mc:Fallback>
                <p:oleObj name="ISIS/Draw Sketch" r:id="rId2" imgW="6391080" imgH="312408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325" y="968375"/>
                        <a:ext cx="8553450" cy="417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453878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4" y="188640"/>
            <a:ext cx="8784976" cy="6408712"/>
          </a:xfrm>
        </p:spPr>
        <p:txBody>
          <a:bodyPr/>
          <a:lstStyle/>
          <a:p>
            <a:pPr algn="l"/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Нитрофурантоин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титруется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метилатом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натрия: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38</a:t>
            </a:fld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2668430"/>
              </p:ext>
            </p:extLst>
          </p:nvPr>
        </p:nvGraphicFramePr>
        <p:xfrm>
          <a:off x="827584" y="1124744"/>
          <a:ext cx="7272808" cy="5187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4762440" imgH="3400200" progId="ISISServer">
                  <p:embed/>
                </p:oleObj>
              </mc:Choice>
              <mc:Fallback>
                <p:oleObj name="ISIS/Draw Sketch" r:id="rId2" imgW="4762440" imgH="340020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1124744"/>
                        <a:ext cx="7272808" cy="51877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871556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Аналогично титруется 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фторурацил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39</a:t>
            </a:fld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2600225"/>
              </p:ext>
            </p:extLst>
          </p:nvPr>
        </p:nvGraphicFramePr>
        <p:xfrm>
          <a:off x="514350" y="1562100"/>
          <a:ext cx="8113713" cy="3532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5495760" imgH="2381040" progId="ISISServer">
                  <p:embed/>
                </p:oleObj>
              </mc:Choice>
              <mc:Fallback>
                <p:oleObj name="ISIS/Draw Sketch" r:id="rId2" imgW="5495760" imgH="238104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1562100"/>
                        <a:ext cx="8113713" cy="3532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4538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Амфипротные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(амфотерные,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амфолиты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растворители, которые могут как отдавать, так и присоединять протон – вода, одно- и многоосновные спирты и др. соединения.</a:t>
            </a:r>
          </a:p>
          <a:p>
            <a:pPr algn="l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Применяются для титрования веществ как кислотного, так и основного характера.</a:t>
            </a:r>
          </a:p>
          <a:p>
            <a:pPr algn="l"/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титровании слабых кислот или оснований кислые и основные растворители желательно разбавлять инертными 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60420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604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оснований и их солей</a:t>
            </a:r>
          </a:p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растворителя обычно применяют безводную (ледяную) уксусную кислоту (б/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которая усиливает основные свойства слабых оснований</a:t>
            </a:r>
          </a:p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титрования значительно улучшаются при добавлении уксусного ангидрида (УА), увеличивающего кислотность и диэлектрическую проницаемость среды, а также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апротонных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растворителей (бензола, дихлорэтана, хлороформ), понижающих ионное произведение среды</a:t>
            </a:r>
          </a:p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Титрантом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0,1 М раствор хлорной кислоты в безводной уксусной кислоте или метаноле</a:t>
            </a: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604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Индикатор чаще всего кристаллический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фиоле-товый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переходом окраски от фиолетовой (щелочная среда) через сине-зелёную (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нейтраль-ная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среда) к желтовато-зелёной (кислая среда)</a:t>
            </a:r>
          </a:p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конечную точку титрования определяют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потенциометрически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неводном титровании всегда параллельно проводят контрольный опыт</a:t>
            </a: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Стандартизация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раствора хлорной кислоты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HClO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б/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вУК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проводится по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гидрофталату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калия, в метаноле – по натрия салицилату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6</a:t>
            </a:fld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6101434"/>
              </p:ext>
            </p:extLst>
          </p:nvPr>
        </p:nvGraphicFramePr>
        <p:xfrm>
          <a:off x="1115616" y="4653136"/>
          <a:ext cx="6827837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4647960" imgH="742680" progId="ISISServer">
                  <p:embed/>
                </p:oleObj>
              </mc:Choice>
              <mc:Fallback>
                <p:oleObj name="ISIS/Draw Sketch" r:id="rId2" imgW="4647960" imgH="742680" progId="ISISServer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4653136"/>
                        <a:ext cx="6827837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733256"/>
            <a:ext cx="27908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0604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Титрование оснований</a:t>
            </a:r>
          </a:p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Метронидазол</a:t>
            </a:r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растворе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титранта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уксусная кислота проявляет свойства основания и принимает протон от более сильной хлорной кислоты:</a:t>
            </a: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HClO</a:t>
            </a:r>
            <a:r>
              <a:rPr lang="en-US" altLang="ru-RU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4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+ CH</a:t>
            </a:r>
            <a:r>
              <a:rPr lang="en-US" altLang="ru-RU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3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COOH  ClO</a:t>
            </a:r>
            <a:r>
              <a:rPr lang="en-US" altLang="ru-RU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4</a:t>
            </a:r>
            <a:r>
              <a:rPr lang="en-US" altLang="ru-RU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¯</a:t>
            </a:r>
            <a:r>
              <a:rPr lang="ru-RU" altLang="ru-RU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+</a:t>
            </a:r>
            <a:r>
              <a:rPr lang="ru-RU" altLang="ru-RU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 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CH</a:t>
            </a:r>
            <a:r>
              <a:rPr lang="en-US" altLang="ru-RU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3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COOH</a:t>
            </a:r>
            <a:r>
              <a:rPr lang="en-US" altLang="ru-RU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lang="en-US" altLang="ru-RU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+</a:t>
            </a:r>
          </a:p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ион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ацетония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Слабое основание в кислом растворителе принимает протон: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7</a:t>
            </a:fld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6352512"/>
              </p:ext>
            </p:extLst>
          </p:nvPr>
        </p:nvGraphicFramePr>
        <p:xfrm>
          <a:off x="395536" y="4509120"/>
          <a:ext cx="8299058" cy="16714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5438520" imgH="1095120" progId="ISISServer">
                  <p:embed/>
                </p:oleObj>
              </mc:Choice>
              <mc:Fallback>
                <p:oleObj name="ISIS/Draw Sketch" r:id="rId2" imgW="5438520" imgH="109512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95536" y="4509120"/>
                        <a:ext cx="8299058" cy="16714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420" y="2564904"/>
            <a:ext cx="41910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84" y="4581128"/>
            <a:ext cx="44767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0604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титровании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метронидазола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хлорной кисло-той ацетат-ионы, обуславливающие щелочность раствора, нейтрализуются ионами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ацетония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обуславливающими кислотность раствора:</a:t>
            </a:r>
          </a:p>
          <a:p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</a:t>
            </a:r>
            <a:r>
              <a:rPr lang="en-US" altLang="ru-RU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¯  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 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CH</a:t>
            </a:r>
            <a:r>
              <a:rPr lang="en-US" altLang="ru-RU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3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COOH</a:t>
            </a:r>
            <a:r>
              <a:rPr lang="en-US" altLang="ru-RU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lang="en-US" altLang="ru-RU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+ 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 2CH</a:t>
            </a:r>
            <a:r>
              <a:rPr lang="en-US" altLang="ru-RU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3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COOH</a:t>
            </a:r>
            <a:endParaRPr lang="ru-RU" alt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itchFamily="18" charset="2"/>
            </a:endParaRPr>
          </a:p>
          <a:p>
            <a:pPr algn="l"/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Далее </a:t>
            </a:r>
            <a:r>
              <a:rPr lang="ru-RU" alt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протонированное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основание </a:t>
            </a:r>
            <a:r>
              <a:rPr lang="ru-RU" alt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взаимодейст-вует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с перхлорат-ионом с образованием соли:</a:t>
            </a:r>
            <a:endParaRPr lang="en-US" alt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itchFamily="18" charset="2"/>
            </a:endParaRPr>
          </a:p>
          <a:p>
            <a:endParaRPr lang="en-US" alt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itchFamily="18" charset="2"/>
            </a:endParaRPr>
          </a:p>
          <a:p>
            <a:endParaRPr lang="en-US" alt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itchFamily="18" charset="2"/>
            </a:endParaRPr>
          </a:p>
          <a:p>
            <a:endParaRPr lang="en-US" alt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itchFamily="18" charset="2"/>
            </a:endParaRPr>
          </a:p>
          <a:p>
            <a:endParaRPr lang="en-US" alt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itchFamily="18" charset="2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8</a:t>
            </a:fld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7583747"/>
              </p:ext>
            </p:extLst>
          </p:nvPr>
        </p:nvGraphicFramePr>
        <p:xfrm>
          <a:off x="576263" y="4365625"/>
          <a:ext cx="7835900" cy="174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4924080" imgH="1095120" progId="ISISServer">
                  <p:embed/>
                </p:oleObj>
              </mc:Choice>
              <mc:Fallback>
                <p:oleObj name="ISIS/Draw Sketch" r:id="rId2" imgW="4924080" imgH="1095120" progId="ISISServer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263" y="4365625"/>
                        <a:ext cx="7835900" cy="174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647" y="2348880"/>
            <a:ext cx="36195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722" y="4581127"/>
            <a:ext cx="32385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0604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pPr algn="l"/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Атенолол</a:t>
            </a:r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1,3,4 реакции аналогично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метронидазолу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9</a:t>
            </a:fld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8835244"/>
              </p:ext>
            </p:extLst>
          </p:nvPr>
        </p:nvGraphicFramePr>
        <p:xfrm>
          <a:off x="411664" y="1700808"/>
          <a:ext cx="8493481" cy="4945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5381280" imgH="3133440" progId="ISISServer">
                  <p:embed/>
                </p:oleObj>
              </mc:Choice>
              <mc:Fallback>
                <p:oleObj name="ISIS/Draw Sketch" r:id="rId2" imgW="5381280" imgH="313344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11664" y="1700808"/>
                        <a:ext cx="8493481" cy="49457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185" y="2091333"/>
            <a:ext cx="44767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06042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2013</TotalTime>
  <Words>1149</Words>
  <Application>Microsoft Office PowerPoint</Application>
  <PresentationFormat>Экран (4:3)</PresentationFormat>
  <Paragraphs>263</Paragraphs>
  <Slides>40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5" baseType="lpstr">
      <vt:lpstr>Arial</vt:lpstr>
      <vt:lpstr>Calibri</vt:lpstr>
      <vt:lpstr>Times New Roman</vt:lpstr>
      <vt:lpstr>Тема Office</vt:lpstr>
      <vt:lpstr>ISIS/Draw Sketch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SVETLANA</dc:creator>
  <cp:lastModifiedBy>Svetlana Abdullina</cp:lastModifiedBy>
  <cp:revision>83</cp:revision>
  <cp:lastPrinted>2021-02-28T16:53:58Z</cp:lastPrinted>
  <dcterms:created xsi:type="dcterms:W3CDTF">2020-10-12T20:29:05Z</dcterms:created>
  <dcterms:modified xsi:type="dcterms:W3CDTF">2021-02-28T18:42:04Z</dcterms:modified>
</cp:coreProperties>
</file>