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9" r:id="rId5"/>
    <p:sldId id="260" r:id="rId6"/>
    <p:sldId id="261" r:id="rId7"/>
    <p:sldId id="281" r:id="rId8"/>
    <p:sldId id="282" r:id="rId9"/>
    <p:sldId id="288" r:id="rId10"/>
    <p:sldId id="284" r:id="rId11"/>
    <p:sldId id="285" r:id="rId12"/>
    <p:sldId id="289" r:id="rId13"/>
    <p:sldId id="28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00416" y="325677"/>
            <a:ext cx="1183709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Зверобоя трава                                   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Hyperici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herba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Зверобой продырявленный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Hypericum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perforatum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L.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Зверобой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пятнистый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Hypericum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maculatum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Grantz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Зверобойные    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Hypericaceae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C:\Users\User\Downloads\trava-zverobo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1922" y="2868461"/>
            <a:ext cx="5319386" cy="3989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er\Downloads\deprim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3699" y="1241122"/>
            <a:ext cx="7436295" cy="4183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36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User\Downloads\img_0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572" y="56367"/>
            <a:ext cx="6801633" cy="6801633"/>
          </a:xfrm>
          <a:prstGeom prst="rect">
            <a:avLst/>
          </a:prstGeom>
          <a:noFill/>
        </p:spPr>
      </p:pic>
      <p:pic>
        <p:nvPicPr>
          <p:cNvPr id="3074" name="Picture 2" descr="C:\Users\User\Downloads\doppel-nervo6x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3489" y="-1"/>
            <a:ext cx="458793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47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1250" y="413359"/>
            <a:ext cx="5774499" cy="5774499"/>
          </a:xfrm>
          <a:prstGeom prst="rect">
            <a:avLst/>
          </a:prstGeom>
        </p:spPr>
      </p:pic>
      <p:pic>
        <p:nvPicPr>
          <p:cNvPr id="3" name="Picture 3" descr="C:\Users\User\Downloads\Фитопрепараты\Ново-Пассит табл.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8728" y="839244"/>
            <a:ext cx="7018626" cy="4722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198"/>
            <a:ext cx="2456734" cy="53994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32" y="768311"/>
            <a:ext cx="4485233" cy="5187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131" y="801666"/>
            <a:ext cx="5661441" cy="51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E:\Фото растений\Травы 1\Hypericum perforatum\211080_ca085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09578" cy="6910912"/>
          </a:xfrm>
          <a:prstGeom prst="rect">
            <a:avLst/>
          </a:prstGeom>
          <a:noFill/>
        </p:spPr>
      </p:pic>
      <p:pic>
        <p:nvPicPr>
          <p:cNvPr id="14338" name="Picture 2" descr="E:\Фото растений\Травы 1\Hypericum perforatum\211081_8364c0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489" y="0"/>
            <a:ext cx="750951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4504" y="4158650"/>
            <a:ext cx="87682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</a:t>
            </a:r>
            <a:r>
              <a:rPr lang="ru-RU" sz="2800" dirty="0" err="1" smtClean="0"/>
              <a:t>гиперозид</a:t>
            </a:r>
            <a:r>
              <a:rPr lang="ru-RU" sz="2800" dirty="0" smtClean="0"/>
              <a:t>                                                           рутин                      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Rectangle 87"/>
          <p:cNvSpPr>
            <a:spLocks noChangeArrowheads="1"/>
          </p:cNvSpPr>
          <p:nvPr/>
        </p:nvSpPr>
        <p:spPr bwMode="auto">
          <a:xfrm>
            <a:off x="2864380" y="23046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9"/>
          <p:cNvSpPr>
            <a:spLocks noChangeArrowheads="1"/>
          </p:cNvSpPr>
          <p:nvPr/>
        </p:nvSpPr>
        <p:spPr bwMode="auto">
          <a:xfrm>
            <a:off x="7073900" y="22856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762400" y="964504"/>
          <a:ext cx="4189241" cy="2855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CS ChemDraw Drawing" r:id="rId3" imgW="3302360" imgH="2250623" progId="ChemDraw.Document.6.0">
                  <p:embed/>
                </p:oleObj>
              </mc:Choice>
              <mc:Fallback>
                <p:oleObj name="CS ChemDraw Drawing" r:id="rId3" imgW="3302360" imgH="2250623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00" y="964504"/>
                        <a:ext cx="4189241" cy="28559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6374007" y="1052186"/>
          <a:ext cx="4326663" cy="2949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CS ChemDraw Drawing" r:id="rId5" imgW="3302360" imgH="2250623" progId="ChemDraw.Document.6.0">
                  <p:embed/>
                </p:oleObj>
              </mc:Choice>
              <mc:Fallback>
                <p:oleObj name="CS ChemDraw Drawing" r:id="rId5" imgW="3302360" imgH="2250623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4007" y="1052186"/>
                        <a:ext cx="4326663" cy="2949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4740" y="5277371"/>
            <a:ext cx="10717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</a:t>
            </a:r>
            <a:r>
              <a:rPr lang="ru-RU" sz="2800" dirty="0" err="1" smtClean="0"/>
              <a:t>гиперицин</a:t>
            </a:r>
            <a:r>
              <a:rPr lang="ru-RU" sz="2800" dirty="0" smtClean="0"/>
              <a:t>                                                           </a:t>
            </a:r>
            <a:r>
              <a:rPr lang="ru-RU" sz="2800" dirty="0" err="1" smtClean="0"/>
              <a:t>гиперфорин</a:t>
            </a:r>
            <a:endParaRPr lang="ru-RU" sz="2800" dirty="0"/>
          </a:p>
        </p:txBody>
      </p:sp>
      <p:graphicFrame>
        <p:nvGraphicFramePr>
          <p:cNvPr id="12289" name="Object 1"/>
          <p:cNvGraphicFramePr>
            <a:graphicFrameLocks noChangeAspect="1"/>
          </p:cNvGraphicFramePr>
          <p:nvPr/>
        </p:nvGraphicFramePr>
        <p:xfrm>
          <a:off x="551144" y="633580"/>
          <a:ext cx="4064825" cy="4051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CS ChemDraw Drawing" r:id="rId3" imgW="2831403" imgH="2822330" progId="ChemDraw.Document.6.0">
                  <p:embed/>
                </p:oleObj>
              </mc:Choice>
              <mc:Fallback>
                <p:oleObj name="CS ChemDraw Drawing" r:id="rId3" imgW="2831403" imgH="2822330" progId="ChemDraw.Document.6.0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44" y="633580"/>
                        <a:ext cx="4064825" cy="4051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450904" y="283707"/>
          <a:ext cx="3735171" cy="4773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CS ChemDraw Drawing" r:id="rId5" imgW="3020757" imgH="3861183" progId="ChemDraw.Document.6.0">
                  <p:embed/>
                </p:oleObj>
              </mc:Choice>
              <mc:Fallback>
                <p:oleObj name="CS ChemDraw Drawing" r:id="rId5" imgW="3020757" imgH="3861183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904" y="283707"/>
                        <a:ext cx="3735171" cy="4773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8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425885" y="1177447"/>
            <a:ext cx="1160327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Трава обоих видов зверобоя включена в ГФ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XIV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ФС.2.5.0015.15. Стандартизуется по содержанию суммы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флавоноидов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рутин ­ не менее 1,5%. Сумма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флавоноидов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определяется спектрофотометрическим методом после реакции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флавоноидов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хлоридом алюминия.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В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EuPh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включена только трава  зверобоя продырявленного, которая стандартизуется по сумме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производных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гиперицина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пересчете на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гиперицин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(не менее 0,08%), определяемых спектрофотометрическим методом.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45934" y="233494"/>
            <a:ext cx="4753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зверобоя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0241" name="Picture 1" descr="C:\Users\User\Download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053" y="1181100"/>
            <a:ext cx="3771900" cy="5676900"/>
          </a:xfrm>
          <a:prstGeom prst="rect">
            <a:avLst/>
          </a:prstGeom>
          <a:noFill/>
        </p:spPr>
      </p:pic>
      <p:pic>
        <p:nvPicPr>
          <p:cNvPr id="10242" name="Picture 2" descr="C:\Users\User\Downloads\original_zveroboya_trava_pachka_50_g_www_piluli_ru_eapt613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483" y="1180995"/>
            <a:ext cx="4129610" cy="5677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1" y="483817"/>
            <a:ext cx="3833229" cy="57498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26" y="496345"/>
            <a:ext cx="3837070" cy="5749843"/>
          </a:xfrm>
          <a:prstGeom prst="rect">
            <a:avLst/>
          </a:prstGeom>
        </p:spPr>
      </p:pic>
      <p:pic>
        <p:nvPicPr>
          <p:cNvPr id="7169" name="Picture 1" descr="C:\Users\User\Downloads\brusniver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1494" y="501040"/>
            <a:ext cx="3798659" cy="5750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46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dfca2a30353efaf1dc6fa0119466c27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4793"/>
            <a:ext cx="4334005" cy="477656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36" y="1046464"/>
            <a:ext cx="7795364" cy="478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66" y="523785"/>
            <a:ext cx="3810001" cy="5706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540202"/>
            <a:ext cx="3793066" cy="568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98</Words>
  <Application>Microsoft Office PowerPoint</Application>
  <PresentationFormat>Широкоэкранный</PresentationFormat>
  <Paragraphs>11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131</cp:revision>
  <dcterms:created xsi:type="dcterms:W3CDTF">2017-09-02T10:15:39Z</dcterms:created>
  <dcterms:modified xsi:type="dcterms:W3CDTF">2021-10-13T13:20:15Z</dcterms:modified>
</cp:coreProperties>
</file>