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sldIdLst>
    <p:sldId id="257" r:id="rId2"/>
    <p:sldId id="258" r:id="rId3"/>
    <p:sldId id="259" r:id="rId4"/>
    <p:sldId id="262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3047" y="425885"/>
            <a:ext cx="1176194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Аронии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черноплодной свежие плоды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Aroniae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melanocarpae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recens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fructus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Аронии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черноплодной сухие плоды  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Aroniae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melanocarpae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sicco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fructus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Арония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черноплодная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Aronia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melanocarpa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Michx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.)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Elliott.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сем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Розоцветные       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Rosaceae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User\Downloads\da2bcf7772eeee9376144d74434836e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8334" y="0"/>
            <a:ext cx="9183666" cy="6887750"/>
          </a:xfrm>
          <a:prstGeom prst="rect">
            <a:avLst/>
          </a:prstGeom>
          <a:noFill/>
        </p:spPr>
      </p:pic>
      <p:pic>
        <p:nvPicPr>
          <p:cNvPr id="13315" name="Picture 3" descr="C:\Users\User\Downloads\p1-315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857251" y="857250"/>
            <a:ext cx="6858001" cy="5143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24476" y="195220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0938" y="4571867"/>
            <a:ext cx="95448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  </a:t>
            </a:r>
            <a:r>
              <a:rPr lang="en-US" sz="2800" dirty="0" smtClean="0"/>
              <a:t>  </a:t>
            </a:r>
            <a:r>
              <a:rPr lang="ru-RU" sz="2800" dirty="0" smtClean="0"/>
              <a:t>         </a:t>
            </a:r>
            <a:r>
              <a:rPr lang="en-US" sz="2800" dirty="0" smtClean="0"/>
              <a:t> </a:t>
            </a:r>
            <a:r>
              <a:rPr lang="ru-RU" sz="2800" dirty="0" err="1" smtClean="0"/>
              <a:t>цианидин</a:t>
            </a:r>
            <a:r>
              <a:rPr lang="ru-RU" sz="2800" dirty="0" smtClean="0"/>
              <a:t>-</a:t>
            </a:r>
            <a:r>
              <a:rPr lang="en-US" sz="2800" dirty="0" smtClean="0"/>
              <a:t>3-O-</a:t>
            </a:r>
            <a:r>
              <a:rPr lang="ru-RU" sz="2800" dirty="0" smtClean="0"/>
              <a:t>глюкозид                      катехин</a:t>
            </a:r>
            <a:endParaRPr lang="ru-RU" sz="2800" dirty="0"/>
          </a:p>
        </p:txBody>
      </p:sp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2071862" y="1347440"/>
          <a:ext cx="8237058" cy="316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CS ChemDraw Drawing" r:id="rId3" imgW="6192565" imgH="2381662" progId="ChemDraw.Document.6.0">
                  <p:embed/>
                </p:oleObj>
              </mc:Choice>
              <mc:Fallback>
                <p:oleObj name="CS ChemDraw Drawing" r:id="rId3" imgW="6192565" imgH="2381662" progId="ChemDraw.Document.6.0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862" y="1347440"/>
                        <a:ext cx="8237058" cy="316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7139270" y="1327956"/>
          <a:ext cx="4059238" cy="276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" name="CS ChemDraw Drawing" r:id="rId3" imgW="3302629" imgH="2250623" progId="ChemDraw.Document.6.0">
                  <p:embed/>
                </p:oleObj>
              </mc:Choice>
              <mc:Fallback>
                <p:oleObj name="CS ChemDraw Drawing" r:id="rId3" imgW="3302629" imgH="2250623" progId="ChemDraw.Document.6.0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9270" y="1327956"/>
                        <a:ext cx="4059238" cy="276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755563" y="1199585"/>
          <a:ext cx="5354045" cy="2808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4" name="CS ChemDraw Drawing" r:id="rId5" imgW="4291206" imgH="2250623" progId="ChemDraw.Document.6.0">
                  <p:embed/>
                </p:oleObj>
              </mc:Choice>
              <mc:Fallback>
                <p:oleObj name="CS ChemDraw Drawing" r:id="rId5" imgW="4291206" imgH="2250623" progId="ChemDraw.Document.6.0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63" y="1199585"/>
                        <a:ext cx="5354045" cy="28087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365337" y="4321346"/>
            <a:ext cx="96951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  </a:t>
            </a:r>
            <a:r>
              <a:rPr lang="en-US" sz="2800" dirty="0" smtClean="0"/>
              <a:t>  </a:t>
            </a:r>
            <a:r>
              <a:rPr lang="ru-RU" sz="2800" dirty="0" smtClean="0"/>
              <a:t>       </a:t>
            </a:r>
            <a:r>
              <a:rPr lang="ru-RU" sz="2800" dirty="0" err="1" smtClean="0"/>
              <a:t>геспередин</a:t>
            </a:r>
            <a:r>
              <a:rPr lang="ru-RU" sz="2800" dirty="0" smtClean="0"/>
              <a:t>                                                  рутин</a:t>
            </a: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4476" y="0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7865" y="903106"/>
            <a:ext cx="117517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</a:rPr>
              <a:t>      </a:t>
            </a:r>
            <a:endParaRPr lang="ru-RU" sz="3200" dirty="0">
              <a:effectLst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75781" y="739036"/>
            <a:ext cx="1153647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Плоды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аронии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черноплодной включены в ГФ </a:t>
            </a: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XIV</a:t>
            </a:r>
            <a:r>
              <a: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Качество свежих плодов регламентируется ФС.2.5.0002.15 по содержанию суммы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антоцианов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 пересчете на цианидин-3-О-глюкозид, определяемой спектрофотометрическим методом при 534 нм (не менее 4%).  Качество сухих плодов регламентируется ФС.2.5.0003.15 по содержанию суммы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антоцианов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 пересчете на цианидин-3-О-глюкозид, определяемой спектрофотометрическим методом при 534 нм (не менее 3%).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7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633856" y="220967"/>
            <a:ext cx="76436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</a:t>
            </a:r>
            <a:r>
              <a:rPr lang="ru-RU" sz="4000" dirty="0" err="1" smtClean="0">
                <a:solidFill>
                  <a:srgbClr val="C00000"/>
                </a:solidFill>
              </a:rPr>
              <a:t>аронии</a:t>
            </a:r>
            <a:r>
              <a:rPr lang="ru-RU" sz="4000" dirty="0" smtClean="0">
                <a:solidFill>
                  <a:srgbClr val="C00000"/>
                </a:solidFill>
              </a:rPr>
              <a:t> черноплодной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7" name="Picture 2" descr="F:\ЛЕКАРСТВЕННЫЕ РАСТЕНИЯ\Фитопрепараты\Кедровит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60316" y="1109675"/>
            <a:ext cx="4972832" cy="57483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1227</TotalTime>
  <Words>106</Words>
  <Application>Microsoft Office PowerPoint</Application>
  <PresentationFormat>Широкоэкранный</PresentationFormat>
  <Paragraphs>14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CS ChemDraw Drawing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206</cp:revision>
  <dcterms:created xsi:type="dcterms:W3CDTF">2017-09-02T10:15:39Z</dcterms:created>
  <dcterms:modified xsi:type="dcterms:W3CDTF">2021-10-25T15:19:13Z</dcterms:modified>
</cp:coreProperties>
</file>