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1EF0D-F24F-4C04-A36F-806B29660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244079-4399-4991-AFA5-8040742BA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4D1FDE-9604-4CD2-831C-E7E94D46F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C08122-7C5E-4409-9BF9-F931DDEBE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A6E448-FD61-474F-8444-8C12FFB1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99EB8-A255-4B71-A58A-E98F469A2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909A96-E9E4-4E06-BBB3-2CBDBE398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1C690-A261-4A3A-8399-5ABC1F36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592E25-5A19-4C2D-B9CA-1AF0EA78B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D51DEE-595E-4BBC-99A4-1256B47F1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966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5A3B6F3-AAEA-462E-8644-BD809283B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B31747B-9518-40B5-9835-DE11B64AC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179417-A996-4004-9440-6DEEB9890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1CD7CB-E096-4D4B-8655-E5564B78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5A78C6-86C3-439C-82FF-9CBFCD6C9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38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ED9B9C-F745-4BC9-A891-9AD7A5C60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27735E-986B-4596-94DD-B368515AB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8E6760-7171-44C6-AC77-3B731B6F9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0BABC-7CD4-4476-8122-04A404CD5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77C899-FD12-471E-8F8D-44AC454DF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50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0A961-4BAA-46D3-B745-C17239F51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E9BB7E-F861-4ADD-8CE9-A80C98D9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0288AE-188E-4DA1-9DE4-83F852D87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BDEE7B-4FFD-4282-9ADB-4695DDA3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F4B1AC-9828-403F-961C-F731AEEA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92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2E84A-30FB-416C-8442-B1067FF31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551403-CB15-46C5-942A-7CEB07969B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09F323-CE1F-48B6-97E6-8F4EA8024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18585E-6AD2-4B87-8F97-26973AEF9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E5D4CA-A665-4497-9A91-3F1AAE15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97D980-F12C-49AA-A161-069485D7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0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DE77E-C967-41FD-84B3-755971BD7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CAFF16-0E4E-4437-9C64-292BCA10D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86213E-2A8B-4975-94AE-EC47581B7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FFE1723-F27F-4BB0-8E06-C30DC9B37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85C2298-F56F-4CE4-B31E-9322F8AC00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3A31038-42F8-4617-BC4B-2638BA78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0F307D5-DD8C-4451-8ED7-83F1AA27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84D2169-D209-401F-99FA-1DC2A633E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67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C78492-6342-4FCE-A87B-1ADBA1773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2A8F20-3B2E-48D6-A278-21F0B257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CA9A3F-D964-4B39-A24A-E9CEE60D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053B10E-450C-46E9-B177-BDB80395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59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BF7BEE2-061F-40E5-8B94-D6D3D438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AA69A9B-D974-401A-9E9A-3F450860D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1BD926-C0C6-4E68-89CD-C4FF4D2F8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38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60955-CEE6-4B83-BD4A-A26791DE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900839-31A9-4C85-BFE6-BD37D8E09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676442-1BA3-4C09-9107-F9A85C727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A8AFF7-91DB-4902-82B2-33037BD6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141EDF-58B5-475C-99B0-C131AD896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594AEB-C748-4490-A30F-7614C965A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68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21059-3464-4631-B4A0-867FC9DF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3E4C11F-5C3F-42C6-86E9-9E183326A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1C591E-D773-46AE-A11A-5908E43B7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5DD59C-F939-4E99-92BF-A7FB7CAF4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441B99-C0D0-4D64-94C6-76F1D85EF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ECA738-34BE-4B76-9CA5-B2832E93F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95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E01658-30C2-4DE7-A8A5-768BCD35E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A9F750-285C-4A36-A477-417A4A91F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2FBDFB-FB10-4E1F-91E4-51B82E280E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65018-C46C-460E-9D10-BB3BA164341F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8BACF5-5BA8-417F-A36F-33530C0382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3065B0-C00A-4ADE-80F4-1A3CC9769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4B89F-E8C7-4494-8D76-9794DD3D7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2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977B0-5963-4B04-9F0A-B8D7F0878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2" y="1788459"/>
            <a:ext cx="11289159" cy="2311903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Изготовление инъекционных растворов без добавления стабилизаторов, группы стабилизаторов для инъекционных растворов. Изготовление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инъекционых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растворов с добавлением стабилизаторов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II, III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группы, индивидуальная стабилизаторы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F11246-DBDB-4954-B897-2EE10EA65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5917" y="4699568"/>
            <a:ext cx="4800599" cy="1028880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Выполнили: студенты группы 5301-к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Габитова Софья, Каримова Ильмира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AF95F7-F455-4A99-83B4-F517BA2AC8C2}"/>
              </a:ext>
            </a:extLst>
          </p:cNvPr>
          <p:cNvSpPr txBox="1"/>
          <p:nvPr/>
        </p:nvSpPr>
        <p:spPr>
          <a:xfrm>
            <a:off x="309282" y="107576"/>
            <a:ext cx="114972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Медико-фармацевтический колледж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государственного бюджетного образовательного учреждения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 «Казанский государственный медицинский университет»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Российской Федерации.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BF92A-9D3A-4DCF-BE7D-14580AEB4210}"/>
              </a:ext>
            </a:extLst>
          </p:cNvPr>
          <p:cNvSpPr txBox="1"/>
          <p:nvPr/>
        </p:nvSpPr>
        <p:spPr>
          <a:xfrm>
            <a:off x="5086525" y="6350314"/>
            <a:ext cx="1734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Казань, 2025г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7680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FB69D1EC-7ADA-4F13-96A9-1AB6A59B9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3570194"/>
            <a:ext cx="498157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1B8A9-D8F1-4151-921D-B2F37FB6F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Рецепт 2: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E111BD-B839-4861-9574-91864C444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07000"/>
              </a:lnSpc>
              <a:buNone/>
            </a:pPr>
            <a:r>
              <a:rPr lang="en-GB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Rp.: Sol. </a:t>
            </a:r>
            <a:r>
              <a:rPr lang="en-GB" sz="6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Glucosi</a:t>
            </a:r>
            <a:r>
              <a:rPr lang="en-GB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5%</a:t>
            </a:r>
            <a:r>
              <a:rPr lang="ru-RU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en-GB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100ml</a:t>
            </a:r>
            <a:endParaRPr lang="ru-RU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GB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GB" sz="6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Sterilizetur</a:t>
            </a:r>
            <a:r>
              <a:rPr lang="ru-RU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GB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6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 Внутривенно</a:t>
            </a:r>
            <a:endParaRPr lang="ru-RU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9553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71D5B6-E76B-4103-8426-2BEF64B3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6518" y="204227"/>
            <a:ext cx="3626224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3144C4-187B-421D-A0CC-B971E5AAE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790"/>
            <a:ext cx="10515600" cy="4351338"/>
          </a:xfrm>
        </p:spPr>
        <p:txBody>
          <a:bodyPr>
            <a:noAutofit/>
          </a:bodyPr>
          <a:lstStyle/>
          <a:p>
            <a:pPr marL="457200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Используется индивидуальный стабилизатор (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стабилизатор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Вейбеля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который берется 5% от объема раствора. Если раствор глюкозы стерилизовать без стабилизатора, то глюкоза карамелизуется  и раствор желтеет.</a:t>
            </a:r>
          </a:p>
          <a:p>
            <a:pPr indent="0">
              <a:lnSpc>
                <a:spcPct val="107000"/>
              </a:lnSpc>
              <a:buNone/>
            </a:pPr>
            <a:r>
              <a:rPr lang="ru-RU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 стабилизатора </a:t>
            </a:r>
            <a:r>
              <a:rPr lang="ru-RU" sz="24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Вейбеля</a:t>
            </a:r>
            <a:r>
              <a:rPr lang="ru-RU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NaCl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5.2</a:t>
            </a: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азб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HCl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8.3% 4.4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ода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инъекций до 1 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Кислота нейтрализует щелочность стекла, а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NaCl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дает глюкозе карамелизоваться</a:t>
            </a:r>
          </a:p>
        </p:txBody>
      </p:sp>
    </p:spTree>
    <p:extLst>
      <p:ext uri="{BB962C8B-B14F-4D97-AF65-F5344CB8AC3E}">
        <p14:creationId xmlns:p14="http://schemas.microsoft.com/office/powerpoint/2010/main" val="2068761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12FBD8-0291-4F18-875D-9BF61B5D4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483" y="257549"/>
            <a:ext cx="3464858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040932E-F05E-4F0E-96E3-6B5E604660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>
                  <a:lnSpc>
                    <a:spcPct val="107000"/>
                  </a:lnSpc>
                  <a:buNone/>
                </a:pP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Пересчет глюкозы по формуле:</a:t>
                </a:r>
              </a:p>
              <a:p>
                <a:pPr indent="0">
                  <a:lnSpc>
                    <a:spcPct val="107000"/>
                  </a:lnSpc>
                  <a:buNone/>
                </a:pP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100∗А</m:t>
                        </m:r>
                      </m:num>
                      <m:den>
                        <m:r>
                          <a:rPr lang="ru-RU" sz="3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100−В</m:t>
                        </m:r>
                      </m:den>
                    </m:f>
                  </m:oMath>
                </a14:m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, где А-масса по рецепту, В- влажность</a:t>
                </a:r>
              </a:p>
              <a:p>
                <a:pPr indent="0">
                  <a:lnSpc>
                    <a:spcPct val="107000"/>
                  </a:lnSpc>
                  <a:buNone/>
                </a:pPr>
                <a:r>
                  <a:rPr lang="en-GB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(глюкозы)= (100*5) ⁚ (100-8) = 5.4</a:t>
                </a:r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>
                  <a:lnSpc>
                    <a:spcPct val="107000"/>
                  </a:lnSpc>
                  <a:buNone/>
                </a:pPr>
                <a:r>
                  <a:rPr lang="en-US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(раствора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Вейбеля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)=100*5/100 = 5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ml</a:t>
                </a:r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V(H2O)=100ml-5ml-(5.4*0.69)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91.3 ml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9</a:t>
                </a:r>
                <a:r>
                  <a:rPr lang="en-US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ml</a:t>
                </a:r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040932E-F05E-4F0E-96E3-6B5E604660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9410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A9BDD492-D8B2-4C88-AD8C-D8E5F544E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388" y="223916"/>
            <a:ext cx="6295980" cy="413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D440FC-7B54-4B23-A4B7-F7514BB6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РП: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C6E5-9EE0-47A5-B04C-3E5CD83CD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Aqua pro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injectionibus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91 ml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Glucosum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hydro 8%- 5.4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Liguoris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Wejbeli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ml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 = 100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Стерилизация 8 мин при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=120*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ППК писать режим стерилизации (на лицевой стороне)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557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BBEEE-C704-4CCB-8DBD-7A5EAAE3D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200" y="284443"/>
            <a:ext cx="2792506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Рецепт 3: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F57005-9330-47AA-A0C9-245863CFC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306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Rp.: Sol. </a:t>
            </a:r>
            <a:r>
              <a:rPr lang="en-US" sz="4000" dirty="0" err="1"/>
              <a:t>Novocaini</a:t>
            </a:r>
            <a:r>
              <a:rPr lang="en-US" sz="4000" dirty="0"/>
              <a:t> 0,5%</a:t>
            </a:r>
            <a:r>
              <a:rPr lang="ru-RU" sz="4000" dirty="0"/>
              <a:t> -</a:t>
            </a:r>
            <a:r>
              <a:rPr lang="en-US" sz="4000" dirty="0"/>
              <a:t> 100ml</a:t>
            </a:r>
          </a:p>
          <a:p>
            <a:pPr marL="0" indent="0">
              <a:buNone/>
            </a:pPr>
            <a:r>
              <a:rPr lang="en-US" sz="4000" dirty="0"/>
              <a:t>        </a:t>
            </a:r>
            <a:r>
              <a:rPr lang="en-US" sz="4000" dirty="0" err="1"/>
              <a:t>Sterilizetur</a:t>
            </a:r>
            <a:r>
              <a:rPr lang="ru-RU" sz="4000" dirty="0"/>
              <a:t>!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    D.S. </a:t>
            </a:r>
            <a:r>
              <a:rPr lang="ru-RU" sz="4000" dirty="0"/>
              <a:t>Для анестезии по 1 мл внутривенно </a:t>
            </a:r>
          </a:p>
          <a:p>
            <a:endParaRPr lang="ru-RU" dirty="0"/>
          </a:p>
        </p:txBody>
      </p:sp>
      <p:pic>
        <p:nvPicPr>
          <p:cNvPr id="6146" name="Picture 2" descr="Picture background">
            <a:extLst>
              <a:ext uri="{FF2B5EF4-FFF2-40B4-BE49-F238E27FC236}">
                <a16:creationId xmlns:a16="http://schemas.microsoft.com/office/drawing/2014/main" id="{E65C02EA-5577-4818-9938-A4E13061B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941" y="3227294"/>
            <a:ext cx="3630706" cy="363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787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C43622-D3FA-45D1-8CC7-84A130B4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507" y="158060"/>
            <a:ext cx="3801035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5FFCAA0-95AC-4C49-B85C-82F3B8145D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482968"/>
              </p:ext>
            </p:extLst>
          </p:nvPr>
        </p:nvGraphicFramePr>
        <p:xfrm>
          <a:off x="1322294" y="2978731"/>
          <a:ext cx="9163250" cy="28298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7306">
                  <a:extLst>
                    <a:ext uri="{9D8B030D-6E8A-4147-A177-3AD203B41FA5}">
                      <a16:colId xmlns:a16="http://schemas.microsoft.com/office/drawing/2014/main" val="2259404789"/>
                    </a:ext>
                  </a:extLst>
                </a:gridCol>
                <a:gridCol w="5565944">
                  <a:extLst>
                    <a:ext uri="{9D8B030D-6E8A-4147-A177-3AD203B41FA5}">
                      <a16:colId xmlns:a16="http://schemas.microsoft.com/office/drawing/2014/main" val="2658958338"/>
                    </a:ext>
                  </a:extLst>
                </a:gridCol>
              </a:tblGrid>
              <a:tr h="95771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ru-RU" sz="2400" dirty="0">
                          <a:effectLst/>
                        </a:rPr>
                        <a:t>Концентрация новокаина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 Объем </a:t>
                      </a:r>
                      <a:r>
                        <a:rPr lang="en-US" sz="2400">
                          <a:effectLst/>
                        </a:rPr>
                        <a:t>HCl </a:t>
                      </a:r>
                      <a:r>
                        <a:rPr lang="ru-RU" sz="2400">
                          <a:effectLst/>
                        </a:rPr>
                        <a:t>на 1л раствора раствора новокаина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1457372"/>
                  </a:ext>
                </a:extLst>
              </a:tr>
              <a:tr h="46802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ru-RU" sz="2400">
                          <a:effectLst/>
                        </a:rPr>
                        <a:t>0.25</a:t>
                      </a:r>
                      <a:r>
                        <a:rPr lang="en-US" sz="2400">
                          <a:effectLst/>
                        </a:rPr>
                        <a:t>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3 ml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2165867"/>
                  </a:ext>
                </a:extLst>
              </a:tr>
              <a:tr h="46802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ru-RU" sz="2400">
                          <a:effectLst/>
                        </a:rPr>
                        <a:t>0.5</a:t>
                      </a:r>
                      <a:r>
                        <a:rPr lang="en-US" sz="2400">
                          <a:effectLst/>
                        </a:rPr>
                        <a:t>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4 ml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488808"/>
                  </a:ext>
                </a:extLst>
              </a:tr>
              <a:tr h="46802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US" sz="2400">
                          <a:effectLst/>
                        </a:rPr>
                        <a:t>1%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9 ml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9667663"/>
                  </a:ext>
                </a:extLst>
              </a:tr>
              <a:tr h="46802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US" sz="2400">
                          <a:effectLst/>
                        </a:rPr>
                        <a:t>2%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12 ml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23539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3797F2F-5C82-4177-B98C-EE69EFA8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643" y="1483623"/>
            <a:ext cx="1091076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стабилизатора </a:t>
            </a:r>
            <a:r>
              <a:rPr kumimoji="0" lang="en-GB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HCl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0.1Н зависит от концентрации раствора.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2ABBF-941C-4C2E-AA2E-086FD4BA5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Расчеты: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208D0B-E94F-4E4F-A83B-291982FFD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62" y="1825625"/>
            <a:ext cx="10911038" cy="4351338"/>
          </a:xfrm>
        </p:spPr>
        <p:txBody>
          <a:bodyPr/>
          <a:lstStyle/>
          <a:p>
            <a:pPr indent="0">
              <a:lnSpc>
                <a:spcPct val="107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 как концентрация раствора 0.5%,то на 1 литр берется 4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 HCl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1000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-4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HCl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)=100 * 4 ⁚ 1000 = 0.4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(12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э.к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pPr indent="0">
              <a:lnSpc>
                <a:spcPct val="107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(0.1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 HCl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0.1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3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э.к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капли)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m(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новокаина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)=0.5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131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6C4279-42D8-47FB-8C7F-31B66575A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РП: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A6F36C1-8B83-46AD-9345-55528EE71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0" y="0"/>
            <a:ext cx="51435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C0ECB648-EFB5-4D70-B14B-7AAAC08AC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0511" y="1690688"/>
            <a:ext cx="7888941" cy="3635469"/>
          </a:xfrm>
        </p:spPr>
        <p:txBody>
          <a:bodyPr>
            <a:normAutofit fontScale="85000" lnSpcReduction="20000"/>
          </a:bodyPr>
          <a:lstStyle/>
          <a:p>
            <a:pPr indent="0">
              <a:lnSpc>
                <a:spcPct val="107000"/>
              </a:lnSpc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Aqua pro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injectionibus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ml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Novocainum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0.5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Sol.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Acidum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hydrochlori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 8.3% 0.1H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к)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общ=100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ml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Стерилизация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120*C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19801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57B7F-A3D7-47F3-9518-983E7C33B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Изготовление инъекционных растворов без стабилизатора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BE33A2-1A72-43EB-8F08-D62E505AA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07000"/>
              </a:lnSpc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Растворы лекарственных веществ, которые не выдерживают стерилизацию (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эофилин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барбамил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адреналин гидрохлорид),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растворы веществ обладающие сами по себе бактерицидным действием (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аминазин,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гексаметилентетрамин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готовятся при соблюдении условий асептики без стадии стерилизации.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802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0FD9DE-1E7D-412D-A823-9317135DE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Рецепт 3: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E58A84-0440-46D1-AFDC-70A6E9DBE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512" y="1825625"/>
            <a:ext cx="10930288" cy="4351338"/>
          </a:xfrm>
        </p:spPr>
        <p:txBody>
          <a:bodyPr/>
          <a:lstStyle/>
          <a:p>
            <a:pPr indent="0">
              <a:lnSpc>
                <a:spcPct val="107000"/>
              </a:lnSpc>
              <a:buNone/>
            </a:pP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Rp.: Sol.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Hexamethylentetramini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40%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100ml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Sterilizetur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Внутривенно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39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1E9EA5-125F-4BCC-A889-B9503A9EB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0997"/>
            <a:ext cx="10515600" cy="1100604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Стойкость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55F28F-BFBB-4561-A1B0-D2C49622E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вещества являются термостойкими и не разрушаются при стерилизации большинство веществ подвергаются гидролизу или окислению восстановлению, чтобы помочь веществам выделить нагревание к ним добавляются стабилизаторы, которые делятся на четыре группы: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1я 0.1 м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добавляется к растворам солей, образованных сильных кислотой и слабым основанием (новокаин, дибазол)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2я : 0,1 м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солей образованных сильным основанием и слабой кислотой (кофеин, натрий бензоат)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3я: Антиоксиданты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4я: Индивидуальные стабилизаторы (стабилизатор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Вейбеля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раствора глюкозы 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Трилона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для раствора соды)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266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icture background">
            <a:extLst>
              <a:ext uri="{FF2B5EF4-FFF2-40B4-BE49-F238E27FC236}">
                <a16:creationId xmlns:a16="http://schemas.microsoft.com/office/drawing/2014/main" id="{164C86E2-5083-4E38-AF65-1E315C7D6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238" y="3848100"/>
            <a:ext cx="3638550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55046-8276-457F-9A65-EF08C08F7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4970" y="500062"/>
            <a:ext cx="3922059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439C01-E9E7-457B-902B-49BA7E28B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983"/>
            <a:ext cx="10515600" cy="2859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этой концентрации раствор является 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самостерилизующимся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отпускается с основной этикеткой «для инъекций», дополнительная этикетка «приготовлено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асептически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782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218A9-77A2-4071-8E19-838E44446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378572"/>
            <a:ext cx="2563906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296F2B-2178-4144-954B-8833FA78B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853" y="1955720"/>
            <a:ext cx="11084293" cy="2742798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m(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уротропина) = 40.0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±3% ⁚ 0.78 = 3.846% &lt;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факт, а это значит КУО учитывается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V(H2O)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100ml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(40*0.78)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68.8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≈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69 ml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661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icture background">
            <a:extLst>
              <a:ext uri="{FF2B5EF4-FFF2-40B4-BE49-F238E27FC236}">
                <a16:creationId xmlns:a16="http://schemas.microsoft.com/office/drawing/2014/main" id="{F30B13E1-1CE4-41EE-B385-4197E3059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819400"/>
            <a:ext cx="60198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819C67-7C08-4403-AC24-B5E9B9B6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3211"/>
            <a:ext cx="10515600" cy="1325563"/>
          </a:xfrm>
        </p:spPr>
        <p:txBody>
          <a:bodyPr/>
          <a:lstStyle/>
          <a:p>
            <a:r>
              <a:rPr lang="ru-RU" b="1" dirty="0"/>
              <a:t>РП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BB2BC3-7791-47DE-A10D-A6B7C8D7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03313"/>
            <a:ext cx="9408459" cy="3082551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07000"/>
              </a:lnSpc>
              <a:buNone/>
            </a:pPr>
            <a:r>
              <a:rPr lang="en-US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Aqua pro </a:t>
            </a:r>
            <a:r>
              <a:rPr lang="en-US" sz="5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injectionibus</a:t>
            </a:r>
            <a:r>
              <a:rPr lang="en-US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69 ml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5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Hexamethylentetraminum</a:t>
            </a:r>
            <a:r>
              <a:rPr lang="en-US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40.0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общ=100</a:t>
            </a:r>
            <a:r>
              <a:rPr lang="en-US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ml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997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D1685-2AF8-408B-9C5F-C4CCBDA4E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770" y="194375"/>
            <a:ext cx="10170459" cy="1325563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Технология приготовления инъекционных растворов: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5CC64B-0F14-4700-B305-4FF3224CF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743" y="1585913"/>
            <a:ext cx="11808619" cy="5136356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Организация рабочего места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асептическм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блоке, подготовка фармацевта, посуды, вспомогательных материалов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Проверка доз, расчёты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Отмеривание воды, взвешивание субстанции, отмеривание стабилизатора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Фильтрование раствора (через сухой или промытый фильтр)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Отливание 1 мл раствора для полного химического контроля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Контроль на приборе К2 раствора, содержащего примеси. Растворы с мутью бракуются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Подготовка к стерилизации: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7.1. Флаконы укупориваются.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обкатку (резиновая пробка + металлический колпачок) срок годности 30 суток.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обвязку (резиновый колпачок закрывается пергаментом и обвязывается нитками) срок годности 2 дня.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96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442D3A-B79F-47EC-AE4D-C66EDF229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771525"/>
            <a:ext cx="10753725" cy="5405438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7.2. На горлышко флакона после укупоривания вешается жетон соответствующей формы: Треугольник если вещество списка А, Квадрат список Б, Круг общий список. На жетоне указывается наименование раствора, его концентрация, подписи приготовившего, проверившего.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Стерилизация. Проведение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термотеста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Охлаждение раствора в асептических условиях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Проверка на чистоту на приборе К2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Оформление этикетки, подготовка к отпуску.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45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3779F3C-F419-414A-BE67-49A619587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069" y="4743171"/>
            <a:ext cx="2358838" cy="2267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3053F50-482B-43B9-90CD-953A1F11B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58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Наклеивание этикетки на флакон возможно только при сравнении и совпадении трёх надписей: номер рецепта на этикетке, номер рецепта на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ППК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наименование на жетоне и на рецептурном бланке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Стерилизация объёма более 1 л запрещается, повторная стерилизация запрещается.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промежуток времени от окончания приготовления раствора до его стерилизации 3 часа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41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icture background">
            <a:extLst>
              <a:ext uri="{FF2B5EF4-FFF2-40B4-BE49-F238E27FC236}">
                <a16:creationId xmlns:a16="http://schemas.microsoft.com/office/drawing/2014/main" id="{806EAB0E-A9B6-4A58-9E2A-89155B42B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644" y="3145865"/>
            <a:ext cx="4254874" cy="354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1ED3F-768C-4ECD-9355-44F88E2C9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678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Частная технология раствора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10AA35-AFB1-4A31-AFD3-A1F5200AA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32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Rp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 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Natrii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hydrocarbonatis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5% - 200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Sterelizetur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D.S. 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Внутримышечно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262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A2DBE9-2A2A-4B48-8BD1-195E824CC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A00FBD-48EF-42C9-AFD7-ADE7C481D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5966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457200" lvl="0" indent="-457200">
              <a:lnSpc>
                <a:spcPct val="107000"/>
              </a:lnSpc>
              <a:buFont typeface="+mj-lt"/>
              <a:buAutoNum type="arabicParenR"/>
            </a:pP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для приготовления раствора используется сода сорта «химически чистая» или «чистая для анализа», то приготовления ведется без стабилизатора</a:t>
            </a:r>
          </a:p>
          <a:p>
            <a:pPr marL="457200" lvl="0" indent="-457200">
              <a:lnSpc>
                <a:spcPct val="107000"/>
              </a:lnSpc>
              <a:buFont typeface="+mj-lt"/>
              <a:buAutoNum type="arabicParenR"/>
            </a:pP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используется сода сорта «для инъекций», то используется индивидуальный стабилизатор ( в данном случае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Трилон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Б)  из расчета 0,1г на 1 л раствора если концентрация &lt; 5% и 0,2г если концентрация &gt; 5%</a:t>
            </a:r>
          </a:p>
          <a:p>
            <a:pPr marL="457200" lvl="0" indent="-457200">
              <a:lnSpc>
                <a:spcPct val="107000"/>
              </a:lnSpc>
              <a:buFont typeface="+mj-lt"/>
              <a:buAutoNum type="arabicParenR"/>
            </a:pP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Сода относится к особым случаям растворения. Поэтому растворяем в воде  комнатной температуры, помешивать стеклянной палочкой </a:t>
            </a:r>
          </a:p>
          <a:p>
            <a:pPr marL="457200" lvl="0" indent="-457200">
              <a:lnSpc>
                <a:spcPct val="107000"/>
              </a:lnSpc>
              <a:buFont typeface="+mj-lt"/>
              <a:buAutoNum type="arabicParenR"/>
            </a:pP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Флакон для отпуска должен быть из толстостенного стекла. При его заполнении, заполняется на 2/3 объема. 1/3  остается для выделения, и скопления СО2</a:t>
            </a:r>
          </a:p>
          <a:p>
            <a:pPr marL="457200" lvl="0" indent="-457200">
              <a:lnSpc>
                <a:spcPct val="107000"/>
              </a:lnSpc>
              <a:buFont typeface="+mj-lt"/>
              <a:buAutoNum type="arabicParenR"/>
            </a:pPr>
            <a:endParaRPr lang="ru-RU" sz="26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buFont typeface="+mj-lt"/>
              <a:buAutoNum type="arabicParenR"/>
            </a:pP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Раствор укупоривается только под обкатку. При укупорке под обвязку СО2 вышибает пробку.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  Отпускается только через 2 часа после стерилизации, так как надо дождаться, чтобы углекислый газ вернулся в исходный раствор.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7632E5-4A7C-40BB-94AD-08EE8E83C20E}"/>
              </a:ext>
            </a:extLst>
          </p:cNvPr>
          <p:cNvSpPr txBox="1"/>
          <p:nvPr/>
        </p:nvSpPr>
        <p:spPr>
          <a:xfrm>
            <a:off x="1788459" y="4518212"/>
            <a:ext cx="3953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NaHCO3-&gt; CO2| + Na2CO2 + H2O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65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EE6D17-9D9D-492A-98DA-AC30C198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068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147E45-9B1B-40B0-BE81-E6B68CED7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319" y="1635919"/>
            <a:ext cx="11437144" cy="4964906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07000"/>
              </a:lnSpc>
              <a:buNone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NaHCO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3)= 10.0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трилон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Б)= 0.1-1000 мл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х-200 мл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х=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(200*0.1)/1000=0.02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)=100 мл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Сумма сухих веществ=10.0+0.02=10.02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10.02-200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-100ml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=5.01%&gt;3% КУО учитывается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)=200 ml-(10.0*0.30)-(0.02*0.67)=196.9866~197ml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34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9BBF85C0-E0D9-41F4-91E7-96985E9C7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439" y="1668256"/>
            <a:ext cx="6255561" cy="3521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D67F4-8E73-47F1-BB58-2F936AAC1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92" y="527441"/>
            <a:ext cx="4142103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BF1465-2F60-44ED-AD1D-B1A0CF4FD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0713"/>
            <a:ext cx="5819317" cy="4099159"/>
          </a:xfrm>
        </p:spPr>
        <p:txBody>
          <a:bodyPr/>
          <a:lstStyle/>
          <a:p>
            <a:pPr indent="0">
              <a:lnSpc>
                <a:spcPct val="107000"/>
              </a:lnSpc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Aqua pro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injectionibus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197 ml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Natrii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hydrocarbonas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10.00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Trilon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 0.02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общ=200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Стерилизация 12 мин при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t=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120*С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332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1157</Words>
  <Application>Microsoft Office PowerPoint</Application>
  <PresentationFormat>Широкоэкранный</PresentationFormat>
  <Paragraphs>130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Symbol</vt:lpstr>
      <vt:lpstr>Times New Roman</vt:lpstr>
      <vt:lpstr>Тема Office</vt:lpstr>
      <vt:lpstr>Изготовление инъекционных растворов без добавления стабилизаторов, группы стабилизаторов для инъекционных растворов. Изготовление инъекционых растворов с добавлением стабилизаторов I, II, III группы, индивидуальная стабилизаторы.</vt:lpstr>
      <vt:lpstr>Стойкость</vt:lpstr>
      <vt:lpstr>Технология приготовления инъекционных растворов:</vt:lpstr>
      <vt:lpstr>Презентация PowerPoint</vt:lpstr>
      <vt:lpstr>Презентация PowerPoint</vt:lpstr>
      <vt:lpstr>Частная технология раствора</vt:lpstr>
      <vt:lpstr>Особенности:</vt:lpstr>
      <vt:lpstr>Расчеты:</vt:lpstr>
      <vt:lpstr>РП:</vt:lpstr>
      <vt:lpstr>Рецепт 2:</vt:lpstr>
      <vt:lpstr>Особенности:</vt:lpstr>
      <vt:lpstr>Расчеты: </vt:lpstr>
      <vt:lpstr>РП:</vt:lpstr>
      <vt:lpstr>Рецепт 3:</vt:lpstr>
      <vt:lpstr>Особенности:</vt:lpstr>
      <vt:lpstr>Расчеты:</vt:lpstr>
      <vt:lpstr>РП:</vt:lpstr>
      <vt:lpstr>Изготовление инъекционных растворов без стабилизатора:</vt:lpstr>
      <vt:lpstr>Рецепт 3:</vt:lpstr>
      <vt:lpstr>Особенности:</vt:lpstr>
      <vt:lpstr>Расчеты:</vt:lpstr>
      <vt:lpstr>РП: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Изготовление инъекционных растворов без добавления стабилизаторов, группы стабилизаторов для инъекционных растворов. Изготовление инъекционых растворов с добавлением стабилизаторов I, II, III группы, индивидуальная стабилизаторы.</dc:title>
  <dc:creator>Ильмира Каримова</dc:creator>
  <cp:lastModifiedBy>Софья Габитова</cp:lastModifiedBy>
  <cp:revision>5</cp:revision>
  <dcterms:created xsi:type="dcterms:W3CDTF">2025-02-10T15:04:46Z</dcterms:created>
  <dcterms:modified xsi:type="dcterms:W3CDTF">2025-02-20T18:22:00Z</dcterms:modified>
</cp:coreProperties>
</file>