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211435"/>
            <a:ext cx="11734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</a:rPr>
              <a:t>Чистотела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</a:rPr>
              <a:t>большого </a:t>
            </a:r>
            <a:r>
              <a:rPr lang="ru-RU" sz="3600" b="1" dirty="0">
                <a:latin typeface="Times New Roman" panose="02020603050405020304" pitchFamily="18" charset="0"/>
              </a:rPr>
              <a:t>трава     </a:t>
            </a:r>
            <a:r>
              <a:rPr lang="en-US" sz="3600" b="1" dirty="0" smtClean="0">
                <a:latin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Chelidonii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majoris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Чистотел большой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Chelidonium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majus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Маковые    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Papaveraceae</a:t>
            </a:r>
            <a:endParaRPr lang="ru-RU" sz="4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31" y="2273301"/>
            <a:ext cx="6105533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9526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36" y="0"/>
            <a:ext cx="5541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11864" y="4862108"/>
            <a:ext cx="9195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dirty="0"/>
              <a:t> </a:t>
            </a:r>
            <a:r>
              <a:rPr lang="ru-RU" sz="2800" dirty="0" err="1" smtClean="0"/>
              <a:t>коптизин</a:t>
            </a:r>
            <a:r>
              <a:rPr lang="ru-RU" sz="2800" dirty="0" smtClean="0"/>
              <a:t>                                                             </a:t>
            </a:r>
            <a:r>
              <a:rPr lang="ru-RU" sz="2800" dirty="0" err="1" smtClean="0"/>
              <a:t>хелидонин</a:t>
            </a:r>
            <a:r>
              <a:rPr lang="ru-RU" sz="2800" dirty="0" smtClean="0"/>
              <a:t>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44519"/>
              </p:ext>
            </p:extLst>
          </p:nvPr>
        </p:nvGraphicFramePr>
        <p:xfrm>
          <a:off x="574675" y="1617663"/>
          <a:ext cx="4827878" cy="295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S ChemDraw Drawing" r:id="rId3" imgW="3219855" imgH="1970162" progId="ChemDraw.Document.6.0">
                  <p:embed/>
                </p:oleObj>
              </mc:Choice>
              <mc:Fallback>
                <p:oleObj name="CS ChemDraw Drawing" r:id="rId3" imgW="3219855" imgH="19701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5" y="1617663"/>
                        <a:ext cx="4827878" cy="295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07089"/>
              </p:ext>
            </p:extLst>
          </p:nvPr>
        </p:nvGraphicFramePr>
        <p:xfrm>
          <a:off x="6209781" y="1589493"/>
          <a:ext cx="5319661" cy="298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S ChemDraw Drawing" r:id="rId5" imgW="3284058" imgH="1841843" progId="ChemDraw.Document.6.0">
                  <p:embed/>
                </p:oleObj>
              </mc:Choice>
              <mc:Fallback>
                <p:oleObj name="CS ChemDraw Drawing" r:id="rId5" imgW="3284058" imgH="18418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9781" y="1589493"/>
                        <a:ext cx="5319661" cy="2982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069539"/>
            <a:ext cx="11722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600" dirty="0">
                <a:latin typeface="Times New Roman" panose="02020603050405020304" pitchFamily="18" charset="0"/>
              </a:rPr>
              <a:t>чистотела стандартизуется ГФ </a:t>
            </a:r>
            <a:r>
              <a:rPr lang="ru-RU" sz="3600" dirty="0" smtClean="0">
                <a:latin typeface="Times New Roman" panose="02020603050405020304" pitchFamily="18" charset="0"/>
              </a:rPr>
              <a:t>ХI</a:t>
            </a:r>
            <a:r>
              <a:rPr lang="en-US" sz="3600" dirty="0" smtClean="0">
                <a:latin typeface="Times New Roman" panose="02020603050405020304" pitchFamily="18" charset="0"/>
              </a:rPr>
              <a:t>V –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</a:rPr>
              <a:t>ФС.2.5.0105.18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</a:rPr>
              <a:t>по содержанию суммы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алкалоидов</a:t>
            </a:r>
            <a:r>
              <a:rPr lang="ru-RU" sz="36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3600" dirty="0" err="1">
                <a:latin typeface="Times New Roman" panose="02020603050405020304" pitchFamily="18" charset="0"/>
              </a:rPr>
              <a:t>хелидонин</a:t>
            </a:r>
            <a:r>
              <a:rPr lang="ru-RU" sz="3600" dirty="0">
                <a:latin typeface="Times New Roman" panose="02020603050405020304" pitchFamily="18" charset="0"/>
              </a:rPr>
              <a:t> (не менее </a:t>
            </a:r>
            <a:r>
              <a:rPr lang="ru-RU" sz="3600" dirty="0" smtClean="0">
                <a:latin typeface="Times New Roman" panose="02020603050405020304" pitchFamily="18" charset="0"/>
              </a:rPr>
              <a:t>0,6</a:t>
            </a:r>
            <a:r>
              <a:rPr lang="ru-RU" sz="3600" dirty="0">
                <a:latin typeface="Times New Roman" panose="02020603050405020304" pitchFamily="18" charset="0"/>
              </a:rPr>
              <a:t>%), определяемой </a:t>
            </a:r>
            <a:r>
              <a:rPr lang="ru-RU" sz="3600" dirty="0" err="1">
                <a:latin typeface="Times New Roman" panose="02020603050405020304" pitchFamily="18" charset="0"/>
              </a:rPr>
              <a:t>фотоэлектороколориметрическим</a:t>
            </a:r>
            <a:r>
              <a:rPr lang="ru-RU" sz="3600" dirty="0">
                <a:latin typeface="Times New Roman" panose="02020603050405020304" pitchFamily="18" charset="0"/>
              </a:rPr>
              <a:t> методом при 570 </a:t>
            </a:r>
            <a:r>
              <a:rPr lang="ru-RU" sz="3600" dirty="0" err="1">
                <a:latin typeface="Times New Roman" panose="02020603050405020304" pitchFamily="18" charset="0"/>
              </a:rPr>
              <a:t>нм</a:t>
            </a:r>
            <a:r>
              <a:rPr lang="ru-RU" sz="3600" dirty="0">
                <a:latin typeface="Times New Roman" panose="02020603050405020304" pitchFamily="18" charset="0"/>
              </a:rPr>
              <a:t> после реакции с </a:t>
            </a:r>
            <a:r>
              <a:rPr lang="ru-RU" sz="3600" dirty="0" err="1">
                <a:latin typeface="Times New Roman" panose="02020603050405020304" pitchFamily="18" charset="0"/>
              </a:rPr>
              <a:t>хромотроповой</a:t>
            </a:r>
            <a:r>
              <a:rPr lang="ru-RU" sz="3600" dirty="0">
                <a:latin typeface="Times New Roman" panose="02020603050405020304" pitchFamily="18" charset="0"/>
              </a:rPr>
              <a:t> и серной </a:t>
            </a:r>
            <a:r>
              <a:rPr lang="ru-RU" sz="3600" dirty="0" smtClean="0">
                <a:latin typeface="Times New Roman" panose="02020603050405020304" pitchFamily="18" charset="0"/>
              </a:rPr>
              <a:t>кислотами.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</a:rPr>
              <a:t>     В </a:t>
            </a:r>
            <a:r>
              <a:rPr lang="en-US" sz="3600" dirty="0" err="1" smtClean="0">
                <a:latin typeface="Times New Roman" panose="02020603050405020304" pitchFamily="18" charset="0"/>
              </a:rPr>
              <a:t>EuPh</a:t>
            </a:r>
            <a:r>
              <a:rPr lang="ru-RU" sz="3600" smtClean="0">
                <a:latin typeface="Times New Roman" panose="02020603050405020304" pitchFamily="18" charset="0"/>
              </a:rPr>
              <a:t> 8 </a:t>
            </a:r>
            <a:r>
              <a:rPr lang="ru-RU" sz="3600" dirty="0">
                <a:latin typeface="Times New Roman" panose="02020603050405020304" pitchFamily="18" charset="0"/>
              </a:rPr>
              <a:t>трава чистотела большого стандартизуется по содержанию суммы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алкалоидов</a:t>
            </a:r>
            <a:r>
              <a:rPr lang="ru-RU" sz="36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3600" dirty="0" err="1">
                <a:latin typeface="Times New Roman" panose="02020603050405020304" pitchFamily="18" charset="0"/>
              </a:rPr>
              <a:t>хелидонин</a:t>
            </a:r>
            <a:r>
              <a:rPr lang="ru-RU" sz="3600" dirty="0">
                <a:latin typeface="Times New Roman" panose="02020603050405020304" pitchFamily="18" charset="0"/>
              </a:rPr>
              <a:t>, определяемой </a:t>
            </a:r>
            <a:r>
              <a:rPr lang="ru-RU" sz="3600" dirty="0" err="1">
                <a:latin typeface="Times New Roman" panose="02020603050405020304" pitchFamily="18" charset="0"/>
              </a:rPr>
              <a:t>фотоэлектороколориметрическим</a:t>
            </a:r>
            <a:r>
              <a:rPr lang="ru-RU" sz="3600" dirty="0">
                <a:latin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</a:rPr>
              <a:t>методом при 570 </a:t>
            </a:r>
            <a:r>
              <a:rPr lang="ru-RU" sz="3600" dirty="0" err="1" smtClean="0">
                <a:latin typeface="Times New Roman" panose="02020603050405020304" pitchFamily="18" charset="0"/>
              </a:rPr>
              <a:t>нм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</a:rPr>
              <a:t>после реакции с </a:t>
            </a:r>
            <a:r>
              <a:rPr lang="ru-RU" sz="3600" dirty="0" err="1">
                <a:latin typeface="Times New Roman" panose="02020603050405020304" pitchFamily="18" charset="0"/>
              </a:rPr>
              <a:t>хромотроповой</a:t>
            </a:r>
            <a:r>
              <a:rPr lang="ru-RU" sz="3600" dirty="0">
                <a:latin typeface="Times New Roman" panose="02020603050405020304" pitchFamily="18" charset="0"/>
              </a:rPr>
              <a:t> и серной </a:t>
            </a:r>
            <a:r>
              <a:rPr lang="ru-RU" sz="3600" dirty="0" smtClean="0">
                <a:latin typeface="Times New Roman" panose="02020603050405020304" pitchFamily="18" charset="0"/>
              </a:rPr>
              <a:t>кислотами </a:t>
            </a:r>
            <a:r>
              <a:rPr lang="ru-RU" sz="3600" dirty="0">
                <a:latin typeface="Times New Roman" panose="02020603050405020304" pitchFamily="18" charset="0"/>
              </a:rPr>
              <a:t>(не менее 0,6%).</a:t>
            </a:r>
            <a:endParaRPr lang="ru-RU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7815" y="0"/>
            <a:ext cx="7089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чистотела большого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47" y="1000125"/>
            <a:ext cx="3952875" cy="585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22" y="1000125"/>
            <a:ext cx="3421063" cy="585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96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182</cp:revision>
  <dcterms:created xsi:type="dcterms:W3CDTF">2017-09-02T10:15:39Z</dcterms:created>
  <dcterms:modified xsi:type="dcterms:W3CDTF">2019-09-05T11:20:45Z</dcterms:modified>
</cp:coreProperties>
</file>