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60" r:id="rId6"/>
    <p:sldId id="261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Женьшеня настоящего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Panacis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ginseng radices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Женьшень настоящий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Panax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ginseng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Аралиевые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Araliaceae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943100"/>
            <a:ext cx="73723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01.a.alicdn.com/kf/HTB1wAgEIpXXXXb6XpXXq6xXFXXXp/10-%D1%88%D1%82-%D0%B6%D0%B5%D0%BD%D1%8C%D1%88%D0%B5%D0%BD%D1%8F-%D1%81%D0%B5%D0%BC%D0%B5%D0%BD%D0%B0-%D0%9B%D0%B5%D0%BA%D0%B0%D1%80%D1%81%D1%82%D0%B2%D0%B5%D0%BD%D0%BD%D1%8B%D0%B5-%D1%82%D1%80%D0%B0%D0%B2%D0%B0-%D1%81%D0%B5%D0%BC%D0%B5%D0%BD%D0%B0-%D0%A1%D0%B5%D0%BC%D1%8F%D0%BD-%D0%BE%D0%B2%D0%BE%D1%89%D0%B8-%D1%80%D0%B0%D1%81%D1%82%D0%B5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16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dtravi.com/wp-content/uploads/2013/10/ZHen-shen-oby-knovenny-j-i-ego-lechebny-e-svojstva.-Primenenie-i-foto-...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6" y="0"/>
            <a:ext cx="5540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631252" y="903106"/>
            <a:ext cx="162601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69775" y="4903306"/>
            <a:ext cx="8348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панаксадиол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панаксатриол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15" y="1270000"/>
            <a:ext cx="9276616" cy="37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424" y="6193596"/>
            <a:ext cx="4585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панаксозид</a:t>
            </a:r>
            <a:r>
              <a:rPr lang="ru-RU" sz="2800" dirty="0"/>
              <a:t> (</a:t>
            </a:r>
            <a:r>
              <a:rPr lang="ru-RU" sz="2800" dirty="0" err="1"/>
              <a:t>гинзенозид</a:t>
            </a:r>
            <a:r>
              <a:rPr lang="ru-RU" sz="2800" dirty="0"/>
              <a:t>) Rb</a:t>
            </a:r>
            <a:r>
              <a:rPr lang="ru-RU" sz="2800" baseline="-25000" dirty="0"/>
              <a:t>1</a:t>
            </a:r>
            <a:endParaRPr lang="ru-RU" sz="2800" dirty="0">
              <a:effectLst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573116" y="895644"/>
            <a:ext cx="1872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02795" y="6143952"/>
            <a:ext cx="4696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панаксозид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гинзенозид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) 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99" y="941363"/>
            <a:ext cx="5944402" cy="4657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99" y="1087532"/>
            <a:ext cx="5944402" cy="46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2536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731" y="733246"/>
            <a:ext cx="1188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женьшеня включены в ГФ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ФС.2.5.0013.15. Корни женьшеня, предназначенные для производства лекарственных растительных препаратов (пачки, фильтр-пакеты)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стандартизуются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содержанию суммы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панаксозидов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(не менее 2% в пересчете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панаксозид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определяемых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спектрофотометрией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окрашенных продуктов гидролиза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панаксозидов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серной кислотой. Корни женьшеня, предназначенные для получения настойки, дополнительно стандартизуются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экстрактивных веществ, извлекаемых 70% спиртом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(не менее 20%).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женьшеня в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EuPh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стандартизуются по содержанию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гинзенозидов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Rb</a:t>
            </a:r>
            <a:r>
              <a:rPr lang="ru-R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R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(не менее 0,4%), определяемых методом ВЭЖХ со спектрофотометрическим детектированием при 203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EuPh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включены и корни женьшеня ложного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pseudoginseng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Wall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notoginseng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Burk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et Tseng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которые также стандартизуются по содержанию суммы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гинзенозидов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Rb</a:t>
            </a:r>
            <a:r>
              <a:rPr lang="ru-R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R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(не менее 3,8%),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0448" y="382843"/>
            <a:ext cx="7723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Препараты </a:t>
            </a:r>
            <a:r>
              <a:rPr lang="ru-RU" sz="4000" dirty="0">
                <a:solidFill>
                  <a:srgbClr val="FF0000"/>
                </a:solidFill>
              </a:rPr>
              <a:t>ж</a:t>
            </a:r>
            <a:r>
              <a:rPr lang="ru-RU" sz="4000" dirty="0" smtClean="0">
                <a:solidFill>
                  <a:srgbClr val="FF0000"/>
                </a:solidFill>
              </a:rPr>
              <a:t>еньшеня </a:t>
            </a:r>
            <a:r>
              <a:rPr lang="ru-RU" sz="4000" dirty="0">
                <a:solidFill>
                  <a:srgbClr val="FF0000"/>
                </a:solidFill>
              </a:rPr>
              <a:t>настоящего </a:t>
            </a:r>
          </a:p>
        </p:txBody>
      </p:sp>
      <p:sp>
        <p:nvSpPr>
          <p:cNvPr id="2" name="AutoShape 10" descr="http://img05.rl0.ru/bf582e96b803a04e188a2ca178360cfa/c1500x1500/alvik74.ru/watermark/c84ba09277d649e6d5a0dee43cdc2f0cc949cde5075ac4a05e271ca828b39a66c3de87d787fb61dc7a6d0d51c567e250898a18a357276a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http://img05.rl0.ru/bf582e96b803a04e188a2ca178360cfa/c1500x1500/alvik74.ru/watermark/c84ba09277d649e6d5a0dee43cdc2f0cc949cde5075ac4a05e271ca828b39a66c3de87d787fb61dc7a6d0d51c567e250898a18a357276a05.jpg"/>
          <p:cNvSpPr>
            <a:spLocks noChangeAspect="1" noChangeArrowheads="1"/>
          </p:cNvSpPr>
          <p:nvPr/>
        </p:nvSpPr>
        <p:spPr bwMode="auto">
          <a:xfrm>
            <a:off x="1505710" y="10667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://img05.rl0.ru/bf582e96b803a04e188a2ca178360cfa/c1500x1500/alvik74.ru/watermark/c84ba09277d649e6d5a0dee43cdc2f0cc949cde5075ac4a05e271ca828b39a66c3de87d787fb61dc7a6d0d51c567e250898a18a357276a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://img05.rl0.ru/bf582e96b803a04e188a2ca178360cfa/c1500x1500/alvik74.ru/watermark/c84ba09277d649e6d5a0dee43cdc2f0cc949cde5075ac4a05e271ca828b39a66c3de87d787fb61dc7a6d0d51c567e250898a18a357276a0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://img05.rl0.ru/bf582e96b803a04e188a2ca178360cfa/c1500x1500/alvik74.ru/watermark/c84ba09277d649e6d5a0dee43cdc2f0cc949cde5075ac4a05e271ca828b39a66c3de87d787fb61dc7a6d0d51c567e250898a18a357276a0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9" y="1303815"/>
            <a:ext cx="5887436" cy="5554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42" y="1316036"/>
            <a:ext cx="5541964" cy="55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rogenital.ru/wp-content/uploads/2016/11/Raj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21" y="1083733"/>
            <a:ext cx="7667080" cy="50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4" y="414866"/>
            <a:ext cx="4737100" cy="6316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04" y="414867"/>
            <a:ext cx="6928954" cy="6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187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2017-09-02T10:15:39Z</dcterms:created>
  <dcterms:modified xsi:type="dcterms:W3CDTF">2021-09-30T17:19:51Z</dcterms:modified>
</cp:coreProperties>
</file>