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998" y="163633"/>
            <a:ext cx="115697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Фенхеля </a:t>
            </a:r>
            <a:r>
              <a:rPr lang="ru-RU" sz="3600" b="1" dirty="0" smtClean="0">
                <a:latin typeface="Times New Roman" panose="02020603050405020304" pitchFamily="18" charset="0"/>
              </a:rPr>
              <a:t>обыкновенного </a:t>
            </a:r>
            <a:r>
              <a:rPr lang="ru-RU" sz="3600" b="1" dirty="0">
                <a:latin typeface="Times New Roman" panose="02020603050405020304" pitchFamily="18" charset="0"/>
              </a:rPr>
              <a:t>плоды </a:t>
            </a:r>
            <a:endParaRPr lang="en-US" sz="3600" b="1" dirty="0" smtClean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Foeniculi</a:t>
            </a:r>
            <a:r>
              <a:rPr lang="en-US" sz="3600" b="1" dirty="0" smtClean="0">
                <a:latin typeface="Times New Roman" panose="02020603050405020304" pitchFamily="18" charset="0"/>
              </a:rPr>
              <a:t> vulgaris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fructus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Фенхель обыкновенный      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Foeniculum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vulgare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Mill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Сельдерейные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Apiaceae</a:t>
            </a:r>
            <a:endParaRPr lang="ru-RU" sz="4000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1" y="2595068"/>
            <a:ext cx="6117475" cy="42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400" y="438150"/>
            <a:ext cx="7831667" cy="587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92" y="438150"/>
            <a:ext cx="6083808" cy="58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4849990"/>
            <a:ext cx="11722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  </a:t>
            </a:r>
            <a:r>
              <a:rPr lang="ru-RU" sz="2800" dirty="0" smtClean="0"/>
              <a:t>    </a:t>
            </a:r>
            <a:r>
              <a:rPr lang="ru-RU" sz="2800" dirty="0"/>
              <a:t>транс-анетол   </a:t>
            </a:r>
            <a:r>
              <a:rPr lang="ru-RU" sz="2800" dirty="0" smtClean="0"/>
              <a:t> </a:t>
            </a:r>
            <a:r>
              <a:rPr lang="ru-RU" sz="2800" dirty="0"/>
              <a:t>(+)-</a:t>
            </a:r>
            <a:r>
              <a:rPr lang="ru-RU" sz="2800" dirty="0" err="1"/>
              <a:t>фенхон</a:t>
            </a:r>
            <a:r>
              <a:rPr lang="ru-RU" sz="2800" dirty="0"/>
              <a:t>         </a:t>
            </a:r>
            <a:r>
              <a:rPr lang="ru-RU" sz="2800" dirty="0" smtClean="0"/>
              <a:t> </a:t>
            </a:r>
            <a:r>
              <a:rPr lang="ru-RU" sz="2800" dirty="0" err="1"/>
              <a:t>эстрагол</a:t>
            </a:r>
            <a:r>
              <a:rPr lang="ru-RU" sz="2800" dirty="0"/>
              <a:t>        </a:t>
            </a:r>
            <a:r>
              <a:rPr lang="ru-RU" sz="2800" dirty="0" smtClean="0"/>
              <a:t> </a:t>
            </a:r>
            <a:r>
              <a:rPr lang="ru-RU" sz="2800" dirty="0" err="1"/>
              <a:t>цис</a:t>
            </a:r>
            <a:r>
              <a:rPr lang="ru-RU" sz="2800" dirty="0"/>
              <a:t>-анетол     анисовый</a:t>
            </a:r>
          </a:p>
          <a:p>
            <a:r>
              <a:rPr lang="ru-RU" sz="2800" dirty="0"/>
              <a:t>                                                                                                           </a:t>
            </a:r>
            <a:r>
              <a:rPr lang="ru-RU" sz="2800" dirty="0" smtClean="0"/>
              <a:t>         альдегид</a:t>
            </a:r>
            <a:endParaRPr lang="ru-RU" sz="2800" dirty="0"/>
          </a:p>
          <a:p>
            <a:r>
              <a:rPr lang="ru-RU" sz="2800" dirty="0" smtClean="0"/>
              <a:t>    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90"/>
          <p:cNvSpPr>
            <a:spLocks noChangeArrowheads="1"/>
          </p:cNvSpPr>
          <p:nvPr/>
        </p:nvSpPr>
        <p:spPr bwMode="auto">
          <a:xfrm>
            <a:off x="2201166" y="1192337"/>
            <a:ext cx="13948462" cy="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592667" y="42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5998088" y="4114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3924476" y="15201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1295400" y="404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5867400" y="3993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57"/>
          <p:cNvSpPr>
            <a:spLocks noChangeArrowheads="1"/>
          </p:cNvSpPr>
          <p:nvPr/>
        </p:nvSpPr>
        <p:spPr bwMode="auto">
          <a:xfrm>
            <a:off x="3022600" y="11927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2755900" y="41637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15" y="1397398"/>
            <a:ext cx="9676545" cy="34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028343"/>
            <a:ext cx="11836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      Плоды </a:t>
            </a:r>
            <a:r>
              <a:rPr lang="ru-RU" sz="2800" dirty="0">
                <a:latin typeface="Times New Roman" panose="02020603050405020304" pitchFamily="18" charset="0"/>
              </a:rPr>
              <a:t>фенхеля включены в ГФ </a:t>
            </a:r>
            <a:r>
              <a:rPr lang="en-US" sz="2800" dirty="0" smtClean="0">
                <a:latin typeface="Times New Roman" panose="02020603050405020304" pitchFamily="18" charset="0"/>
              </a:rPr>
              <a:t>XIV </a:t>
            </a:r>
            <a:r>
              <a:rPr lang="ru-RU" sz="2800" dirty="0">
                <a:latin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</a:rPr>
              <a:t>ФС.2.5.0102.18. </a:t>
            </a:r>
            <a:r>
              <a:rPr lang="ru-RU" sz="2800" dirty="0">
                <a:latin typeface="Times New Roman" panose="02020603050405020304" pitchFamily="18" charset="0"/>
              </a:rPr>
              <a:t>Стандартизуются по содержанию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2800" dirty="0">
                <a:latin typeface="Times New Roman" panose="02020603050405020304" pitchFamily="18" charset="0"/>
              </a:rPr>
              <a:t>(не менее 3%).</a:t>
            </a:r>
            <a:endParaRPr lang="ru-RU" sz="2800" dirty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      В </a:t>
            </a:r>
            <a:r>
              <a:rPr lang="en-US" sz="2800" dirty="0" err="1">
                <a:latin typeface="Times New Roman" panose="02020603050405020304" pitchFamily="18" charset="0"/>
              </a:rPr>
              <a:t>EuPh</a:t>
            </a:r>
            <a:r>
              <a:rPr lang="ru-RU" sz="2800">
                <a:latin typeface="Times New Roman" panose="02020603050405020304" pitchFamily="18" charset="0"/>
              </a:rPr>
              <a:t> </a:t>
            </a:r>
            <a:r>
              <a:rPr lang="ru-RU" sz="2800" smtClean="0">
                <a:latin typeface="Times New Roman" panose="02020603050405020304" pitchFamily="18" charset="0"/>
              </a:rPr>
              <a:t>8 </a:t>
            </a:r>
            <a:r>
              <a:rPr lang="ru-RU" sz="2800" dirty="0">
                <a:latin typeface="Times New Roman" panose="02020603050405020304" pitchFamily="18" charset="0"/>
              </a:rPr>
              <a:t>отдельно стандартизуются плоды так называемого сладкого фенхеля (</a:t>
            </a:r>
            <a:r>
              <a:rPr lang="en-US" sz="2800" i="1" dirty="0" err="1">
                <a:latin typeface="Times New Roman" panose="02020603050405020304" pitchFamily="18" charset="0"/>
              </a:rPr>
              <a:t>Foeniculum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vulgare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Mill</a:t>
            </a:r>
            <a:r>
              <a:rPr lang="ru-RU" sz="2800" dirty="0">
                <a:latin typeface="Times New Roman" panose="02020603050405020304" pitchFamily="18" charset="0"/>
              </a:rPr>
              <a:t>. s</a:t>
            </a:r>
            <a:r>
              <a:rPr lang="en-US" sz="2800" dirty="0" err="1">
                <a:latin typeface="Times New Roman" panose="02020603050405020304" pitchFamily="18" charset="0"/>
              </a:rPr>
              <a:t>sp</a:t>
            </a:r>
            <a:r>
              <a:rPr lang="ru-RU" sz="2800" dirty="0">
                <a:latin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</a:rPr>
              <a:t>dulce</a:t>
            </a:r>
            <a:r>
              <a:rPr lang="ru-RU" sz="2800" dirty="0">
                <a:latin typeface="Times New Roman" panose="02020603050405020304" pitchFamily="18" charset="0"/>
              </a:rPr>
              <a:t>) и так называемого горького фенхеля (</a:t>
            </a:r>
            <a:r>
              <a:rPr lang="en-US" sz="2800" i="1" dirty="0" err="1">
                <a:latin typeface="Times New Roman" panose="02020603050405020304" pitchFamily="18" charset="0"/>
              </a:rPr>
              <a:t>Foeniculum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</a:rPr>
              <a:t>vulgare</a:t>
            </a:r>
            <a:r>
              <a:rPr lang="en-US" sz="2800" i="1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Mill</a:t>
            </a:r>
            <a:r>
              <a:rPr lang="ru-RU" sz="2800" dirty="0">
                <a:latin typeface="Times New Roman" panose="02020603050405020304" pitchFamily="18" charset="0"/>
              </a:rPr>
              <a:t>. s</a:t>
            </a:r>
            <a:r>
              <a:rPr lang="en-US" sz="2800" dirty="0" err="1">
                <a:latin typeface="Times New Roman" panose="02020603050405020304" pitchFamily="18" charset="0"/>
              </a:rPr>
              <a:t>sp</a:t>
            </a:r>
            <a:r>
              <a:rPr lang="ru-RU" sz="2800" dirty="0">
                <a:latin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</a:rPr>
              <a:t>v</a:t>
            </a:r>
            <a:r>
              <a:rPr lang="en-US" sz="2800" i="1" dirty="0" err="1">
                <a:latin typeface="Times New Roman" panose="02020603050405020304" pitchFamily="18" charset="0"/>
              </a:rPr>
              <a:t>ulgare</a:t>
            </a:r>
            <a:r>
              <a:rPr lang="ru-RU" sz="2800" dirty="0">
                <a:latin typeface="Times New Roman" panose="02020603050405020304" pitchFamily="18" charset="0"/>
              </a:rPr>
              <a:t>). Плоды фенхеля сладкого стандартизуются  по содержанию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2800" dirty="0">
                <a:latin typeface="Times New Roman" panose="02020603050405020304" pitchFamily="18" charset="0"/>
              </a:rPr>
              <a:t>(не менее 20 мл/кг) и содержанию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анетола</a:t>
            </a:r>
            <a:r>
              <a:rPr lang="ru-RU" sz="2800" dirty="0">
                <a:latin typeface="Times New Roman" panose="02020603050405020304" pitchFamily="18" charset="0"/>
              </a:rPr>
              <a:t> в нем (не менее 80%), определяемого методом ГЖХ. В масле также определяют содержание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эстрагола</a:t>
            </a:r>
            <a:r>
              <a:rPr lang="ru-RU" sz="2800" dirty="0">
                <a:latin typeface="Times New Roman" panose="02020603050405020304" pitchFamily="18" charset="0"/>
              </a:rPr>
              <a:t> (не более 10%) (обладает канцерогенной и </a:t>
            </a:r>
            <a:r>
              <a:rPr lang="ru-RU" sz="2800" dirty="0" smtClean="0">
                <a:latin typeface="Times New Roman" panose="02020603050405020304" pitchFamily="18" charset="0"/>
              </a:rPr>
              <a:t>мутагенной </a:t>
            </a:r>
            <a:r>
              <a:rPr lang="ru-RU" sz="2800" dirty="0">
                <a:latin typeface="Times New Roman" panose="02020603050405020304" pitchFamily="18" charset="0"/>
              </a:rPr>
              <a:t>активностью) и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фенхона</a:t>
            </a:r>
            <a:r>
              <a:rPr lang="ru-RU" sz="2800" dirty="0">
                <a:latin typeface="Times New Roman" panose="02020603050405020304" pitchFamily="18" charset="0"/>
              </a:rPr>
              <a:t> (не более 7,5%). Плоды фенхеля горького стандартизуются по содержанию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2800" dirty="0">
                <a:latin typeface="Times New Roman" panose="02020603050405020304" pitchFamily="18" charset="0"/>
              </a:rPr>
              <a:t>(не менее 40 мл/кг) и содержанию в нем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анетола</a:t>
            </a:r>
            <a:r>
              <a:rPr lang="ru-RU" sz="2800" dirty="0">
                <a:latin typeface="Times New Roman" panose="02020603050405020304" pitchFamily="18" charset="0"/>
              </a:rPr>
              <a:t> в нем (не менее 60%) и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фенхона</a:t>
            </a:r>
            <a:r>
              <a:rPr lang="ru-RU" sz="2800" dirty="0">
                <a:latin typeface="Times New Roman" panose="02020603050405020304" pitchFamily="18" charset="0"/>
              </a:rPr>
              <a:t> (не менее 15%), определяемых методом ГЖХ. В масле ограничивается содержание </a:t>
            </a:r>
            <a:r>
              <a:rPr lang="ru-RU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эстрагола</a:t>
            </a:r>
            <a:r>
              <a:rPr lang="ru-RU" sz="2800" dirty="0">
                <a:latin typeface="Times New Roman" panose="02020603050405020304" pitchFamily="18" charset="0"/>
              </a:rPr>
              <a:t> (не более 5%).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0733" y="279886"/>
            <a:ext cx="8070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фенхеля обыкновенного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6" y="1186655"/>
            <a:ext cx="3741887" cy="5607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43" y="1197317"/>
            <a:ext cx="4441707" cy="5596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0" y="1197318"/>
            <a:ext cx="3155950" cy="55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7" y="627046"/>
            <a:ext cx="4429328" cy="590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5" y="627046"/>
            <a:ext cx="4425147" cy="5898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1628" y="2026690"/>
            <a:ext cx="5898088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20" y="629683"/>
            <a:ext cx="5856862" cy="5856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9683"/>
            <a:ext cx="6235020" cy="58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17" y="0"/>
            <a:ext cx="6858000" cy="6858000"/>
          </a:xfrm>
          <a:prstGeom prst="rect">
            <a:avLst/>
          </a:prstGeom>
        </p:spPr>
      </p:pic>
      <p:pic>
        <p:nvPicPr>
          <p:cNvPr id="5" name="Picture 2" descr="http://cdl.ru/images/watermarked/1/detailed/19/00000133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83" y="-22960"/>
            <a:ext cx="5705717" cy="690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190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114</cp:revision>
  <dcterms:created xsi:type="dcterms:W3CDTF">2017-09-02T10:15:39Z</dcterms:created>
  <dcterms:modified xsi:type="dcterms:W3CDTF">2021-09-15T15:19:44Z</dcterms:modified>
</cp:coreProperties>
</file>