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74CC85-46C4-4941-950B-30A82E088377}" type="doc">
      <dgm:prSet loTypeId="urn:microsoft.com/office/officeart/2005/8/layout/vList2" loCatId="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D84DA4A4-9F0B-934E-836F-0F158D32C3A8}">
      <dgm:prSet/>
      <dgm:spPr/>
      <dgm:t>
        <a:bodyPr/>
        <a:lstStyle/>
        <a:p>
          <a:pPr rtl="0"/>
          <a:r>
            <a:rPr kumimoji="1" lang="ru-RU" dirty="0" smtClean="0"/>
            <a:t>Использование механизма оценки Эффективности СИЗ приведет к снижению РМ с ВУТ на 10-15%</a:t>
          </a:r>
          <a:endParaRPr lang="ru-RU" dirty="0"/>
        </a:p>
      </dgm:t>
    </dgm:pt>
    <dgm:pt modelId="{B521DCB2-C298-184B-8C89-E9B78DDF6850}" type="parTrans" cxnId="{B2DE5E55-6E83-F24B-ABD1-833001D91A3C}">
      <dgm:prSet/>
      <dgm:spPr/>
      <dgm:t>
        <a:bodyPr/>
        <a:lstStyle/>
        <a:p>
          <a:endParaRPr lang="ru-RU"/>
        </a:p>
      </dgm:t>
    </dgm:pt>
    <dgm:pt modelId="{6BB7AB01-391D-474A-A094-9019427CA089}" type="sibTrans" cxnId="{B2DE5E55-6E83-F24B-ABD1-833001D91A3C}">
      <dgm:prSet/>
      <dgm:spPr/>
      <dgm:t>
        <a:bodyPr/>
        <a:lstStyle/>
        <a:p>
          <a:endParaRPr lang="ru-RU"/>
        </a:p>
      </dgm:t>
    </dgm:pt>
    <dgm:pt modelId="{AF5A4754-6FC5-474E-85EB-4FA43648E0CB}" type="pres">
      <dgm:prSet presAssocID="{6B74CC85-46C4-4941-950B-30A82E0883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6E933A-2A0C-8A40-92D5-C86BB183E8E9}" type="pres">
      <dgm:prSet presAssocID="{D84DA4A4-9F0B-934E-836F-0F158D32C3A8}" presName="parentText" presStyleLbl="node1" presStyleIdx="0" presStyleCnt="1" custScaleX="100000" custLinFactNeighborX="-1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CFBC6-5EDB-4505-BF06-C030BC82A057}" type="presOf" srcId="{D84DA4A4-9F0B-934E-836F-0F158D32C3A8}" destId="{936E933A-2A0C-8A40-92D5-C86BB183E8E9}" srcOrd="0" destOrd="0" presId="urn:microsoft.com/office/officeart/2005/8/layout/vList2"/>
    <dgm:cxn modelId="{B2DE5E55-6E83-F24B-ABD1-833001D91A3C}" srcId="{6B74CC85-46C4-4941-950B-30A82E088377}" destId="{D84DA4A4-9F0B-934E-836F-0F158D32C3A8}" srcOrd="0" destOrd="0" parTransId="{B521DCB2-C298-184B-8C89-E9B78DDF6850}" sibTransId="{6BB7AB01-391D-474A-A094-9019427CA089}"/>
    <dgm:cxn modelId="{5B9B1390-417A-4108-9FEA-98C1B59CA568}" type="presOf" srcId="{6B74CC85-46C4-4941-950B-30A82E088377}" destId="{AF5A4754-6FC5-474E-85EB-4FA43648E0CB}" srcOrd="0" destOrd="0" presId="urn:microsoft.com/office/officeart/2005/8/layout/vList2"/>
    <dgm:cxn modelId="{D17D266C-A501-4B07-ABEB-82698AD48E18}" type="presParOf" srcId="{AF5A4754-6FC5-474E-85EB-4FA43648E0CB}" destId="{936E933A-2A0C-8A40-92D5-C86BB183E8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E933A-2A0C-8A40-92D5-C86BB183E8E9}">
      <dsp:nvSpPr>
        <dsp:cNvPr id="0" name=""/>
        <dsp:cNvSpPr/>
      </dsp:nvSpPr>
      <dsp:spPr>
        <a:xfrm>
          <a:off x="0" y="24084"/>
          <a:ext cx="6465160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2200" kern="1200" dirty="0" smtClean="0"/>
            <a:t>Использование механизма оценки Эффективности СИЗ приведет к снижению РМ с ВУТ на 10-15%</a:t>
          </a:r>
          <a:endParaRPr lang="ru-RU" sz="2200" kern="1200" dirty="0"/>
        </a:p>
      </dsp:txBody>
      <dsp:txXfrm>
        <a:off x="0" y="24084"/>
        <a:ext cx="6465160" cy="875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3318A-ED64-4964-A3BB-9447E0EC55B2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FE5FB-63EA-40D5-9A59-4DFBC9604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4824CD-194E-4924-AEA7-0EC53CFB67F2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8B74AE-BED9-4728-8FBC-4ECAD128F8F8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98931D-040E-444D-B861-21670D44DE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4213" y="476250"/>
            <a:ext cx="8253412" cy="4321175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endParaRPr lang="ru-RU" sz="2800" dirty="0">
              <a:solidFill>
                <a:srgbClr val="7B9899"/>
              </a:solidFill>
              <a:ea typeface="+mj-ea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1C4B90"/>
                </a:solidFill>
                <a:ea typeface="+mj-ea"/>
              </a:rPr>
              <a:t>Кафедра профилактической медицины и экологии человека ФПК и ППС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r>
              <a:rPr lang="ru-RU" sz="2800" b="1" dirty="0">
                <a:solidFill>
                  <a:srgbClr val="1C4B90"/>
                </a:solidFill>
                <a:ea typeface="+mj-ea"/>
              </a:rPr>
              <a:t> ФГБОУ ВО «Казанский государственный медицинский университет»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1C4B90"/>
                </a:solidFill>
                <a:ea typeface="+mj-ea"/>
              </a:rPr>
              <a:t>Министерства здравоохранения 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r>
              <a:rPr lang="ru-RU" sz="2800" b="1" dirty="0">
                <a:solidFill>
                  <a:srgbClr val="1C4B90"/>
                </a:solidFill>
                <a:ea typeface="+mj-ea"/>
              </a:rPr>
              <a:t>Российской Федерации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endParaRPr lang="ru-RU" sz="2800" b="1" dirty="0">
              <a:solidFill>
                <a:srgbClr val="1C4B90"/>
              </a:solidFill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Прямоугольник 1"/>
          <p:cNvSpPr>
            <a:spLocks noChangeArrowheads="1"/>
          </p:cNvSpPr>
          <p:nvPr/>
        </p:nvSpPr>
        <p:spPr bwMode="auto">
          <a:xfrm>
            <a:off x="641350" y="1595438"/>
            <a:ext cx="79533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800" dirty="0"/>
              <a:t>Приказ Минтруда России от 24.01.2014 N 33н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800" dirty="0"/>
              <a:t>"Об утверждении Методики проведения специальной оценки условий труда, Классификатора вредных и (или) опасных производственных факторов, формы отчета о проведении специальной оценки условий труда и инструкции по ее </a:t>
            </a:r>
            <a:r>
              <a:rPr lang="ru-RU" altLang="ru-RU" sz="2800" dirty="0" smtClean="0"/>
              <a:t>заполнению»</a:t>
            </a:r>
            <a:endParaRPr lang="ru-RU" altLang="ru-RU" sz="2800" dirty="0"/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800" dirty="0"/>
              <a:t> (Зарегистрировано в Минюсте России 21.03.2014 N 31689)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азвание 1"/>
          <p:cNvSpPr txBox="1">
            <a:spLocks/>
          </p:cNvSpPr>
          <p:nvPr/>
        </p:nvSpPr>
        <p:spPr bwMode="auto">
          <a:xfrm>
            <a:off x="1012825" y="169863"/>
            <a:ext cx="723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kumimoji="0" lang="ru-RU" altLang="ru-RU" sz="2800" b="1" dirty="0">
                <a:latin typeface="Calibri" pitchFamily="34" charset="0"/>
              </a:rPr>
              <a:t>Оценка эффективности  СИЗ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306513" y="2790825"/>
            <a:ext cx="1790700" cy="942975"/>
          </a:xfrm>
          <a:prstGeom prst="roundRect">
            <a:avLst/>
          </a:prstGeom>
          <a:solidFill>
            <a:srgbClr val="5FCC72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ru-RU" sz="1600" dirty="0">
                <a:solidFill>
                  <a:srgbClr val="595959"/>
                </a:solidFill>
                <a:cs typeface="Arial" pitchFamily="34" charset="0"/>
              </a:rPr>
              <a:t>Оценка и классификация условий труда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085013" y="4314825"/>
            <a:ext cx="1897062" cy="1139825"/>
          </a:xfrm>
          <a:prstGeom prst="roundRect">
            <a:avLst/>
          </a:prstGeom>
          <a:solidFill>
            <a:schemeClr val="bg1"/>
          </a:solidFill>
          <a:ln w="28575" cmpd="sng">
            <a:solidFill>
              <a:srgbClr val="297FD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accent2"/>
                </a:solidFill>
                <a:cs typeface="Arial" pitchFamily="34" charset="0"/>
              </a:rPr>
              <a:t>Снижение КУТ более чем на одну степень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cs typeface="Arial" pitchFamily="34" charset="0"/>
              </a:rPr>
              <a:t>3.2 </a:t>
            </a:r>
            <a:r>
              <a:rPr lang="ru-RU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ru-RU" sz="1200" b="1" dirty="0">
                <a:solidFill>
                  <a:schemeClr val="accent2"/>
                </a:solidFill>
                <a:latin typeface="Wingdings" pitchFamily="2" charset="2"/>
                <a:cs typeface="Arial" pitchFamily="34" charset="0"/>
                <a:sym typeface="Wingdings" pitchFamily="2" charset="2"/>
              </a:rPr>
              <a:t> </a:t>
            </a:r>
            <a:r>
              <a:rPr lang="ru-RU" sz="1200" b="1" dirty="0">
                <a:solidFill>
                  <a:srgbClr val="5FCC72"/>
                </a:solidFill>
                <a:cs typeface="Arial" pitchFamily="34" charset="0"/>
              </a:rPr>
              <a:t> </a:t>
            </a:r>
            <a:r>
              <a:rPr lang="ru-RU" sz="1600" b="1" dirty="0">
                <a:solidFill>
                  <a:srgbClr val="008000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148138" y="2801938"/>
            <a:ext cx="2028825" cy="917575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ru-RU" sz="1600" dirty="0">
                <a:solidFill>
                  <a:srgbClr val="FFFFFF"/>
                </a:solidFill>
                <a:cs typeface="Arial" pitchFamily="34" charset="0"/>
              </a:rPr>
              <a:t>Оценка эффективности СИЗ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085013" y="2803525"/>
            <a:ext cx="1897062" cy="917575"/>
          </a:xfrm>
          <a:prstGeom prst="roundRect">
            <a:avLst/>
          </a:prstGeom>
          <a:solidFill>
            <a:schemeClr val="bg1"/>
          </a:solidFill>
          <a:ln w="28575" cmpd="sng">
            <a:solidFill>
              <a:srgbClr val="297FD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accent2"/>
                </a:solidFill>
                <a:cs typeface="Arial" pitchFamily="34" charset="0"/>
              </a:rPr>
              <a:t>Снижение КУТ на одну степень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cs typeface="Arial" pitchFamily="34" charset="0"/>
              </a:rPr>
              <a:t>3.1 </a:t>
            </a:r>
            <a:r>
              <a:rPr lang="ru-RU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ru-RU" sz="1200" b="1" dirty="0">
                <a:solidFill>
                  <a:schemeClr val="accent2"/>
                </a:solidFill>
                <a:latin typeface="Wingdings" pitchFamily="2" charset="2"/>
                <a:cs typeface="Arial" pitchFamily="34" charset="0"/>
                <a:sym typeface="Wingdings" pitchFamily="2" charset="2"/>
              </a:rPr>
              <a:t> </a:t>
            </a:r>
            <a:r>
              <a:rPr lang="ru-RU" sz="1200" b="1" dirty="0">
                <a:solidFill>
                  <a:srgbClr val="5FCC72"/>
                </a:solidFill>
                <a:cs typeface="Arial" pitchFamily="34" charset="0"/>
              </a:rPr>
              <a:t> </a:t>
            </a:r>
            <a:r>
              <a:rPr lang="ru-RU" sz="1600" b="1" dirty="0">
                <a:solidFill>
                  <a:srgbClr val="008000"/>
                </a:solidFill>
                <a:cs typeface="Arial" pitchFamily="34" charset="0"/>
              </a:rPr>
              <a:t>2</a:t>
            </a:r>
          </a:p>
        </p:txBody>
      </p:sp>
      <p:cxnSp>
        <p:nvCxnSpPr>
          <p:cNvPr id="25614" name="Прямая со стрелкой 28"/>
          <p:cNvCxnSpPr>
            <a:cxnSpLocks noChangeShapeType="1"/>
            <a:stCxn id="25" idx="3"/>
            <a:endCxn id="27" idx="1"/>
          </p:cNvCxnSpPr>
          <p:nvPr/>
        </p:nvCxnSpPr>
        <p:spPr bwMode="auto">
          <a:xfrm flipV="1">
            <a:off x="3097213" y="3260725"/>
            <a:ext cx="1050925" cy="1588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25615" name="Прямая со стрелкой 29"/>
          <p:cNvCxnSpPr>
            <a:cxnSpLocks noChangeShapeType="1"/>
            <a:stCxn id="27" idx="3"/>
            <a:endCxn id="28" idx="1"/>
          </p:cNvCxnSpPr>
          <p:nvPr/>
        </p:nvCxnSpPr>
        <p:spPr bwMode="auto">
          <a:xfrm>
            <a:off x="6176963" y="3260725"/>
            <a:ext cx="908050" cy="1588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</p:spPr>
      </p:cxnSp>
      <p:sp>
        <p:nvSpPr>
          <p:cNvPr id="31" name="Скругленный прямоугольник 30"/>
          <p:cNvSpPr/>
          <p:nvPr/>
        </p:nvSpPr>
        <p:spPr>
          <a:xfrm>
            <a:off x="1306513" y="4314825"/>
            <a:ext cx="1766887" cy="1139825"/>
          </a:xfrm>
          <a:prstGeom prst="roundRect">
            <a:avLst/>
          </a:prstGeom>
          <a:solidFill>
            <a:srgbClr val="5FCC72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ru-RU" sz="1600" dirty="0">
                <a:solidFill>
                  <a:srgbClr val="595959"/>
                </a:solidFill>
                <a:cs typeface="Arial" pitchFamily="34" charset="0"/>
              </a:rPr>
              <a:t>Оценка и классификация условий труда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211513" y="4314825"/>
            <a:ext cx="1812925" cy="1139825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ru-RU" sz="1600" dirty="0">
                <a:solidFill>
                  <a:srgbClr val="FFFFFF"/>
                </a:solidFill>
                <a:cs typeface="Arial" pitchFamily="34" charset="0"/>
              </a:rPr>
              <a:t>Оценка эффективности СИЗ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208588" y="4314825"/>
            <a:ext cx="1771650" cy="1155700"/>
          </a:xfrm>
          <a:prstGeom prst="roundRect">
            <a:avLst/>
          </a:prstGeom>
          <a:solidFill>
            <a:srgbClr val="FF0000"/>
          </a:solidFill>
          <a:ln>
            <a:solidFill>
              <a:srgbClr val="FF66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ru-RU" sz="1200" dirty="0">
                <a:solidFill>
                  <a:srgbClr val="FFFFFF"/>
                </a:solidFill>
                <a:cs typeface="Arial" pitchFamily="34" charset="0"/>
              </a:rPr>
              <a:t>Согласование с Роспотребнадзором</a:t>
            </a:r>
          </a:p>
        </p:txBody>
      </p:sp>
      <p:cxnSp>
        <p:nvCxnSpPr>
          <p:cNvPr id="25619" name="Прямая со стрелкой 33"/>
          <p:cNvCxnSpPr>
            <a:cxnSpLocks noChangeShapeType="1"/>
            <a:stCxn id="31" idx="3"/>
            <a:endCxn id="32" idx="1"/>
          </p:cNvCxnSpPr>
          <p:nvPr/>
        </p:nvCxnSpPr>
        <p:spPr bwMode="auto">
          <a:xfrm>
            <a:off x="3073400" y="4884738"/>
            <a:ext cx="138113" cy="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25620" name="Прямая со стрелкой 34"/>
          <p:cNvCxnSpPr>
            <a:cxnSpLocks noChangeShapeType="1"/>
            <a:stCxn id="32" idx="3"/>
            <a:endCxn id="33" idx="1"/>
          </p:cNvCxnSpPr>
          <p:nvPr/>
        </p:nvCxnSpPr>
        <p:spPr bwMode="auto">
          <a:xfrm>
            <a:off x="5024438" y="4884738"/>
            <a:ext cx="184150" cy="793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25621" name="Прямая со стрелкой 35"/>
          <p:cNvCxnSpPr>
            <a:cxnSpLocks noChangeShapeType="1"/>
            <a:stCxn id="33" idx="3"/>
            <a:endCxn id="26" idx="1"/>
          </p:cNvCxnSpPr>
          <p:nvPr/>
        </p:nvCxnSpPr>
        <p:spPr bwMode="auto">
          <a:xfrm flipV="1">
            <a:off x="6980238" y="4884738"/>
            <a:ext cx="104775" cy="793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</p:spPr>
      </p:cxnSp>
      <p:sp>
        <p:nvSpPr>
          <p:cNvPr id="25623" name="Прямоугольник 37"/>
          <p:cNvSpPr>
            <a:spLocks noChangeArrowheads="1"/>
          </p:cNvSpPr>
          <p:nvPr/>
        </p:nvSpPr>
        <p:spPr bwMode="auto">
          <a:xfrm>
            <a:off x="133350" y="2849563"/>
            <a:ext cx="11080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200" b="1" dirty="0">
                <a:solidFill>
                  <a:srgbClr val="5AA2AE"/>
                </a:solidFill>
              </a:rPr>
              <a:t>СОУТ</a:t>
            </a:r>
          </a:p>
          <a:p>
            <a:r>
              <a:rPr lang="en-US" altLang="ru-RU" sz="1600" b="1" dirty="0">
                <a:solidFill>
                  <a:schemeClr val="accent2"/>
                </a:solidFill>
              </a:rPr>
              <a:t>I - </a:t>
            </a:r>
            <a:r>
              <a:rPr lang="ru-RU" altLang="ru-RU" sz="1600" b="1" dirty="0">
                <a:solidFill>
                  <a:schemeClr val="accent2"/>
                </a:solidFill>
              </a:rPr>
              <a:t>вариант</a:t>
            </a: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683568" y="764704"/>
            <a:ext cx="7966075" cy="0"/>
          </a:xfrm>
          <a:prstGeom prst="line">
            <a:avLst/>
          </a:prstGeom>
          <a:ln>
            <a:solidFill>
              <a:srgbClr val="297FD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25" name="Прямоугольник 39"/>
          <p:cNvSpPr>
            <a:spLocks noChangeArrowheads="1"/>
          </p:cNvSpPr>
          <p:nvPr/>
        </p:nvSpPr>
        <p:spPr bwMode="auto">
          <a:xfrm>
            <a:off x="133350" y="4476750"/>
            <a:ext cx="11731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200" b="1">
                <a:solidFill>
                  <a:srgbClr val="5AA2AE"/>
                </a:solidFill>
              </a:rPr>
              <a:t>СОУТ</a:t>
            </a:r>
          </a:p>
          <a:p>
            <a:r>
              <a:rPr lang="en-US" altLang="ru-RU" sz="1600" b="1">
                <a:solidFill>
                  <a:srgbClr val="297FD5"/>
                </a:solidFill>
              </a:rPr>
              <a:t>II - </a:t>
            </a:r>
            <a:r>
              <a:rPr lang="ru-RU" altLang="ru-RU" sz="1600" b="1">
                <a:solidFill>
                  <a:srgbClr val="297FD5"/>
                </a:solidFill>
              </a:rPr>
              <a:t>вариант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809625" y="4002088"/>
            <a:ext cx="7966075" cy="0"/>
          </a:xfrm>
          <a:prstGeom prst="line">
            <a:avLst/>
          </a:prstGeom>
          <a:ln w="12700" cmpd="sng">
            <a:solidFill>
              <a:schemeClr val="accent5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Схема 41"/>
          <p:cNvGraphicFramePr/>
          <p:nvPr/>
        </p:nvGraphicFramePr>
        <p:xfrm>
          <a:off x="1475656" y="1196752"/>
          <a:ext cx="6465160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628" name="Номер слайда 1"/>
          <p:cNvSpPr txBox="1">
            <a:spLocks/>
          </p:cNvSpPr>
          <p:nvPr/>
        </p:nvSpPr>
        <p:spPr bwMode="auto">
          <a:xfrm>
            <a:off x="6705600" y="285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r" eaLnBrk="1" hangingPunct="1"/>
            <a:fld id="{685FE4C8-6F0D-4C58-9703-AFA281219390}" type="slidenum">
              <a:rPr lang="en-US" altLang="ru-RU" sz="3600">
                <a:solidFill>
                  <a:schemeClr val="bg1"/>
                </a:solidFill>
              </a:rPr>
              <a:pPr algn="r" eaLnBrk="1" hangingPunct="1"/>
              <a:t>3</a:t>
            </a:fld>
            <a:endParaRPr lang="en-US" altLang="ru-RU" sz="3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70897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0" lang="ru-RU" altLang="ru-RU" dirty="0"/>
              <a:t>Методика проведения СОУТ (Приказ МТСР 33н)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62" y="1008000"/>
          <a:ext cx="8649243" cy="560737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350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1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3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3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фактора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Аттестация рабочих мест (АРМ)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Специальная оценка условий труда (СОУТ)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Возможные изменения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Химический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ПДК, указанных в ГН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ПДК, указанных в  ГН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Без изменений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Биологический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зависит от наличия контакта  с патогенными биологическими агентами (ПБА) и видам выполняемых работ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>
                        <a:spcAft>
                          <a:spcPct val="35000"/>
                        </a:spcAft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только в организациях, имеющих лицензии на работу с ПБА </a:t>
                      </a:r>
                      <a:r>
                        <a:rPr lang="ru-RU" altLang="ru-RU" sz="1200" dirty="0" smtClean="0"/>
                        <a:t>I – I</a:t>
                      </a:r>
                      <a:r>
                        <a:rPr lang="en-US" altLang="ru-RU" sz="1200" dirty="0" smtClean="0"/>
                        <a:t>V</a:t>
                      </a:r>
                      <a:r>
                        <a:rPr lang="ru-RU" altLang="ru-RU" sz="1200" dirty="0" smtClean="0"/>
                        <a:t> групп патогенности и с возбудителями паразитарных болезней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– однозначность в установлении контакта без привязки в видам выполняемых работ</a:t>
                      </a:r>
                      <a:endParaRPr lang="ru-RU" altLang="ru-RU" sz="1200" dirty="0" smtClean="0">
                        <a:solidFill>
                          <a:srgbClr val="FF6600"/>
                        </a:solidFill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Аэрозоли ПФД (пыль)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lvl="0" rtl="0">
                        <a:spcAft>
                          <a:spcPct val="35000"/>
                        </a:spcAft>
                      </a:pPr>
                      <a:r>
                        <a:rPr lang="ru-RU" sz="1200" dirty="0" smtClean="0"/>
                        <a:t>Оценка проводится относительно показателя Т, характеризующего количество лет контакта с пылью, свойственного работнику, а не рабочему месту</a:t>
                      </a:r>
                      <a:endParaRPr lang="ru-RU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годовой пылевой нагрузки – исключена неоднозначность в определении показателя 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Незначительное увеличение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Шум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множества ПДУ от 50 до 80 дБ(А)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единого ПДУ – 80 дБ(А) – исключена неоднозначность в выборе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535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Инфразвук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множества ПДУ: 95, 100, 110 дБ(Лин)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единого ПДУ – 110 дБ(Лин) – исключена неоднозначность в выборе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22" marB="45722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71247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0" lang="ru-RU" altLang="ru-RU" dirty="0"/>
              <a:t>Методика проведения СОУТ (Приказ МТСР 33н)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63" y="1089025"/>
          <a:ext cx="8613775" cy="519271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170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0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128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фактора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Аттестация рабочих мест (АРМ)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Специальная оценка условий труда (СОУТ)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Возможные изменения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7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Ультразвук воздушный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Без изменений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20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Вибрация локальная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Без изменений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08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Вибрация локальная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lvl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Оценка проводится относительно различных величин ПДУ в зависимости</a:t>
                      </a:r>
                      <a:r>
                        <a:rPr lang="ru-RU" sz="1200" baseline="0" dirty="0" smtClean="0"/>
                        <a:t> от типа вибрации: транспортная,</a:t>
                      </a:r>
                    </a:p>
                    <a:p>
                      <a:pPr lvl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0" dirty="0" smtClean="0"/>
                        <a:t>транспортно-технологическая, технологическая а, б и в типов</a:t>
                      </a:r>
                      <a:endParaRPr lang="ru-RU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единого ПДУ для транспортной вибрации: оси </a:t>
                      </a:r>
                      <a:r>
                        <a:rPr kumimoji="0" lang="en-US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X,Y – 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112 дБ, </a:t>
                      </a:r>
                      <a:r>
                        <a:rPr kumimoji="0" lang="en-US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– 115 дБ исключена неоднозначность в выборе ПДУ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864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Ионизирующие излучения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максимальной потенциальной эффективной дозы (МПД), не зависящей от результатов индивидуального дозиметрического контроля (противоречие НРБ 99/2009)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максимальной потенциальной эффективной дозы (МПД) определяемой с учетом результатов оперативного контроля за 1 год (соответствие НРБ 99/2009)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(3.2 – наивысший КУТ)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71247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altLang="ru-RU" dirty="0"/>
              <a:t>Методика проведения СОУТ (Приказ МТСР 33н)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63" y="1004875"/>
          <a:ext cx="8614304" cy="567761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70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3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128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фактора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Аттестация рабочих мест (АРМ)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Специальная оценка условий труда (СОУТ)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Возможные изменения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7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Неионизирующие излучения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ПДУ следующих показателей: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гипогеомагнитное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поле;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 электростатическое поле;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постоянное магнитное поле;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50 Гц;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от ВДТ ПЭВМ;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РЧ (10 кГц – 300 ГГц);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широкополосный электромагнитный импульс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следующих показателей: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 </a:t>
                      </a:r>
                      <a:r>
                        <a:rPr kumimoji="0" lang="ru-RU" altLang="ru-RU" sz="1200" u="none" strike="sng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гипогеомагнитное</a:t>
                      </a: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поле;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 электростатическое поле;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постоянное магнитное поле;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50 Гц;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от ВДТ ПЭВМ;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электромагнитные поля РЧ (10 кГц – 300 ГГц);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широкополосный электромагнитный импульс</a:t>
                      </a:r>
                      <a:endParaRPr kumimoji="0" lang="ru-RU" altLang="ru-RU" sz="1200" b="0" i="0" u="none" strike="sng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Очень незначительное 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Микроклимат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производственных помещений;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неотапливаемых помещений;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открытой территории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производственных помещений;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неотапливаемых помещений;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открытой территории</a:t>
                      </a:r>
                      <a:endParaRPr kumimoji="0" lang="ru-RU" altLang="ru-RU" sz="1200" b="0" i="0" u="none" strike="sng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082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Световая среда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Естественного освещения (КЕО);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Освещенности рабочей поверхности;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Прямой блескости;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Коэффициента пульсации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Естественного освещения (КЕО);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Освещенности рабочей поверхности;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Прямой блескости;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Коэффициента пульсации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Значительное 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71247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altLang="ru-RU" dirty="0"/>
              <a:t>Методика проведения СОУТ (Приказ МТСР 33н)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63" y="1114946"/>
          <a:ext cx="8614304" cy="528585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170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3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054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фактора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Аттестация рабочих мест (АРМ)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Специальная оценка условий труда (СОУТ)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Возможные изменения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95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Тяжесть труда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ПДУ для всех показателей за исключением показателя «рабочая поза», критерии оценки которого не позволяют корректно оценить условия труда работников, управляющих различными транспортными средствами и специализированными машинами и механизмами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ПДУ для всех показателей, включая показатель «рабочая поза», в критерии оценки которого добавлены критерии оценки позы «сидя», что позволит корректно оценить условия труда работников, управляющих различными транспортными средствами и специализированными машинами и механизмами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sng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Незначительное 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573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Напряженность труда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 23 показателей объединенных в 5 групп: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интеллектуальные нагрузки;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сенсорные нагрузки;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эмоциональные нагрузки;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монотонность нагрузок;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режимы работы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Оценка проводится относительно единых величин ПДУ для 6 показателей: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интеллектуальные нагрузки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сенсорные нагрузки (4 показателя);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эмоциональные нагрузки;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монотонность нагрузок (2 показателя);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200" u="none" strike="sng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режимы работы</a:t>
                      </a:r>
                      <a:endParaRPr kumimoji="0" lang="ru-RU" altLang="ru-RU" sz="1200" b="0" i="0" u="none" strike="sng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Значительное снижение кол-ва </a:t>
                      </a:r>
                      <a:r>
                        <a:rPr kumimoji="0" lang="ru-RU" alt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рм</a:t>
                      </a:r>
                      <a:r>
                        <a:rPr kumimoji="0" lang="ru-RU" alt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ВУТ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9997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</TotalTime>
  <Words>895</Words>
  <Application>Microsoft Office PowerPoint</Application>
  <PresentationFormat>Экран (4:3)</PresentationFormat>
  <Paragraphs>139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Bookman Old Style</vt:lpstr>
      <vt:lpstr>Calibri</vt:lpstr>
      <vt:lpstr>Cambria</vt:lpstr>
      <vt:lpstr>Gill Sans MT</vt:lpstr>
      <vt:lpstr>Wingdings</vt:lpstr>
      <vt:lpstr>Wingdings 3</vt:lpstr>
      <vt:lpstr>Начальная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Sunrise</dc:creator>
  <cp:lastModifiedBy>Игнатанс Елена Виталисовна</cp:lastModifiedBy>
  <cp:revision>4</cp:revision>
  <dcterms:created xsi:type="dcterms:W3CDTF">2015-02-15T14:40:09Z</dcterms:created>
  <dcterms:modified xsi:type="dcterms:W3CDTF">2022-02-01T08:28:14Z</dcterms:modified>
</cp:coreProperties>
</file>