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64" r:id="rId3"/>
    <p:sldId id="275" r:id="rId4"/>
    <p:sldId id="276" r:id="rId5"/>
    <p:sldId id="277" r:id="rId6"/>
    <p:sldId id="293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7A88-2901-439C-A8CA-998295983641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5627A88-2901-439C-A8CA-998295983641}" type="datetimeFigureOut">
              <a:rPr lang="ru-RU" smtClean="0"/>
              <a:pPr/>
              <a:t>24.10.2019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A5E5092-5AFB-4EE4-91F2-BBFA54F173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rutube.ru/tracks/2217061.html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//images.yandex.ru/search?text=%D0%BB%D0%B6%D0%B5%D0%B4%D0%BC%D0%B8%D1%82%D1%80%D0%B8%D0%B9%201&amp;rpt=simage&amp;img_url=dic.academic.ru/pictures/enc_biography/m_23284.jpg&amp;spsite=fake-043-11494575.ru&amp;p=0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214554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От великого княжения к Московскому царству. Россия в конце XYI –XYII вв.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Смута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В 1606 г.результате заговора Лжедмитрий </a:t>
            </a:r>
            <a:r>
              <a:rPr lang="en-US" dirty="0" smtClean="0"/>
              <a:t>I </a:t>
            </a:r>
            <a:r>
              <a:rPr lang="ru-RU" dirty="0" smtClean="0"/>
              <a:t>был убит. Новым государем был выкликнут Василий Шуйский</a:t>
            </a:r>
            <a:endParaRPr lang="ru-RU" dirty="0"/>
          </a:p>
        </p:txBody>
      </p:sp>
      <p:pic>
        <p:nvPicPr>
          <p:cNvPr id="5" name="Picture 5" descr="i?id=38558617-0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4223" y="1510791"/>
            <a:ext cx="2828411" cy="44899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Смута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Острые социально-экономические противоречия во время правления Василия Шуйского породили народные волнения, самым крупным из которых стало восстание крестьян под предводительством И.И. </a:t>
            </a:r>
            <a:r>
              <a:rPr lang="ru-RU" dirty="0" err="1" smtClean="0"/>
              <a:t>Болотникова</a:t>
            </a:r>
            <a:r>
              <a:rPr lang="ru-RU" dirty="0" smtClean="0"/>
              <a:t> (1606-1607 гг.).</a:t>
            </a:r>
            <a:endParaRPr lang="ru-RU" dirty="0"/>
          </a:p>
        </p:txBody>
      </p:sp>
      <p:pic>
        <p:nvPicPr>
          <p:cNvPr id="5" name="Picture 7" descr="i?id=13676153-00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7082" y="1600200"/>
            <a:ext cx="2266435" cy="472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Смута</a:t>
            </a:r>
            <a:endParaRPr lang="ru-RU" dirty="0"/>
          </a:p>
        </p:txBody>
      </p:sp>
      <p:pic>
        <p:nvPicPr>
          <p:cNvPr id="5" name="Picture 5" descr="i?id=120826848-0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20885" y="1600200"/>
            <a:ext cx="3758829" cy="47244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 1607 г. границы русского государства пересек Лжедмитрий II и в 1608 г. обосновался в Тушино. В 1610 г. в результате неудач русских войск и под натиском польских войск, Москва была сдана гетману </a:t>
            </a:r>
            <a:r>
              <a:rPr lang="ru-RU" dirty="0" err="1" smtClean="0"/>
              <a:t>А.Гонсевскому</a:t>
            </a:r>
            <a:r>
              <a:rPr lang="ru-RU" dirty="0" smtClean="0"/>
              <a:t>, боярское правительство (семибоярщина) пало.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Смута: народные ополчения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 1611 г. было создано </a:t>
            </a:r>
            <a:r>
              <a:rPr lang="ru-RU" u="sng" dirty="0" smtClean="0"/>
              <a:t>1-е народное ополчение</a:t>
            </a:r>
            <a:r>
              <a:rPr lang="ru-RU" dirty="0" smtClean="0"/>
              <a:t> (Иван </a:t>
            </a:r>
            <a:r>
              <a:rPr lang="ru-RU" dirty="0" err="1" smtClean="0"/>
              <a:t>Заруцкий</a:t>
            </a:r>
            <a:r>
              <a:rPr lang="ru-RU" dirty="0" smtClean="0"/>
              <a:t> (казак), князь Дмитрий Трубецкой и дворянин </a:t>
            </a:r>
            <a:r>
              <a:rPr lang="ru-RU" dirty="0" err="1" smtClean="0"/>
              <a:t>Прокопий</a:t>
            </a:r>
            <a:r>
              <a:rPr lang="ru-RU" dirty="0" smtClean="0"/>
              <a:t> Ляпунов). Ополчение потерпело неудачу, П.Ляпунов в результате заговора, был убит. </a:t>
            </a:r>
          </a:p>
          <a:p>
            <a:r>
              <a:rPr lang="ru-RU" dirty="0" smtClean="0"/>
              <a:t>С конца 1611 г. центром народного ополчения стал Нижний Новгород. Во главе второго ополчения встали . Пожарский и К. Минин. Осенью 1612 г. ополчение освободило Москву.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Итоги смуты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b="1" dirty="0" smtClean="0"/>
              <a:t>В феврале 1612 г. был созван Земский собор, избравший на трон нового государя Михаила Романова</a:t>
            </a:r>
          </a:p>
          <a:p>
            <a:pPr>
              <a:lnSpc>
                <a:spcPct val="90000"/>
              </a:lnSpc>
            </a:pPr>
            <a:r>
              <a:rPr lang="ru-RU" b="1" dirty="0" smtClean="0"/>
              <a:t>Только в 1617 г. России удалось вернуть Новгород</a:t>
            </a:r>
          </a:p>
          <a:p>
            <a:pPr>
              <a:lnSpc>
                <a:spcPct val="90000"/>
              </a:lnSpc>
            </a:pPr>
            <a:r>
              <a:rPr lang="ru-RU" b="1" dirty="0" smtClean="0"/>
              <a:t>До 20-30-х гг. </a:t>
            </a:r>
            <a:r>
              <a:rPr lang="en-US" b="1" dirty="0" smtClean="0"/>
              <a:t>XVII </a:t>
            </a:r>
            <a:r>
              <a:rPr lang="ru-RU" b="1" dirty="0" smtClean="0"/>
              <a:t>в.  -  период «великого московского разорения»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Социальные движения. «</a:t>
            </a:r>
            <a:r>
              <a:rPr lang="ru-RU" i="1" dirty="0" err="1"/>
              <a:t>Б</a:t>
            </a:r>
            <a:r>
              <a:rPr lang="ru-RU" i="1" dirty="0" err="1" smtClean="0"/>
              <a:t>унташный</a:t>
            </a:r>
            <a:r>
              <a:rPr lang="ru-RU" i="1" dirty="0" smtClean="0"/>
              <a:t> век».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/>
              <a:t>Соляной бунт </a:t>
            </a:r>
            <a:r>
              <a:rPr lang="ru-RU" dirty="0"/>
              <a:t>1648 г. в Москве</a:t>
            </a:r>
            <a:r>
              <a:rPr lang="ru-RU" dirty="0" smtClean="0"/>
              <a:t>.</a:t>
            </a:r>
          </a:p>
          <a:p>
            <a:r>
              <a:rPr lang="ru-RU" dirty="0"/>
              <a:t>В 1662 г. в Москве </a:t>
            </a:r>
            <a:r>
              <a:rPr lang="ru-RU" dirty="0" smtClean="0"/>
              <a:t>- </a:t>
            </a:r>
            <a:r>
              <a:rPr lang="ru-RU" i="1" dirty="0"/>
              <a:t>Медный </a:t>
            </a:r>
            <a:r>
              <a:rPr lang="ru-RU" i="1" dirty="0" smtClean="0"/>
              <a:t>бунт.</a:t>
            </a:r>
          </a:p>
          <a:p>
            <a:r>
              <a:rPr lang="ru-RU" dirty="0" smtClean="0"/>
              <a:t>Крестьянская война </a:t>
            </a:r>
            <a:r>
              <a:rPr lang="ru-RU" dirty="0"/>
              <a:t>под </a:t>
            </a:r>
            <a:r>
              <a:rPr lang="ru-RU" dirty="0" smtClean="0"/>
              <a:t>предводительством </a:t>
            </a:r>
            <a:r>
              <a:rPr lang="ru-RU" i="1" dirty="0"/>
              <a:t>С. Т. Разина </a:t>
            </a:r>
            <a:r>
              <a:rPr lang="ru-RU" dirty="0" smtClean="0"/>
              <a:t>1670-1671 </a:t>
            </a:r>
            <a:r>
              <a:rPr lang="ru-RU" dirty="0"/>
              <a:t>гг</a:t>
            </a:r>
            <a:r>
              <a:rPr lang="ru-RU" dirty="0" smtClean="0"/>
              <a:t>.</a:t>
            </a:r>
          </a:p>
          <a:p>
            <a:r>
              <a:rPr lang="ru-RU" i="1" dirty="0" err="1"/>
              <a:t>Соловецкое</a:t>
            </a:r>
            <a:r>
              <a:rPr lang="ru-RU" i="1" dirty="0"/>
              <a:t> восстание </a:t>
            </a:r>
            <a:r>
              <a:rPr lang="ru-RU" dirty="0"/>
              <a:t>1668—1676 гг</a:t>
            </a:r>
            <a:r>
              <a:rPr lang="ru-RU" dirty="0" smtClean="0"/>
              <a:t>.</a:t>
            </a:r>
          </a:p>
          <a:p>
            <a:pPr algn="ctr">
              <a:buNone/>
            </a:pPr>
            <a:r>
              <a:rPr lang="ru-RU" b="1" dirty="0" smtClean="0"/>
              <a:t>Народные восстания  </a:t>
            </a:r>
            <a:r>
              <a:rPr lang="ru-RU" b="1" dirty="0"/>
              <a:t>играли роль ограничителя </a:t>
            </a:r>
            <a:r>
              <a:rPr lang="ru-RU" b="1" dirty="0" smtClean="0"/>
              <a:t>эксплуатации </a:t>
            </a:r>
            <a:r>
              <a:rPr lang="ru-RU" b="1" dirty="0"/>
              <a:t>и злоупотребления </a:t>
            </a:r>
            <a:r>
              <a:rPr lang="ru-RU" b="1" dirty="0" smtClean="0"/>
              <a:t>властей и еще </a:t>
            </a:r>
            <a:r>
              <a:rPr lang="ru-RU" b="1" dirty="0"/>
              <a:t>больше подталкивали централизацию и укрепление госаппарата.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Эволюция государственно-политического строя.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При молодом царе </a:t>
            </a:r>
            <a:r>
              <a:rPr lang="ru-RU" i="1" dirty="0"/>
              <a:t>Михаиле Федоровиче </a:t>
            </a:r>
            <a:r>
              <a:rPr lang="ru-RU" dirty="0"/>
              <a:t>(1613—1645) власть в свои руки захватила Боярская дума</a:t>
            </a:r>
            <a:r>
              <a:rPr lang="ru-RU" dirty="0" smtClean="0"/>
              <a:t>,</a:t>
            </a:r>
            <a:r>
              <a:rPr lang="ru-RU" dirty="0"/>
              <a:t> восстанавливая государство после Смуты, </a:t>
            </a:r>
            <a:r>
              <a:rPr lang="ru-RU" dirty="0" smtClean="0"/>
              <a:t>руководствовалось </a:t>
            </a:r>
            <a:r>
              <a:rPr lang="ru-RU" dirty="0"/>
              <a:t>принципом: все должно быть по старине. </a:t>
            </a:r>
            <a:endParaRPr lang="ru-RU" dirty="0" smtClean="0"/>
          </a:p>
          <a:p>
            <a:r>
              <a:rPr lang="en-US" i="1" dirty="0"/>
              <a:t>A</a:t>
            </a:r>
            <a:r>
              <a:rPr lang="ru-RU" i="1" dirty="0" err="1"/>
              <a:t>лексей</a:t>
            </a:r>
            <a:r>
              <a:rPr lang="ru-RU" i="1" dirty="0"/>
              <a:t> Михайлович Романов </a:t>
            </a:r>
            <a:r>
              <a:rPr lang="ru-RU" dirty="0"/>
              <a:t>(1645—1676) вошел как </a:t>
            </a:r>
            <a:r>
              <a:rPr lang="ru-RU" i="1" dirty="0" smtClean="0"/>
              <a:t>Алексей </a:t>
            </a:r>
            <a:r>
              <a:rPr lang="ru-RU" i="1" dirty="0"/>
              <a:t>Тишайший</a:t>
            </a:r>
            <a:r>
              <a:rPr lang="ru-RU" i="1" dirty="0" smtClean="0"/>
              <a:t>.</a:t>
            </a:r>
            <a:r>
              <a:rPr lang="ru-RU" dirty="0"/>
              <a:t> </a:t>
            </a:r>
            <a:r>
              <a:rPr lang="ru-RU" dirty="0" smtClean="0"/>
              <a:t>Одно </a:t>
            </a:r>
            <a:r>
              <a:rPr lang="ru-RU" dirty="0"/>
              <a:t>из главных достижений </a:t>
            </a:r>
            <a:r>
              <a:rPr lang="ru-RU" dirty="0" smtClean="0"/>
              <a:t>- </a:t>
            </a:r>
            <a:r>
              <a:rPr lang="ru-RU" dirty="0"/>
              <a:t>принятие </a:t>
            </a:r>
            <a:r>
              <a:rPr lang="ru-RU" i="1" dirty="0"/>
              <a:t>Соборного уложения </a:t>
            </a:r>
            <a:r>
              <a:rPr lang="ru-RU" dirty="0"/>
              <a:t>(1649</a:t>
            </a:r>
            <a:r>
              <a:rPr lang="ru-RU" dirty="0" smtClean="0"/>
              <a:t>), </a:t>
            </a:r>
            <a:r>
              <a:rPr lang="ru-RU" dirty="0"/>
              <a:t>последний шаг — крепостное право стало </a:t>
            </a:r>
            <a:r>
              <a:rPr lang="ru-RU" dirty="0" smtClean="0"/>
              <a:t>полным</a:t>
            </a:r>
            <a:r>
              <a:rPr lang="ru-RU" dirty="0"/>
              <a:t>.</a:t>
            </a: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b="1" dirty="0" smtClean="0"/>
              <a:t>Во </a:t>
            </a:r>
            <a:r>
              <a:rPr lang="ru-RU" b="1" dirty="0"/>
              <a:t>второй половине </a:t>
            </a:r>
            <a:r>
              <a:rPr lang="en-US" b="1" dirty="0"/>
              <a:t>XVII</a:t>
            </a:r>
            <a:r>
              <a:rPr lang="ru-RU" b="1" dirty="0"/>
              <a:t> в. начинается формирование </a:t>
            </a:r>
            <a:r>
              <a:rPr lang="ru-RU" b="1" dirty="0" smtClean="0"/>
              <a:t>основных </a:t>
            </a:r>
            <a:r>
              <a:rPr lang="ru-RU" b="1" dirty="0"/>
              <a:t>элементов </a:t>
            </a:r>
            <a:r>
              <a:rPr lang="ru-RU" b="1" i="1" dirty="0"/>
              <a:t>абсолютной монархии.</a:t>
            </a:r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/>
              <a:t>Внешняя политика России. Освоение Сибири и Дальнего Востока.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 1648 г. </a:t>
            </a:r>
            <a:r>
              <a:rPr lang="ru-RU" dirty="0" smtClean="0"/>
              <a:t>освободительная </a:t>
            </a:r>
            <a:r>
              <a:rPr lang="ru-RU" dirty="0"/>
              <a:t>борьба украинского народа против польских панов под руководством </a:t>
            </a:r>
            <a:r>
              <a:rPr lang="ru-RU" i="1" dirty="0"/>
              <a:t>Б. </a:t>
            </a:r>
            <a:r>
              <a:rPr lang="ru-RU" i="1" dirty="0" smtClean="0"/>
              <a:t>Хмельницкого, </a:t>
            </a:r>
            <a:r>
              <a:rPr lang="ru-RU" dirty="0"/>
              <a:t>в 1653 г. </a:t>
            </a:r>
            <a:r>
              <a:rPr lang="ru-RU" dirty="0" smtClean="0"/>
              <a:t>-воссоединение </a:t>
            </a:r>
            <a:r>
              <a:rPr lang="ru-RU" dirty="0"/>
              <a:t>Украины с </a:t>
            </a:r>
            <a:r>
              <a:rPr lang="ru-RU" dirty="0" smtClean="0"/>
              <a:t>Россией. </a:t>
            </a:r>
            <a:r>
              <a:rPr lang="ru-RU" i="1" dirty="0" err="1" smtClean="0"/>
              <a:t>Андрусовское</a:t>
            </a:r>
            <a:r>
              <a:rPr lang="ru-RU" i="1" dirty="0" smtClean="0"/>
              <a:t> перемирие </a:t>
            </a:r>
            <a:r>
              <a:rPr lang="ru-RU" dirty="0"/>
              <a:t>(1667</a:t>
            </a:r>
            <a:r>
              <a:rPr lang="ru-RU" dirty="0" smtClean="0"/>
              <a:t>). К России отошли </a:t>
            </a:r>
            <a:r>
              <a:rPr lang="ru-RU" dirty="0"/>
              <a:t>Смоленщина, Левобережная Украина и Киев. </a:t>
            </a:r>
            <a:endParaRPr lang="ru-RU" dirty="0" smtClean="0"/>
          </a:p>
          <a:p>
            <a:r>
              <a:rPr lang="ru-RU" dirty="0"/>
              <a:t>С 1656 по 1658 г. </a:t>
            </a:r>
            <a:r>
              <a:rPr lang="ru-RU" dirty="0" smtClean="0"/>
              <a:t>шла безуспешная  </a:t>
            </a:r>
            <a:r>
              <a:rPr lang="ru-RU" i="1" dirty="0"/>
              <a:t>война России со Швецией</a:t>
            </a:r>
            <a:r>
              <a:rPr lang="ru-RU" i="1" dirty="0" smtClean="0"/>
              <a:t>.</a:t>
            </a:r>
          </a:p>
          <a:p>
            <a:r>
              <a:rPr lang="ru-RU" dirty="0"/>
              <a:t>В </a:t>
            </a:r>
            <a:r>
              <a:rPr lang="en-US" dirty="0"/>
              <a:t>XVI</a:t>
            </a:r>
            <a:r>
              <a:rPr lang="ru-RU" dirty="0"/>
              <a:t> в. русские люди завоевали Западную Сибирь, а к </a:t>
            </a:r>
            <a:r>
              <a:rPr lang="ru-RU" dirty="0" smtClean="0"/>
              <a:t>середине </a:t>
            </a:r>
            <a:r>
              <a:rPr lang="en-US" dirty="0" smtClean="0"/>
              <a:t>XVII</a:t>
            </a:r>
            <a:r>
              <a:rPr lang="ru-RU" dirty="0" smtClean="0"/>
              <a:t> </a:t>
            </a:r>
            <a:r>
              <a:rPr lang="ru-RU" dirty="0"/>
              <a:t>в. покорили значительную часть Восточной Сибири.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Политика и реформы Иван </a:t>
            </a:r>
            <a:r>
              <a:rPr lang="en-US" b="1" i="1" dirty="0"/>
              <a:t>IV</a:t>
            </a:r>
            <a:r>
              <a:rPr lang="ru-RU" b="1" i="1" dirty="0"/>
              <a:t> </a:t>
            </a:r>
            <a:r>
              <a:rPr lang="ru-RU" b="1" i="1" dirty="0" smtClean="0"/>
              <a:t>(Грозного)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Иван </a:t>
            </a:r>
            <a:r>
              <a:rPr lang="en-US" dirty="0" smtClean="0"/>
              <a:t>IV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Начало самостоятельного правления Ивана </a:t>
            </a:r>
            <a:r>
              <a:rPr lang="en-US" dirty="0" smtClean="0"/>
              <a:t>IV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1533-1547 – правление Елены Глинской (жена Василия </a:t>
            </a:r>
            <a:r>
              <a:rPr lang="en-US" dirty="0" smtClean="0"/>
              <a:t>III</a:t>
            </a:r>
            <a:r>
              <a:rPr lang="ru-RU" dirty="0" smtClean="0"/>
              <a:t> ) -  ослабление центральной власти. </a:t>
            </a:r>
          </a:p>
          <a:p>
            <a:pPr>
              <a:buNone/>
            </a:pPr>
            <a:r>
              <a:rPr lang="ru-RU" dirty="0" smtClean="0"/>
              <a:t>1547 г. Иван </a:t>
            </a:r>
            <a:r>
              <a:rPr lang="en-US" dirty="0" smtClean="0"/>
              <a:t>IV</a:t>
            </a:r>
            <a:r>
              <a:rPr lang="ru-RU" dirty="0" smtClean="0"/>
              <a:t> был венчан на царство - Началось правление Избранной Рады – неофициального кружка молодых друзей Ивана</a:t>
            </a:r>
            <a:r>
              <a:rPr lang="en-US" dirty="0" smtClean="0"/>
              <a:t>/ </a:t>
            </a:r>
            <a:r>
              <a:rPr lang="ru-RU" dirty="0" smtClean="0"/>
              <a:t>Видными представителями неофициального правительства стали князь А.М.Курбский,   духовник царя </a:t>
            </a:r>
            <a:r>
              <a:rPr lang="ru-RU" dirty="0" err="1" smtClean="0"/>
              <a:t>Сильвестр</a:t>
            </a:r>
            <a:r>
              <a:rPr lang="ru-RU" dirty="0" smtClean="0"/>
              <a:t> и А.Ф.Адашев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9" name="Picture 4" descr="i?&amp;tov=0&amp;id=14931425">
            <a:hlinkClick r:id="rId2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628800"/>
            <a:ext cx="3528392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Политика и реформы Ивана </a:t>
            </a:r>
            <a:r>
              <a:rPr lang="en-US" dirty="0" smtClean="0"/>
              <a:t>IV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Иван </a:t>
            </a:r>
            <a:r>
              <a:rPr lang="en-US" dirty="0" smtClean="0"/>
              <a:t>IV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Реформы 50-х гг. </a:t>
            </a:r>
            <a:r>
              <a:rPr lang="en-US" b="1" dirty="0" smtClean="0"/>
              <a:t>XVI </a:t>
            </a:r>
            <a:r>
              <a:rPr lang="ru-RU" b="1" dirty="0" smtClean="0"/>
              <a:t>в.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ru-RU" sz="3200" b="1" dirty="0" smtClean="0"/>
              <a:t>В 1549 г. впервые созван Земский собор, Россия пошла по пути создания сословной монархии.</a:t>
            </a:r>
          </a:p>
          <a:p>
            <a:pPr>
              <a:lnSpc>
                <a:spcPct val="80000"/>
              </a:lnSpc>
            </a:pPr>
            <a:r>
              <a:rPr lang="ru-RU" sz="3200" b="1" dirty="0" smtClean="0"/>
              <a:t>В 1556 г. отменен институт кормлений.</a:t>
            </a:r>
          </a:p>
          <a:p>
            <a:pPr>
              <a:lnSpc>
                <a:spcPct val="80000"/>
              </a:lnSpc>
            </a:pPr>
            <a:r>
              <a:rPr lang="ru-RU" sz="3200" b="1" dirty="0" smtClean="0"/>
              <a:t>Проведена Земская реформа (Начали избирать губных старост)</a:t>
            </a:r>
          </a:p>
          <a:p>
            <a:pPr>
              <a:lnSpc>
                <a:spcPct val="80000"/>
              </a:lnSpc>
            </a:pPr>
            <a:r>
              <a:rPr lang="ru-RU" sz="3200" b="1" dirty="0" smtClean="0"/>
              <a:t>15</a:t>
            </a:r>
            <a:r>
              <a:rPr lang="en-US" sz="3200" b="1" dirty="0" smtClean="0"/>
              <a:t>5</a:t>
            </a:r>
            <a:r>
              <a:rPr lang="ru-RU" sz="3200" b="1" dirty="0" smtClean="0"/>
              <a:t>0-15</a:t>
            </a:r>
            <a:r>
              <a:rPr lang="en-US" sz="3200" b="1" dirty="0" smtClean="0"/>
              <a:t>5</a:t>
            </a:r>
            <a:r>
              <a:rPr lang="ru-RU" sz="3200" b="1" dirty="0" smtClean="0"/>
              <a:t>6 гг.  -  проведена военная реформа (войско служило монарху, было создано стрелецкое войско).</a:t>
            </a:r>
          </a:p>
          <a:p>
            <a:pPr>
              <a:lnSpc>
                <a:spcPct val="80000"/>
              </a:lnSpc>
            </a:pPr>
            <a:r>
              <a:rPr lang="ru-RU" sz="3200" b="1" dirty="0" smtClean="0"/>
              <a:t>В1550 г. частично ограничено местничество.</a:t>
            </a:r>
          </a:p>
          <a:p>
            <a:pPr>
              <a:lnSpc>
                <a:spcPct val="80000"/>
              </a:lnSpc>
            </a:pPr>
            <a:r>
              <a:rPr lang="ru-RU" sz="3200" b="1" dirty="0" smtClean="0"/>
              <a:t>Создан Судебник 1550 г.</a:t>
            </a:r>
          </a:p>
          <a:p>
            <a:pPr>
              <a:lnSpc>
                <a:spcPct val="80000"/>
              </a:lnSpc>
            </a:pPr>
            <a:r>
              <a:rPr lang="ru-RU" sz="3200" b="1" dirty="0" smtClean="0"/>
              <a:t>В1551 г. состоялся Стоглавый церковный Собор.</a:t>
            </a:r>
          </a:p>
          <a:p>
            <a:pPr>
              <a:lnSpc>
                <a:spcPct val="80000"/>
              </a:lnSpc>
            </a:pPr>
            <a:r>
              <a:rPr lang="ru-RU" sz="3200" b="1" dirty="0" smtClean="0"/>
              <a:t>Введена единая денежная единица – рубль.</a:t>
            </a:r>
          </a:p>
          <a:p>
            <a:endParaRPr lang="ru-RU" dirty="0"/>
          </a:p>
        </p:txBody>
      </p:sp>
      <p:pic>
        <p:nvPicPr>
          <p:cNvPr id="7" name="Содержимое 6" descr="9db9e40c375cc34ed1ea6fec609ef622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340768"/>
            <a:ext cx="2299401" cy="422979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Последние годы царствования Ивана</a:t>
            </a:r>
            <a:r>
              <a:rPr lang="en-US" dirty="0" smtClean="0"/>
              <a:t> IV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В 1560 г. произошел разрыв Ивана </a:t>
            </a:r>
            <a:r>
              <a:rPr lang="en-US" dirty="0" smtClean="0"/>
              <a:t>IV</a:t>
            </a:r>
            <a:r>
              <a:rPr lang="ru-RU" dirty="0" smtClean="0"/>
              <a:t> с Избранной Радой.</a:t>
            </a:r>
          </a:p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В 1565 г. царь объявил о создании опричнины</a:t>
            </a:r>
          </a:p>
          <a:p>
            <a:endParaRPr lang="ru-RU" dirty="0"/>
          </a:p>
        </p:txBody>
      </p:sp>
      <p:pic>
        <p:nvPicPr>
          <p:cNvPr id="10" name="Picture 11" descr="i?id=12554635-03&amp;n=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3286124"/>
            <a:ext cx="2735262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 descr="i?id=10662152-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3286124"/>
            <a:ext cx="2915230" cy="2860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Опричный террор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Уже в 1565 г. в опричнину были выделены наиболее развитие центральные земли, черносошные земли в Поморье и стратегически важные территории, остальная территория  называлась «земщиной». </a:t>
            </a:r>
            <a:endParaRPr lang="en-US" dirty="0" smtClean="0"/>
          </a:p>
          <a:p>
            <a:r>
              <a:rPr lang="ru-RU" dirty="0" smtClean="0"/>
              <a:t>Чередой казней и террором царю удалось на период собственного правления  укрепить единоличную власть. </a:t>
            </a:r>
            <a:endParaRPr lang="en-US" dirty="0" smtClean="0"/>
          </a:p>
          <a:p>
            <a:r>
              <a:rPr lang="ru-RU" dirty="0" smtClean="0"/>
              <a:t>Кульминация опричного террора приходится на зиму 1569-1570 г. В декабре царь с опричным войском двинулся в поход на Новгород. </a:t>
            </a:r>
          </a:p>
          <a:p>
            <a:r>
              <a:rPr lang="ru-RU" dirty="0" smtClean="0"/>
              <a:t>Руководящие роли в опричнине играли </a:t>
            </a:r>
            <a:r>
              <a:rPr lang="ru-RU" dirty="0" err="1" smtClean="0"/>
              <a:t>Малюта</a:t>
            </a:r>
            <a:r>
              <a:rPr lang="ru-RU" dirty="0" smtClean="0"/>
              <a:t> Скуратов (Г.Л. Бельский) и Василий Грязной. </a:t>
            </a:r>
          </a:p>
          <a:p>
            <a:r>
              <a:rPr lang="ru-RU" dirty="0" smtClean="0"/>
              <a:t>1572 г. царь запретил упоминать слово "опричник", Государев двор был ликвидирован только после смерти Ивана IV. Поэтому окончание опричнины, как правило, относят к 1584 г. 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Итоги опричной 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Опричнина способствовала централизации власти, были уничтожены последние пережитки автономии.  </a:t>
            </a:r>
          </a:p>
          <a:p>
            <a:r>
              <a:rPr lang="ru-RU" dirty="0" smtClean="0"/>
              <a:t> Вместе с тем,  стране был нанесен огромный материальный ущерб,  ускорились темпы закрепощения крестьян. </a:t>
            </a:r>
          </a:p>
          <a:p>
            <a:r>
              <a:rPr lang="ru-RU" dirty="0" smtClean="0"/>
              <a:t>70-80-е</a:t>
            </a:r>
            <a:r>
              <a:rPr lang="ru-RU" dirty="0" smtClean="0"/>
              <a:t> гг. XVI столетия вошли в историю как "великое разорение".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Внешняя политика Ивана  </a:t>
            </a:r>
            <a:r>
              <a:rPr lang="en-US" dirty="0" smtClean="0"/>
              <a:t>IV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dirty="0" smtClean="0"/>
              <a:t>В 1552 г. Русь захватила Казанское ханство, образовавшееся на руинах распавшейся Золотой Орды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В 1556 г. было подчинено Астраханское ханство, затем Ногайская Орда, в конце </a:t>
            </a:r>
            <a:r>
              <a:rPr lang="en-US" dirty="0" smtClean="0"/>
              <a:t>XVI </a:t>
            </a:r>
            <a:r>
              <a:rPr lang="ru-RU" dirty="0" smtClean="0"/>
              <a:t>началось постепенное присоединение Сибирского ханства.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В 1558 г. Россия начала Ливонскую войну, которую она в 1583 г. проиграла.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Смутное время в Российском государстве. </a:t>
            </a:r>
            <a:br>
              <a:rPr lang="ru-RU" sz="2800" dirty="0" smtClean="0"/>
            </a:br>
            <a:r>
              <a:rPr lang="ru-RU" sz="1800" dirty="0" smtClean="0"/>
              <a:t>Причины смутного времени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Последствия разорения страны в период опричнины и Ливонской войны.</a:t>
            </a:r>
          </a:p>
          <a:p>
            <a:r>
              <a:rPr lang="ru-RU" dirty="0" smtClean="0"/>
              <a:t>Обострение социальной ситуации (закрепощение крестьян, восстание Хлопка (1603 г.),восстание </a:t>
            </a:r>
            <a:r>
              <a:rPr lang="ru-RU" dirty="0" err="1" smtClean="0"/>
              <a:t>Болотникова</a:t>
            </a:r>
            <a:r>
              <a:rPr lang="ru-RU" dirty="0" smtClean="0"/>
              <a:t> (1606-1607 гг.).</a:t>
            </a:r>
          </a:p>
          <a:p>
            <a:r>
              <a:rPr lang="ru-RU" dirty="0" smtClean="0"/>
              <a:t>Кризис династии Рюриковичей (пресечение мужской линии).</a:t>
            </a:r>
          </a:p>
          <a:p>
            <a:r>
              <a:rPr lang="ru-RU" dirty="0" smtClean="0"/>
              <a:t>1601-1603гг. – стихийные бедствия, неурожаи, голод, массовая гибель людей.</a:t>
            </a:r>
          </a:p>
          <a:p>
            <a:r>
              <a:rPr lang="ru-RU" dirty="0" smtClean="0"/>
              <a:t>Кризис власти: усиление борьбы за власть среди бояр, появление самозванцев.</a:t>
            </a:r>
          </a:p>
          <a:p>
            <a:r>
              <a:rPr lang="ru-RU" dirty="0" smtClean="0"/>
              <a:t>Интервенция Польши и Швеции.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Смута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1603 г. в Польше Григорий Отрепьев объявил себя царевичем Дмитрием (сыном Ивана </a:t>
            </a:r>
            <a:r>
              <a:rPr lang="en-US" dirty="0" smtClean="0"/>
              <a:t>IV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В 1605 г. он, при поддержке  поляков стал русским царем (вошел в историю под именем Лжедмитрия</a:t>
            </a:r>
            <a:r>
              <a:rPr lang="en-US" dirty="0" smtClean="0"/>
              <a:t> I</a:t>
            </a:r>
            <a:endParaRPr lang="ru-RU" dirty="0"/>
          </a:p>
        </p:txBody>
      </p:sp>
      <p:pic>
        <p:nvPicPr>
          <p:cNvPr id="7" name="Picture 10" descr="i?id=18431555-04&amp;n=3">
            <a:hlinkClick r:id="rId2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1714488"/>
            <a:ext cx="3643338" cy="40987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651</TotalTime>
  <Words>888</Words>
  <Application>Microsoft Office PowerPoint</Application>
  <PresentationFormat>Экран (4:3)</PresentationFormat>
  <Paragraphs>71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Трек</vt:lpstr>
      <vt:lpstr>От великого княжения к Московскому царству. Россия в конце XYI –XYII вв. </vt:lpstr>
      <vt:lpstr>Политика и реформы Иван IV (Грозного) </vt:lpstr>
      <vt:lpstr>Политика и реформы Ивана IV</vt:lpstr>
      <vt:lpstr>Последние годы царствования Ивана IV</vt:lpstr>
      <vt:lpstr>Опричный террор</vt:lpstr>
      <vt:lpstr>Итоги опричной политики</vt:lpstr>
      <vt:lpstr>Внешняя политика Ивана  IV</vt:lpstr>
      <vt:lpstr>Смутное время в Российском государстве.  Причины смутного времени</vt:lpstr>
      <vt:lpstr>Смута</vt:lpstr>
      <vt:lpstr>Смута</vt:lpstr>
      <vt:lpstr>Смута</vt:lpstr>
      <vt:lpstr>Смута</vt:lpstr>
      <vt:lpstr>Смута: народные ополчения</vt:lpstr>
      <vt:lpstr>Итоги смуты</vt:lpstr>
      <vt:lpstr>Социальные движения. «Бунташный век».</vt:lpstr>
      <vt:lpstr>Эволюция государственно-политического строя.</vt:lpstr>
      <vt:lpstr>Внешняя политика России. Освоение Сибири и Дальнего Востока.</vt:lpstr>
    </vt:vector>
  </TitlesOfParts>
  <Company>Family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Российское государство в XVI – XVII вв. в контексте развития европейской цивилизации </dc:title>
  <dc:creator>Home</dc:creator>
  <cp:lastModifiedBy>Учебная аудитория 2</cp:lastModifiedBy>
  <cp:revision>60</cp:revision>
  <dcterms:created xsi:type="dcterms:W3CDTF">2017-10-04T12:50:15Z</dcterms:created>
  <dcterms:modified xsi:type="dcterms:W3CDTF">2019-10-24T06:12:07Z</dcterms:modified>
</cp:coreProperties>
</file>