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5573" y="733510"/>
            <a:ext cx="1174941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Сушеницы топяной трава    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Gnaphalii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uliginosi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herba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Сушеница топяная                    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Gnaphalium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uliginosum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Астровые                           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Asteraceae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0" y="2735581"/>
            <a:ext cx="5153025" cy="412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8950"/>
            <a:ext cx="4410075" cy="58801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867" y="488950"/>
            <a:ext cx="7840133" cy="5880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9259" y="5779258"/>
            <a:ext cx="112941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</a:t>
            </a:r>
            <a:r>
              <a:rPr lang="ru-RU" sz="2800" dirty="0" smtClean="0"/>
              <a:t>                        </a:t>
            </a:r>
            <a:r>
              <a:rPr lang="ru-RU" sz="2800" dirty="0" smtClean="0"/>
              <a:t> </a:t>
            </a:r>
            <a:r>
              <a:rPr lang="ru-RU" sz="2800" dirty="0" err="1"/>
              <a:t>г</a:t>
            </a:r>
            <a:r>
              <a:rPr lang="ru-RU" sz="2800" dirty="0" err="1" smtClean="0"/>
              <a:t>нафалозид</a:t>
            </a:r>
            <a:r>
              <a:rPr lang="ru-RU" sz="2800" dirty="0" smtClean="0"/>
              <a:t> </a:t>
            </a:r>
            <a:r>
              <a:rPr lang="ru-RU" sz="2800" dirty="0"/>
              <a:t>А (</a:t>
            </a:r>
            <a:r>
              <a:rPr lang="en-US" sz="2800" dirty="0"/>
              <a:t>R</a:t>
            </a:r>
            <a:r>
              <a:rPr lang="ru-RU" sz="2800" dirty="0"/>
              <a:t>=</a:t>
            </a:r>
            <a:r>
              <a:rPr lang="en-US" sz="2800" dirty="0"/>
              <a:t>H</a:t>
            </a:r>
            <a:r>
              <a:rPr lang="ru-RU" sz="2800" dirty="0"/>
              <a:t>),      </a:t>
            </a:r>
            <a:r>
              <a:rPr lang="ru-RU" sz="2800" dirty="0" err="1"/>
              <a:t>г</a:t>
            </a:r>
            <a:r>
              <a:rPr lang="ru-RU" sz="2800" dirty="0" err="1" smtClean="0"/>
              <a:t>нафалозид</a:t>
            </a:r>
            <a:r>
              <a:rPr lang="ru-RU" sz="2800" dirty="0" smtClean="0"/>
              <a:t> </a:t>
            </a:r>
            <a:r>
              <a:rPr lang="ru-RU" sz="2800" dirty="0"/>
              <a:t>В (</a:t>
            </a:r>
            <a:r>
              <a:rPr lang="en-US" sz="2800" dirty="0"/>
              <a:t>R</a:t>
            </a:r>
            <a:r>
              <a:rPr lang="ru-RU" sz="2800" dirty="0"/>
              <a:t>=С</a:t>
            </a:r>
            <a:r>
              <a:rPr lang="en-US" sz="2800" dirty="0"/>
              <a:t>H</a:t>
            </a:r>
            <a:r>
              <a:rPr lang="ru-RU" sz="2800" baseline="-25000" dirty="0"/>
              <a:t>3</a:t>
            </a:r>
            <a:r>
              <a:rPr lang="ru-RU" sz="2800" dirty="0"/>
              <a:t>),  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 flipV="1">
            <a:off x="-958611" y="1790699"/>
            <a:ext cx="1463651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 flipV="1">
            <a:off x="5306745" y="2349500"/>
            <a:ext cx="12687069" cy="48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2501900" y="10419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261626"/>
              </p:ext>
            </p:extLst>
          </p:nvPr>
        </p:nvGraphicFramePr>
        <p:xfrm>
          <a:off x="2959100" y="1042913"/>
          <a:ext cx="5786271" cy="446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CS ChemDraw Drawing" r:id="rId3" imgW="4925114" imgH="3794507" progId="ChemDraw.Document.6.0">
                  <p:embed/>
                </p:oleObj>
              </mc:Choice>
              <mc:Fallback>
                <p:oleObj name="CS ChemDraw Drawing" r:id="rId3" imgW="4925114" imgH="3794507" progId="ChemDraw.Document.6.0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1042913"/>
                        <a:ext cx="5786271" cy="4465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25885" y="1312370"/>
            <a:ext cx="11361108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dirty="0"/>
              <a:t>Трава сушеницы топяной стандартизуется ГФ </a:t>
            </a:r>
            <a:r>
              <a:rPr lang="en-US" sz="3200" dirty="0"/>
              <a:t>XIV</a:t>
            </a:r>
            <a:r>
              <a:rPr lang="ru-RU" sz="3200" dirty="0"/>
              <a:t> – ФС.2.5.0095.18 по содержанию суммы </a:t>
            </a:r>
            <a:r>
              <a:rPr lang="ru-RU" sz="3200" dirty="0" err="1"/>
              <a:t>флавоноидов</a:t>
            </a:r>
            <a:r>
              <a:rPr lang="ru-RU" sz="3200" dirty="0"/>
              <a:t> в пересчете на </a:t>
            </a:r>
            <a:r>
              <a:rPr lang="ru-RU" sz="3200" dirty="0" err="1"/>
              <a:t>гнафалозид</a:t>
            </a:r>
            <a:r>
              <a:rPr lang="ru-RU" sz="3200" dirty="0"/>
              <a:t> А, определяемой </a:t>
            </a:r>
            <a:r>
              <a:rPr lang="ru-RU" sz="3200" dirty="0" err="1" smtClean="0"/>
              <a:t>спектрофотомет-рическим</a:t>
            </a:r>
            <a:r>
              <a:rPr lang="ru-RU" sz="3200" dirty="0" smtClean="0"/>
              <a:t> </a:t>
            </a:r>
            <a:r>
              <a:rPr lang="ru-RU" sz="3200" dirty="0"/>
              <a:t>методом при 338 </a:t>
            </a:r>
            <a:r>
              <a:rPr lang="ru-RU" sz="3200" dirty="0" err="1"/>
              <a:t>нм</a:t>
            </a:r>
            <a:r>
              <a:rPr lang="ru-RU" sz="3200" dirty="0"/>
              <a:t> (не менее 0,2%). </a:t>
            </a:r>
            <a:endParaRPr lang="ru-RU" sz="3200" dirty="0"/>
          </a:p>
          <a:p>
            <a:r>
              <a:rPr lang="ru-RU" b="1" i="1" dirty="0"/>
              <a:t> </a:t>
            </a:r>
            <a:endParaRPr lang="ru-RU" sz="36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14544" y="308824"/>
            <a:ext cx="6869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smtClean="0">
                <a:solidFill>
                  <a:srgbClr val="C00000"/>
                </a:solidFill>
              </a:rPr>
              <a:t>сушеницы топяной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0" y="1219200"/>
            <a:ext cx="5541962" cy="55419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790" y="1219200"/>
            <a:ext cx="5541962" cy="554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72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128</cp:revision>
  <dcterms:created xsi:type="dcterms:W3CDTF">2017-09-02T10:15:39Z</dcterms:created>
  <dcterms:modified xsi:type="dcterms:W3CDTF">2021-10-28T14:31:37Z</dcterms:modified>
</cp:coreProperties>
</file>