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2" r:id="rId5"/>
    <p:sldId id="263" r:id="rId6"/>
    <p:sldId id="261" r:id="rId7"/>
    <p:sldId id="265" r:id="rId8"/>
    <p:sldId id="264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58462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3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89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00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86006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3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1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49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21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4358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973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3C76229-419D-462F-AD8D-40606D549D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C30F84B-462A-4F4B-BB82-169873E86D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799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B%D0%B0%D1%82%D0%B8%D0%BD%D1%81%D0%BA%D0%B8%D0%B9_%D1%8F%D0%B7%D1%8B%D0%B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ru.wikipedia.org/wiki/%D0%A3%D0%BF%D0%B0%D0%BA%D0%BE%D0%B2%D0%BA%D0%B0" TargetMode="External"/><Relationship Id="rId5" Type="http://schemas.openxmlformats.org/officeDocument/2006/relationships/hyperlink" Target="https://ru.wikipedia.org/wiki/%D0%9F%D0%BE%D1%80%D0%BE%D1%88%D0%BE%D0%BA_(%D0%BB%D0%B5%D0%BA%D0%B0%D1%80%D1%81%D1%82%D0%B2%D0%B5%D0%BD%D0%BD%D0%B0%D1%8F_%D1%84%D0%BE%D1%80%D0%BC%D0%B0)#cite_note-order-1" TargetMode="External"/><Relationship Id="rId4" Type="http://schemas.openxmlformats.org/officeDocument/2006/relationships/hyperlink" Target="https://ru.wikipedia.org/wiki/%D0%9B%D0%B5%D0%BA%D0%B0%D1%80%D1%81%D1%82%D0%B2%D0%B5%D0%BD%D0%BD%D0%B0%D1%8F_%D1%84%D0%BE%D1%80%D0%BC%D0%B0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u.wikipedia.org/w/index.php?title=%D0%A1%D1%8B%D0%BF%D1%83%D1%87%D0%B5%D1%81%D1%82%D1%8C&amp;action=edit&amp;redlink=1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wiki/%D0%A3%D0%BF%D0%B0%D0%BA%D0%BE%D0%B2%D0%BA%D0%B0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flogia.ru/tekhnologija-lekarstvennykh-form/dozirovanie-farmacevticheskaya-tehnologiya/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571AE7-1BE3-D307-AC5C-A78E7235B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47537"/>
            <a:ext cx="9144000" cy="3595631"/>
          </a:xfrm>
        </p:spPr>
        <p:txBody>
          <a:bodyPr/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 2.   Изготовление твердых лекарственных форм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2.1. Порошки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2.1.4. Порошки как лекарственная форма. Требования ГФ к качеству порошков. Правила выписывания рецептов на порошки. Проверка доз ядовитых и сильнодействующих веществ в порошках.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585716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EF2B0-6DF3-8550-283C-A3230C082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Дозированные простые порошки.</a:t>
            </a:r>
            <a:r>
              <a:rPr lang="ru-RU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4F35D-0088-2CB6-3131-9E1DA95FC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342" y="1462550"/>
            <a:ext cx="5212080" cy="5175250"/>
          </a:xfrm>
        </p:spPr>
        <p:txBody>
          <a:bodyPr/>
          <a:lstStyle/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Glucosi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0.5, 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D.t.d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№6,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D.S.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 1 порошку 3 раза в день.</a:t>
            </a: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Простой дозированный порошок . </a:t>
            </a: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Расчет: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0,5х6=3,0   </a:t>
            </a: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Масса 1 дозы = 0,5  </a:t>
            </a:r>
          </a:p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Развеска по  0,5 № 6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4F14C3-6831-8E99-87B5-217E4B8F3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5974" y="1061884"/>
            <a:ext cx="4955458" cy="57961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Дозированные порошки разделены на дозы, то есть в рецепте есть указание : «Дай таких доз».    Изготовление дозированных порошков основывается на том, что: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Перед изготовлением порошков проводят расчеты — определяют количество вещества на все дозы или определяют массу 1 дозы.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Лекарственные субстанции отвешивают из расчета на все дозы, затем они измельчаются (при необходимости), смешиваются и  развешивают на необходимое количество доз.</a:t>
            </a:r>
            <a:b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 Отвешивают каждую дозу по массе одного порошка и помещают в пакет.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На пакет наклеивают основную и дополнительную этикетки.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3706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E00CC-645A-94E4-B54A-9D9E5E873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061" y="312174"/>
            <a:ext cx="3855720" cy="2157884"/>
          </a:xfrm>
        </p:spPr>
        <p:txBody>
          <a:bodyPr/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Распределительный способ выписывания простых порошков.</a:t>
            </a:r>
            <a:r>
              <a:rPr lang="ru-RU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FBAE40-E2D8-6C08-E75B-25A2BA8CB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294" y="1739285"/>
            <a:ext cx="5212080" cy="5175250"/>
          </a:xfrm>
        </p:spPr>
        <p:txBody>
          <a:bodyPr/>
          <a:lstStyle/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Rp.: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Dibazoli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0,01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Papaverini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hydrochloridi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0,02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Sacchari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0,25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Misce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fiat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pulvis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tales doses № 10.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Signa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 1 порошку 2 раза в день;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EE33A6-5CA3-CE05-44D2-FE5DACD6C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316" y="1091381"/>
            <a:ext cx="5112774" cy="5766619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Распределительный - при этом способе врач выписывает лекарственную субстанцию массой вещества на одну дозу и указывает, сколько таких порошков надо приготовить (применяется наиболее часто).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составе порошка выписаны сильнодействующие или ядовитые лекарственные субстанции, проводится проверка разовой и суточной дозы.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Дибазол и папаверин гидрохлорид  - средства списка «Б»</a:t>
            </a:r>
          </a:p>
          <a:p>
            <a:pPr>
              <a:tabLst>
                <a:tab pos="940435" algn="l"/>
              </a:tabLst>
            </a:pPr>
            <a:r>
              <a:rPr lang="ru-RU" sz="23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распределительном</a:t>
            </a: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способе выписывания порошков разовая доза указана рядом с лекарственной субстанцией. Суточную дозу получаем умножив разовую дозу на количество приемов: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РД=0,01                                  ВРД = 0,05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СД=0,01х2=0,02                    ВСД=0,15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2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Высшие дозы можно найти в «Таблице высших разовых и суточных доз» </a:t>
            </a:r>
            <a:endParaRPr lang="ru-RU" sz="23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49336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C728F-631D-B752-D072-C7EA2192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Разделительный способ выписывания простых порошков.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62E9CC-8FAB-799C-067C-06B27C6D8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Rp.: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Dibazoli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0,1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Papaverini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hydrochloride 0,2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Sacchari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2,5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Misce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fiat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pulvis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40435" algn="l"/>
              </a:tabLst>
            </a:pPr>
            <a:r>
              <a:rPr lang="en-US" sz="20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 in partes </a:t>
            </a:r>
            <a:r>
              <a:rPr lang="en-US" sz="2000" b="1" u="sng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aequales</a:t>
            </a:r>
            <a:r>
              <a:rPr lang="en-US" sz="20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№ 10.  </a:t>
            </a:r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Signa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 1 порошку 2 раза в день.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4D1170-622B-DA9A-5B9A-79D7D2581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5471" y="1209368"/>
            <a:ext cx="4314149" cy="4658032"/>
          </a:xfrm>
        </p:spPr>
        <p:txBody>
          <a:bodyPr>
            <a:normAutofit fontScale="32500" lnSpcReduction="20000"/>
          </a:bodyPr>
          <a:lstStyle/>
          <a:p>
            <a:pPr>
              <a:tabLst>
                <a:tab pos="940435" algn="l"/>
              </a:tabLst>
            </a:pPr>
            <a:r>
              <a:rPr lang="ru-RU" sz="6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Разделительный - при этом способе в начале указывается наименование лекарственной субстанции его масса  сразу на </a:t>
            </a:r>
            <a:r>
              <a:rPr lang="ru-RU" sz="6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ru-RU" sz="6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порошки и указывается, на сколько доз необходимо </a:t>
            </a:r>
            <a:r>
              <a:rPr lang="ru-RU" sz="6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разделить</a:t>
            </a:r>
            <a:r>
              <a:rPr lang="ru-RU" sz="6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общую массу . </a:t>
            </a:r>
            <a:endParaRPr lang="ru-RU" sz="6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40435" algn="l"/>
              </a:tabLst>
            </a:pPr>
            <a:r>
              <a:rPr lang="ru-RU" sz="6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разделительном способе выписывания , разовую дозу находим путем деления выписанной массы на количество доз. </a:t>
            </a:r>
            <a:endParaRPr lang="ru-RU" sz="6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56088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9E076-11B6-E938-2262-55FCE5E7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1941195" algn="l"/>
              </a:tabLst>
            </a:pPr>
            <a:r>
              <a:rPr lang="ru-RU" sz="4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способу применения различают.</a:t>
            </a:r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3DEE46-E997-6D26-1CF7-7528B7FE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Внутреннее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202930-7E04-826F-7E72-6C367CB5F5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Rp.:</a:t>
            </a: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Analgini</a:t>
            </a: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0,25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Anaesthesini</a:t>
            </a: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0,25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Misce</a:t>
            </a: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fiat </a:t>
            </a:r>
            <a:r>
              <a:rPr lang="en-US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pulvis</a:t>
            </a:r>
            <a:r>
              <a:rPr lang="en-US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D.t d. №10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 По 1 порошку 2 раза в день. (Внутреннее)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B8ED21-9EDC-3BDB-65C8-09E04AF03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Наружное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40A9A8D-E0A1-BB88-2F04-B219F038383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Streptocidi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2,0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Zinci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oxydi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Talci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10,0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Присыпка.(Наружное)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2919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FC098-D937-80FA-803B-30D9061C0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3CE040-A799-D226-9250-CB4F67BF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3626" y="914400"/>
            <a:ext cx="4205994" cy="49530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Приготовление порошков состоит из нескольких стадий: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Взвешивание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Измельчение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Просеивание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Смешивание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Дозирование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Упаковка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170" name="Picture 2" descr="Picture background">
            <a:extLst>
              <a:ext uri="{FF2B5EF4-FFF2-40B4-BE49-F238E27FC236}">
                <a16:creationId xmlns:a16="http://schemas.microsoft.com/office/drawing/2014/main" id="{E745FCB2-6023-B436-18CF-A485DEC339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1533999"/>
            <a:ext cx="5211762" cy="347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27449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A87F44-E7C8-3417-A9AE-60852E07A001}"/>
              </a:ext>
            </a:extLst>
          </p:cNvPr>
          <p:cNvSpPr txBox="1"/>
          <p:nvPr/>
        </p:nvSpPr>
        <p:spPr>
          <a:xfrm>
            <a:off x="1202993" y="176981"/>
            <a:ext cx="10713704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Взвешивание.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Проводится с помощью ручных весов.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Измельчение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проводят в ступках , применяя истирание и раздавливание , в ступке загрузка не превышает  1/20 от объема.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измельчении идут потери массы лекарственных веществ.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Просеивание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 крайне редко , размер частиц определяют  визуально. Цель просеивания – получить продукт с одинаковым размером частиц.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Смешивание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Иногда совмещается с измельчением. Вращение пестика с меньшим давлением , чем при измельчении. Масса должна получиться однородной при рассматривании невооруженным глазом.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Дозирование.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ручных весах или дозаторами марок ТК -3 и ДПР -2.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Упаковка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различные капсулы и бумажные пакеты: негигроскопичные вещества – в простые капсулы из писчей бумаги. Гигроскопичные вещества – вощаные или парафинированные капсулы. Летучие и растворяющиеся в воске – или парафине – пергаментные капсулы.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Иногда – медицинские желатиновые капсулы – по указанию врача..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к отпуску -  смотри методическая разработка № 3.»Упаковка и маркировка»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656302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F373EA-3722-E034-9525-471DBAF18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CE4E77-478C-6005-F59A-CC9607A0F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651" y="127819"/>
            <a:ext cx="5212079" cy="689241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18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Смешивание.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Основная операция при приготовлении сложных порошков - смешивание. Она осуществляется одновременно с измельчением или может быть самостоятельной операцией в случае, если сложный порошок изготавливается из предварительно измельченных веществ. При смешивании пестик должен вращаться с меньшим давлением на дно и стенки ступки, чем при измельчении. В процессе смешивания, а также растирания вещество несколько раз снимают со стенок ступки и головки пестика (с помощью кусочка целлулоидной пленки) так, чтобы порошок находился в центре ступки. Смешивание проводится до тех пор, пока масса приготовляемого порошка не будет однородной при рассматривании невооруженным глазом.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смешивания при изготовлении сложных порошков происходит значительно легче и быстрее, чем измельчение; достаточно однородные смеси получаются даже в том случае, когда количество одного ингредиента превышает количество другого в 20 раз. Оптимальное же соотношение ингредиентов 1:1.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194" name="Picture 2" descr="Picture background">
            <a:extLst>
              <a:ext uri="{FF2B5EF4-FFF2-40B4-BE49-F238E27FC236}">
                <a16:creationId xmlns:a16="http://schemas.microsoft.com/office/drawing/2014/main" id="{7D2052B1-1CD9-42EF-9D02-C29C4AB9E5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306" y="1392237"/>
            <a:ext cx="4695825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98409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AFBEB-2E10-A5F9-3BA1-76B0575C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EB8A6A-B5DB-6885-BD7B-DAE707AB0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489" y="88490"/>
            <a:ext cx="5122607" cy="6769510"/>
          </a:xfrm>
        </p:spPr>
        <p:txBody>
          <a:bodyPr>
            <a:normAutofit/>
          </a:bodyPr>
          <a:lstStyle/>
          <a:p>
            <a:pPr fontAlgn="base"/>
            <a:r>
              <a:rPr lang="ru-RU" sz="20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распространена для измельчения в аптечных условиях ступка с пестиком. Ступки делают из фарфора, стекла, меди и других материалов. Размеры и форма их отличаются большим разнообразием. В зависимости от прочности ступки допускают различные виды механических усилий. В фарфоровых и стеклянных ступках сочетаются раздавливание с растиранием; в металлических - эти виды можно сочетать с ударом. Агатовые ступки применяются для измельчения особо твердых веществ.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широко применяются в аптеках фарфоровые ступки, которые выпускаются семи номеров. Фарфор относится к хрупким продуктам высокой твердости, устойчив при умеренных нагрузках к истиранию. 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42" name="Picture 2" descr="Picture background">
            <a:extLst>
              <a:ext uri="{FF2B5EF4-FFF2-40B4-BE49-F238E27FC236}">
                <a16:creationId xmlns:a16="http://schemas.microsoft.com/office/drawing/2014/main" id="{C94BDAD8-6DF2-B5E9-0E55-8FF8C09BD649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91" r="1759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45637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8F511A-5AE5-F967-6A11-44F88BA90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5F2CBD-8B6E-F21A-91D8-5C4D2C429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6981" y="521108"/>
            <a:ext cx="4886632" cy="6607277"/>
          </a:xfrm>
        </p:spPr>
        <p:txBody>
          <a:bodyPr>
            <a:normAutofit/>
          </a:bodyPr>
          <a:lstStyle/>
          <a:p>
            <a:r>
              <a:rPr lang="ru-RU" sz="20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Дозирование.</a:t>
            </a:r>
            <a:r>
              <a:rPr lang="ru-RU" sz="20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Разделение на дозы простых и сложных порошков производится путем развешивания на ручных весах. Для дозированных порошков рекомендуется масса больше 0,1 и меньше 1 г, так как в остальных случаях больные будут испытывать неудобства при приеме. Оптимальная масса разделенных порошков 0,3-0,5 г. Колебания в массе ±15% допускается для порошков в дозах до 0,1 г; ±10% - для доз от 0,1 до 0,3 г; ±5% - для доз от 0,3 до 0,5 г; ±4% - для доз от 0,5 до 1 г; ±3% - для порошков массой свыше 1 г.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1266" name="Picture 2" descr="Picture background">
            <a:extLst>
              <a:ext uri="{FF2B5EF4-FFF2-40B4-BE49-F238E27FC236}">
                <a16:creationId xmlns:a16="http://schemas.microsoft.com/office/drawing/2014/main" id="{B38DF2BA-A60F-9A40-0CBB-93D5A45FBE11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51" r="1765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83975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047DA-CF15-3CCA-97EB-A7790C12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930D50D-C9F9-382A-3987-EB9F70754B1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C25265-D175-86BB-B55E-09EC1CF62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5639" y="324465"/>
            <a:ext cx="4945626" cy="6449961"/>
          </a:xfrm>
        </p:spPr>
        <p:txBody>
          <a:bodyPr>
            <a:normAutofit/>
          </a:bodyPr>
          <a:lstStyle/>
          <a:p>
            <a:pPr fontAlgn="base"/>
            <a:r>
              <a:rPr lang="ru-RU" sz="18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Упаковка.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Большинство дозированных порошков отпускается в бумажных капсулах, изготавливаемых из листков белой гладкой бумаги размером 7,5х10 см. 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Заполненные капсулы складывают по три и помещают в бумажный мешочек (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sacculus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chartaceus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или коробочку (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scatula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веществ гигроскопичных, пахучих или летучих применяют капсулы из вощеной или парафинированной бумаги (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cerata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paraffinata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маслянистых и склонных к адгезии (прилипанию) порошков - из пергаментной бумаги (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pergamenta</a:t>
            </a:r>
            <a:r>
              <a:rPr lang="ru-RU" sz="18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364848-B652-11AE-7349-71DB037FA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120" y="0"/>
            <a:ext cx="66157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6253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C2610-CE28-8455-00E0-CB4E303FA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6D671CE-0B8D-6657-FB90-C51CA0C325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82" y="1249926"/>
            <a:ext cx="61722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EEAAD2E9-5FA0-0D02-BF76-C4A9FB8A8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794" y="457199"/>
            <a:ext cx="4819394" cy="6041923"/>
          </a:xfrm>
        </p:spPr>
        <p:txBody>
          <a:bodyPr>
            <a:normAutofit fontScale="85000" lnSpcReduction="20000"/>
          </a:bodyPr>
          <a:lstStyle/>
          <a:p>
            <a:r>
              <a:rPr lang="ru-RU" sz="19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Порошки (</a:t>
            </a:r>
            <a:r>
              <a:rPr lang="ru-RU" sz="1900" b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Латинский язык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лат.</a:t>
            </a:r>
            <a:r>
              <a:rPr lang="ru-RU" sz="19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a-Latn" sz="19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Pulvis</a:t>
            </a:r>
            <a:r>
              <a:rPr lang="ru-RU" sz="19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твёрдая </a:t>
            </a:r>
            <a:r>
              <a:rPr lang="ru-RU" sz="19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Лекарственная форма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лекарственная </a:t>
            </a:r>
            <a:r>
              <a:rPr lang="ru-RU" sz="1900" u="sng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Лекарственная форма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фрма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внутреннего или наружного 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применения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состоящая из одного или нескольких измельченных субстанций и обладающая свойством сыпучести</a:t>
            </a:r>
            <a:r>
              <a:rPr lang="ru-RU" sz="1900" u="sng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[1]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Это всесторонне свободные дисперсные системы без дисперсионной среды с дисперсионной фазой в виде мелких твёрдых частиц различной формы.</a:t>
            </a:r>
            <a:endParaRPr lang="ru-RU" sz="19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Преимущества порошков: 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увеличение терапевтического эффекта и биологической доступности; легко и точно дозируются лекарственные вещества; удобно получать различные смеси; технология порошков быстрая и простая; большая устойчивость при хранении по сравнению с жидкими формами; удобная транспортировка.</a:t>
            </a:r>
            <a:endParaRPr lang="ru-RU" sz="19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Недостатки порошков: 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разлагаются под действием желудочно-кишечного сока; оказывают раздражающее действие на слизистую; более медленное действие по сравнению с жидкими формами; при хранении некоторые вещества поглощают или теряют влагу, отсыревают и выветриваются; при назначении пахучих и красящих веществ требуется специальная </a:t>
            </a:r>
            <a:r>
              <a:rPr lang="ru-RU" sz="19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Упаковка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упаковка</a:t>
            </a:r>
            <a:r>
              <a:rPr lang="ru-RU" sz="19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83728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тадии упаковки порошка">
            <a:extLst>
              <a:ext uri="{FF2B5EF4-FFF2-40B4-BE49-F238E27FC236}">
                <a16:creationId xmlns:a16="http://schemas.microsoft.com/office/drawing/2014/main" id="{4CF9D4A6-96B4-23E5-036A-CF7737B1888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5347" y="678425"/>
            <a:ext cx="10247054" cy="5729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659250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8460C-887F-3312-9637-39686ACAA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4FA6A0-9E56-F54A-A122-B4E83221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813" y="692150"/>
            <a:ext cx="4392807" cy="517525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Выпускается промышленностью дозатор порошков ручной объемный, состоящий из металлического корпуса с мерной камерой в наконечнике (рис. 7.5). Имеются более совершенные, чем ручные дозаторы (по точности и скорости дозирования), приборы для автоматического дозирования порошков. Они бывают разных конструкций, с производительностью от 6 до 15 доз порошков в минуту, с точностью дозирования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 descr="Дозатор порошков объемный">
            <a:extLst>
              <a:ext uri="{FF2B5EF4-FFF2-40B4-BE49-F238E27FC236}">
                <a16:creationId xmlns:a16="http://schemas.microsoft.com/office/drawing/2014/main" id="{7A99C975-1CF1-9CF0-E27A-D18940A805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6064" y="2133601"/>
            <a:ext cx="6685935" cy="180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6175601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F59B9-53B7-F010-D5A7-EC8D15F0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B25F3D-91E1-8314-6017-973D4BF6B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0" y="98323"/>
            <a:ext cx="5309419" cy="698581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вид упаковки не указан в рецепте, то порошки следует отпускать в бумажных капсулах. Выбор сорта капсул зависит от свойств ингредиентов, входящих в состав порошков. 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упаковки негигроскопичных веществ используют капсулы из белой гладкой бумаги (писчая бумага).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веществ гигроскопичных, изменяющихся под действием кислорода, углекислого газа, используют капсулы  из вощеной или парафинированной бумаги.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веществ летучих и растворяющихся в воде или парафине используют пергаментные капсулы. Вместо пергамента можно использовать целлофан. Возможно использование упаковки из полиэтиленовой пленки ( для большого количества веществ)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Иногда в рецепте может быть указано: 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in </a:t>
            </a:r>
            <a:r>
              <a:rPr lang="en-US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capsulis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gelatinosus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выдать в специальных медицинских желатиновых капсулах. 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Порошки, упакованные в капсулы, отпускают из аптеки в бумажных пакетах или картонных коробках.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Недозированные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порошки отпускают в бумажных пакетах, стеклянных или пластмассовых баночках.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3314" name="Picture 2" descr="Picture background">
            <a:extLst>
              <a:ext uri="{FF2B5EF4-FFF2-40B4-BE49-F238E27FC236}">
                <a16:creationId xmlns:a16="http://schemas.microsoft.com/office/drawing/2014/main" id="{003DAAAD-0CCE-5FCD-B869-CE234D21597B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90" r="24590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955836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E57ECCAA-A07F-81E3-7FFA-58600F428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232" y="200730"/>
            <a:ext cx="10795819" cy="6832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упаковки порошков.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Разбор бумажных капсул = 7,5 см на 10 см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Взять пачку капсул содержащую не более 30.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капсулы загнуть одновременно на 0,5 см по верхнему краю на всем протяжении (загибать по отдельности не допустимо, так как упаковки порошков будут различаться между собой по внешнему виду).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Слегка разогнуть загиб.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Разложить капсулы на столе слева направо, причем каждая последующая должна закрывать на 0,5 предыдущие капсулы. Чистота укладки капсул зависит от числа порошков.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Развесить порошки по массе на дозы, размещая каждую последующую дозу на отдельной капсуле начиная с крайней левой (на последний порошок после завертывания нанести метку карандашом, так как из-за потерь в порах ступки его вес будет отличаться от веса остальных порошков) что учитывается при анализе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загнутый край бумажной капсулы подвести в притык под загиб и накрыть её загнутым краем капсулы и далее одновременно загнуть оба края на величину первого загиба – 0,5 см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 край загнутой капсулы левой или правой вставить в другой при этом шов стыковки должен располагаться по – середине завернутого порошка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упаковки готовят бумажный пакет куда приклеивается этикетка. Порошки складываются в этот пакет, а края пакета заворачивают одним из способов: пакет поворачивают лицевой стороной к низу и две стороны открытого края пакета одновременно дважды заворачивают на небольшую величину, далее края загибают уголками в противоположную сторону.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006697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137CB5-D849-51CC-75A2-C57E998F2BD8}"/>
              </a:ext>
            </a:extLst>
          </p:cNvPr>
          <p:cNvSpPr txBox="1"/>
          <p:nvPr/>
        </p:nvSpPr>
        <p:spPr>
          <a:xfrm>
            <a:off x="733530" y="442451"/>
            <a:ext cx="1137981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ИЗГОТОВЛЕНИЯ ПОРОШКОВ</a:t>
            </a:r>
          </a:p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приготовлении простых порошков не всегда ЛП подвергаются измельчению. Это зависит от свойств ЛП и способа применения: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-если лекарственная субстанция  растворима в воде и предназначена для наружного применения в виде примочек или полоскании то его отпускают  из аптеки в не измельченном виде (кислота борная, натрии гидрокарбонат 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1785620" algn="l"/>
              </a:tabLs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-если лекарственная субстанция предназначена для наружного применения в виде присыпки, то его обязательно измельчают до состояния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наимельчайшего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порошка (стрептоцид)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1785620" algn="l"/>
              </a:tabLs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-если препарат мелкокристаллический, хорошо растворяется в соках ЖКТ, предназначен для внутреннего применения, то его можно не измельчать (стрептоцид)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1785620" algn="l"/>
              </a:tabLs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-если ЛП крупнокристаллический и в ЖКТ мало растворяется и предназначен для внутреннего применения, то обязательно отпускают в измельченном виде.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150828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7075D-E39C-B693-FF70-6458F5ED5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E55E74-6DA6-A2AB-F317-E02BD5A9E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652" y="117987"/>
            <a:ext cx="5132438" cy="6740013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измельчения сложных порошков.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в рецепте выписано несколько лекарственных субстанций и масса каждого из них (на общее число доз) составляет не более двух грамм, то каждая субстанция измельчается отдельно. 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Самым первым в ступку помещается трудно измельчаемое вещество (особый случай измельчения).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таковых нет, то измельчение начинают с индифферентного вещества, т.е. вещество менее ценное в фармацевтическом решении (глюкоза, сахар).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и таковых нет, то измельчения начинают с субстанции, выписанной в большем количестве.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ЛП выписан примерно в одинаковых количествах, то измельчение начинают с более кристаллического.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6386" name="Picture 2" descr="Picture background">
            <a:extLst>
              <a:ext uri="{FF2B5EF4-FFF2-40B4-BE49-F238E27FC236}">
                <a16:creationId xmlns:a16="http://schemas.microsoft.com/office/drawing/2014/main" id="{E1C1B607-EE3D-4316-14D2-260A3424D09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1411668"/>
            <a:ext cx="5211762" cy="372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107800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432921AF-AA08-EF7A-0C7A-1FA9E5F7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516" y="1768162"/>
            <a:ext cx="1018622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общая масса нескольких лекарственных субстанций в сумме составляет небольшое количество, </a:t>
            </a:r>
            <a:r>
              <a:rPr kumimoji="0" lang="ru-RU" altLang="ru-RU" sz="2400" b="0" i="0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именно до 2 грамм, то их измельчают вместе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этом операция измельчения сочетается с операцией смешивания ,при условии, что не входят вещества, относящиеся к особым случаям измельчения. В этом случае вещества помещают в ступку в порядке возрастания.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96719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07517069-9DD8-32F5-0C93-0D4DBAA4E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614" y="0"/>
            <a:ext cx="11374734" cy="7140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Особые случаи измельчения лекарственных субстанций.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лекарственные субстанции трудно поддаются измельчению, т.к. их частички стремятся к склеиванию. Чтобы уменьшить это стремление к ним добавляют летучие жидкости (спирт или спиртоэфирные смеси). Из расчета на 1 грамм препарата 10-. После измельчения жидкость улетучивается, остается только порошок. К таким веществам относятся: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ментол, камфара,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фенилсалицилат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жирорастворимые вещества. Порошки с этими веществами отпускаются в пергаментных капсулах.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препараты имеют чешуйчатые или игольчатые поверхности. Они скользят под пестиком, чтобы уменьшить скольжение добавляют летучую жидкость. Те же спирт или спиртоэфирные смеси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(борная кислота и салициловая кислота)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измельчении без добавления летучей жидкости эти препараты распыляются, попадают на слизистые и вызывают раздражения.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Летучая жидкость используется для измельчения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стрептоцида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 расчета на 1 грамм  10 капель. При измельчении без летучей жидкости препарат электризуется и частички отталкиваются друг от друга.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Летучие жидкости также используются при измельчении ядовитых веществ, чтобы предупредить их распыление.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ЛП при измельчении затираются в поры ступки из-за высокой абсорбции способности (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соли хинина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При их измельчении нужно осторожно надавливать пестиком, чаще снимать его со стенок ступки и пестика.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Некоторые аморфные препараты при хранении взбиваются в комочки. Их измельчают, просеивают через сито или 2-ой слой марли (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цинка оксид).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Смолоподобные вещества охлаждают до хрупкого состояния, а затем измельчая в ступке методом удара растирают.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054803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35C4D9-4758-B695-7FF6-71F752AB57EE}"/>
              </a:ext>
            </a:extLst>
          </p:cNvPr>
          <p:cNvSpPr txBox="1"/>
          <p:nvPr/>
        </p:nvSpPr>
        <p:spPr>
          <a:xfrm>
            <a:off x="766916" y="609600"/>
            <a:ext cx="11090788" cy="5726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смешивания.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Смешивание зависит от фармацевтических свойств и количества лекарственных субстанций.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Равное смешивается с равным не по массе, а по объему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т.е. если входят лекарственные субстанции близкие по плотности, то их смешивают одновременно.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Смешивание по принципу от меньшего к большему (при условии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затертости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 ступки). Если лекарственные субстанции имеют примерно одинаковую плотность, то смешивание начинают с той субстанции, которая входит в маленьком количестве и к нему добавляется равными порциями субстанции, выписанные в большем количестве.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Легковесные распыляющиеся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вещества добавляют в последнюю очередь. Если субстанции отличаются по плотности, т.е. входят легковесные, распыляющиеся вещества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тальк, цинка оксид, магния оксид,  крахмал, белая глина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их добавляют в последнюю очередь для предупреждения распыления небольшими порциями осторожно перемешивания.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порошка обезвоживает вещества, если в порошках выписаны вещества, которые в ГФ вошли как кристаллы гидрата,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магния сульфат, натрия сульфат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и т.д. То в порошках используют обезвоженные препараты, чтобы не нарушить основное свойство порошков - сыпучесть.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Летучие и пахучие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вещества добавляют в последнюю очередь предварительно измельчив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ментол, камфора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8433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5209F6-B5D8-6278-C484-AB7D7329ECAA}"/>
              </a:ext>
            </a:extLst>
          </p:cNvPr>
          <p:cNvSpPr txBox="1"/>
          <p:nvPr/>
        </p:nvSpPr>
        <p:spPr>
          <a:xfrm>
            <a:off x="973393" y="222691"/>
            <a:ext cx="11090788" cy="6809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Порошки с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красящими веществами (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этакридина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лактат, бриллиантовая зелень, активированный уголь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готовят методом наслаивания ( слоёный пирог), т.е. сначала в ступку помещают неокрашенное вещество, затем на него кладут красящее вещество и сверху снова неокрашенное вещество. Либо в порошковой массе делают углубление с помощью пестика, в это углубление помещают красящее вещество и закрывают неокрашенным веществом. Порошки с красящими веществами готовят в специальном месте, используют специальные мисочки и ступку, т.к. эти вещества имеют способность окрашивать посуду и при мытье этой посуды оставляют грязные следы.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Порошки с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окрашенными веществами (сухие экстракты - сухой экстракт белладонны, тимол)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Порошки с окрашенными веществами готовятся при обычных условиях (не используют специальные мисочки и ступку), то есть они хорошо смываются.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входят жидкие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лекарственные препараты (настойки, жидкие экстрактные)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их добавляют к готовой порошковой массе или используют для диспергирования лекарственных веществ.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измельчении и смешивании для достижения однородности и предупреждения потерь за счет запирания поры ступки пользуются постулатами, с помощью которых периодически снимается порошковая смесь со стенок ступки и с головки пестика.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Однородность смешивания порошков проверяется надавливанием пестика на порошковую смес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ь, при этом не  должно быть блестящих кристаллов, а в порошках с красящими веществами не должно быть отличающихся по цвету полос.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N.B.! Примечание! Быстрота и однородность смешивания получается при сочетание лекарственных субстанций 1:20.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1968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F2669-78AF-0ED7-3960-4C7B6F1F6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2A882C-B3F9-AD52-EB82-CEE635D09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4632" y="0"/>
            <a:ext cx="4798142" cy="6754761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</a:pPr>
            <a:r>
              <a:rPr lang="ru-RU" sz="43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</a:p>
          <a:p>
            <a:pPr>
              <a:lnSpc>
                <a:spcPct val="120000"/>
              </a:lnSpc>
            </a:pPr>
            <a:r>
              <a:rPr lang="ru-RU" sz="4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составу: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простые </a:t>
            </a: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порошки — состоят из 1 ингредиента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сложные порошки — состоят из 2 и более ингредиентов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4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характеру дозирования: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разделённые на дозы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неразделённые на дозы</a:t>
            </a:r>
          </a:p>
          <a:p>
            <a:pPr>
              <a:lnSpc>
                <a:spcPct val="120000"/>
              </a:lnSpc>
            </a:pPr>
            <a:r>
              <a:rPr lang="ru-RU" sz="4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применению: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порошки для внутреннего применения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порошки для наружного применения ( для приготовления растворов, инсектицидные , присыпка, нюхательные, для вдуваний, и  др.)</a:t>
            </a:r>
          </a:p>
          <a:p>
            <a:pPr marL="457200">
              <a:lnSpc>
                <a:spcPct val="120000"/>
              </a:lnSpc>
              <a:spcAft>
                <a:spcPts val="0"/>
              </a:spcAft>
            </a:pPr>
            <a:endParaRPr lang="ru-RU" sz="4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По нормированию состава прописи :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Магистральные  (по усмотрению врача)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Мануальные (связанные с именем врача)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4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Официнальные</a:t>
            </a:r>
            <a:endParaRPr lang="ru-RU" sz="4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ru-RU" sz="4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2CBFF99C-2774-E978-B041-A08C25A5A1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1541281"/>
            <a:ext cx="5211762" cy="346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439890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6308516-3025-F3A4-721E-C314C2D7B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931550"/>
              </p:ext>
            </p:extLst>
          </p:nvPr>
        </p:nvGraphicFramePr>
        <p:xfrm>
          <a:off x="3291348" y="1457684"/>
          <a:ext cx="6096000" cy="2842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900746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7306915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Прописанная масса, 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Отклонения,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210700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До 0,1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0049148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Свыше 0,1 до 0,3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3439116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Свыше 0,3 до 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818584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Свыше 1 до 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1179605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Свыше 10 до 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3482511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Свыше 100 до 250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503935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</a:rPr>
                        <a:t>Свыше 250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</a:rPr>
                        <a:t>0,3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238144537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6010F67-87A7-B0AA-318C-893EEDB3F3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673245D-57F5-9278-6897-B60922CB0E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553761-FE42-D710-CCD6-8D9F85ADAD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83FC7F8-93BD-EF97-157C-E3C0B7F5DE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BA9157A-39FF-6D1C-4257-9DD337FFC1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206892D-1F5C-D79A-6C86-CBBE9E5C37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5FCB377-D37C-E741-6026-9F5E0BDCC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9529" y="1457684"/>
            <a:ext cx="144463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8DA447-1ABF-8A99-CC6A-6E3CF96B4A72}"/>
              </a:ext>
            </a:extLst>
          </p:cNvPr>
          <p:cNvSpPr txBox="1"/>
          <p:nvPr/>
        </p:nvSpPr>
        <p:spPr>
          <a:xfrm>
            <a:off x="2025871" y="847180"/>
            <a:ext cx="90546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Допустимые отклонения в массе отдельных доз (в том числе при фасовке) порошков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1C4967-11B4-8CF2-ACC7-E4505C5BC1DD}"/>
              </a:ext>
            </a:extLst>
          </p:cNvPr>
          <p:cNvSpPr txBox="1"/>
          <p:nvPr/>
        </p:nvSpPr>
        <p:spPr>
          <a:xfrm>
            <a:off x="1204451" y="4601497"/>
            <a:ext cx="106974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Примечание: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Отклонения допускаются в том числе при фасовке порошковыми дозаторами.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Отклонения, допустимые в массе отдельных доз порошков (в том числе при фасовке), определяются на прописанную дозу одного порошка. Отклонения, допустимые в общей массе гомеопатических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тритураций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определяются на прописанную массу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тритурации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.\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9646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CAF1072-5931-3CC6-C87A-093FE4A0B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203042"/>
              </p:ext>
            </p:extLst>
          </p:nvPr>
        </p:nvGraphicFramePr>
        <p:xfrm>
          <a:off x="3130547" y="2172930"/>
          <a:ext cx="7104832" cy="3604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8104">
                  <a:extLst>
                    <a:ext uri="{9D8B030D-6E8A-4147-A177-3AD203B41FA5}">
                      <a16:colId xmlns:a16="http://schemas.microsoft.com/office/drawing/2014/main" val="2058625612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891231006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1020234583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1765167744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217562891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254120813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3436225133"/>
                    </a:ext>
                  </a:extLst>
                </a:gridCol>
                <a:gridCol w="888104">
                  <a:extLst>
                    <a:ext uri="{9D8B030D-6E8A-4147-A177-3AD203B41FA5}">
                      <a16:colId xmlns:a16="http://schemas.microsoft.com/office/drawing/2014/main" val="2202768191"/>
                    </a:ext>
                  </a:extLst>
                </a:gridCol>
              </a:tblGrid>
              <a:tr h="35990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N п/п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Диаметр, мм по верхнему ободу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Рабочая поверхность, см</a:t>
                      </a:r>
                      <a:r>
                        <a:rPr lang="ru-RU" sz="1400" baseline="30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Коэффициент ступки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Рабочий объем, см</a:t>
                      </a:r>
                      <a:r>
                        <a:rPr lang="ru-RU" sz="1400" baseline="30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Время измельчения, сек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</a:rPr>
                        <a:t>Загрузка, г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080184"/>
                  </a:ext>
                </a:extLst>
              </a:tr>
              <a:tr h="725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Максимальная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оптимальная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3497726188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1. "*"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4276004416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4195047243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86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1055220362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135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1512909314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5.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140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320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835193782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6.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184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450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960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48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4102600716"/>
                  </a:ext>
                </a:extLst>
              </a:tr>
              <a:tr h="35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7.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243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765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2240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300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</a:rPr>
                        <a:t>112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</a:rPr>
                        <a:t>42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63500" marB="63500"/>
                </a:tc>
                <a:extLst>
                  <a:ext uri="{0D108BD9-81ED-4DB2-BD59-A6C34878D82A}">
                    <a16:rowId xmlns:a16="http://schemas.microsoft.com/office/drawing/2014/main" val="29983274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E70F32-1AC4-E0B2-4391-CC8B37F65A8C}"/>
              </a:ext>
            </a:extLst>
          </p:cNvPr>
          <p:cNvSpPr txBox="1"/>
          <p:nvPr/>
        </p:nvSpPr>
        <p:spPr>
          <a:xfrm>
            <a:off x="4159044" y="972324"/>
            <a:ext cx="58403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Параметры аптечных ступок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524869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06394-842F-AA0C-4E6C-21CDF8074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218D0D-7C5E-9A11-616A-CBD5429A5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4297" y="609599"/>
            <a:ext cx="4699819" cy="6115665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приготовления порошков.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Проверка доз препаратов списка «А» и «Б».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Расчеты: масса каждого ингредиента, масса одного порошка, масса общая.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Измельчение (если нужно)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Смешивание.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Дозирование (если порошок дозированный)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Упаковка.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Оформление к отпуску.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21506" name="Picture 2" descr="Picture background">
            <a:extLst>
              <a:ext uri="{FF2B5EF4-FFF2-40B4-BE49-F238E27FC236}">
                <a16:creationId xmlns:a16="http://schemas.microsoft.com/office/drawing/2014/main" id="{5C30DD6B-163A-EF46-5CE3-773828A308C7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9" r="17639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09112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10565-22E4-02EB-3881-472AA81D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способу прописывания в рецепте: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33F2DD-7A69-F279-06EC-08BCFA7AC4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Распределительный (на 1 дозу)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Dimedroli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0,01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Coffeini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natrii-benzoatis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0,1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Misce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fiat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pulvis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tales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doses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N. 20</a:t>
            </a:r>
            <a:b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S. По 1 порошку 3 раза в день.</a:t>
            </a: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6747D4-A347-8C28-E867-47E5ED5F64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Разделительный (на всю массу порошка)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Dimedroli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0,2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Coffeini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natrii-benzoatis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2,0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M.f.pulv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partes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aequales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N.20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D.S. По 1 порошку 3 раза в день.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1893097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DE7DC2-A0CE-0AF4-AD40-977C7F2F20FD}"/>
              </a:ext>
            </a:extLst>
          </p:cNvPr>
          <p:cNvSpPr txBox="1"/>
          <p:nvPr/>
        </p:nvSpPr>
        <p:spPr>
          <a:xfrm>
            <a:off x="933094" y="765940"/>
            <a:ext cx="104428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первом случае в рецепте выписана доза на 1 порошок и есть указание изготовить таких доз 20 штук. Во втором случае указана масса порошков на весь рецепт и есть указание разделить приготовленный порошок на 20 равных частей (то есть сделать из них 20 доз).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первом случае, чтобы понять сколько димедрола нам отвесить мы должны массу димедрола на один порошок умножить на количество порошков – 0,01х20=0,2. Так же определить массу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коффеин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натрия бензоата – 0,1х20=2,0.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Затем мы определяем  сумму массы димедрола 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коффеин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натрия бензоата – 0,2+2,0=2,2. Это получилась масса общая. Эта масса нам нужна чтобы выбрать соответствующую ступку, так как порошки готовятся в ступке а лекарственные субстанции измельчаются с помощью пестика. Мы измельчаем лекарственные субстанции и одновременно смешиваем и затем дозируем на отдельные дозы, таких доз должно получиться 20. Масса одного порошка, в котором будет 0,01 димедрола и 0,1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коффеина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натрия бензоата должна быть 0,11. 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281324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D1C94-E115-5FF0-D212-701BC2F84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BF364E2-7DD1-218E-9F0C-5DA9CA83C13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D48287-0707-1DAF-E596-D81081803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5805" y="501445"/>
            <a:ext cx="4650659" cy="59288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300"/>
              </a:spcAft>
            </a:pPr>
            <a:r>
              <a:rPr lang="ru-RU" sz="30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порошкам</a:t>
            </a:r>
          </a:p>
          <a:p>
            <a:r>
              <a:rPr lang="ru-RU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Порошки должны быть однородными при рассмотрении невооруженным глазом. Размер частиц должен быть не более 0,160 мм. Порошки должны хорошо дозироваться, быть </a:t>
            </a:r>
            <a:r>
              <a:rPr lang="ru-RU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ыпучесть (страница отсутствует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сыпучими</a:t>
            </a:r>
            <a:r>
              <a:rPr lang="ru-RU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устойчивыми в процессе изготовления и хранения. Иногда должны быть стерильными.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906506-C714-097B-C52E-7CC343FCC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0070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FA824-C5B3-A83F-63B6-18AFF5A7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CF8C8A-1EDE-73BC-14DE-81546D26E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3625" y="685799"/>
            <a:ext cx="4906297" cy="590181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требования, предъявляемые к порошкам: 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сыпучесть; 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равномерное распределение веществ во всей массе сложного порошка; 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однородность смешивания;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точность дозировки; 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стабильность.</a:t>
            </a:r>
          </a:p>
          <a:p>
            <a:endParaRPr lang="ru-RU" dirty="0"/>
          </a:p>
        </p:txBody>
      </p:sp>
      <p:pic>
        <p:nvPicPr>
          <p:cNvPr id="6146" name="Picture 2" descr="Picture background">
            <a:extLst>
              <a:ext uri="{FF2B5EF4-FFF2-40B4-BE49-F238E27FC236}">
                <a16:creationId xmlns:a16="http://schemas.microsoft.com/office/drawing/2014/main" id="{198F6279-F94F-3B4A-5086-405F698F4B8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1537257"/>
            <a:ext cx="5211762" cy="347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54346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B0D19-4BE9-A63F-0EB5-FDECF2400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90" y="213852"/>
            <a:ext cx="3855720" cy="2157884"/>
          </a:xfrm>
        </p:spPr>
        <p:txBody>
          <a:bodyPr/>
          <a:lstStyle/>
          <a:p>
            <a:r>
              <a:rPr kumimoji="0" lang="ru-RU" altLang="ru-RU" sz="48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r>
              <a:rPr kumimoji="0" lang="ru-RU" altLang="ru-RU" sz="4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4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2AAF61F-4735-96A7-3DAD-36C6070389E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7620" y="911870"/>
            <a:ext cx="5240594" cy="5732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 порошков включает следующие стадии: измельчение, просеивание, смешивание, дозировка, упаковка, стерилизация, оформление. В зависимости от состава порошка некоторые стадии могут быть опущены (просеивание, стерилизация) или совмещены, некоторые обязательны всегда и в любом случае (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Упаковка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упаковка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оформление).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Простые порошки (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Pulveres</a:t>
            </a:r>
            <a:r>
              <a:rPr kumimoji="0" lang="ru-RU" altLang="ru-RU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Simplices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состоят из одного ингредиента 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Порошки в количествах до 5 г обычно отвешивают на ручных аптекарских весах, а в больших количествах — на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тарирных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весах. Горлышко и пробку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штангласа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после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отвешивания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него лекарственного вещества следует вытирать чистой салфеткой. При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отвешивании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тарирных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весах предварительно уравновешивают вес тары, в которой производят отпуск порошка. Насыпают порошок в тару при помощи роговой, фарфоровой ложки или совочка.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9" name="Picture 9" descr="Picture background">
            <a:extLst>
              <a:ext uri="{FF2B5EF4-FFF2-40B4-BE49-F238E27FC236}">
                <a16:creationId xmlns:a16="http://schemas.microsoft.com/office/drawing/2014/main" id="{E525B5BF-C7A6-7D42-DDF5-31EE9B8E80DE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4" r="1630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46663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9C3D0-E1DE-7BBA-7B63-A8518909A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Недозированные</a:t>
            </a:r>
            <a:r>
              <a:rPr lang="ru-RU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простые порошки.</a:t>
            </a:r>
            <a: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615A25-2D7E-0821-322D-8A77A418A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807" y="2337620"/>
            <a:ext cx="5212080" cy="5175250"/>
          </a:xfrm>
        </p:spPr>
        <p:txBody>
          <a:bodyPr/>
          <a:lstStyle/>
          <a:p>
            <a:pPr marL="0" indent="0">
              <a:spcBef>
                <a:spcPts val="70"/>
              </a:spcBef>
              <a:spcAft>
                <a:spcPts val="70"/>
              </a:spcAft>
              <a:buNone/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Rp.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sulfatis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20.0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 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D.S.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Растворить в  0,5 стакане воды. Слабительное.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2A1A51-3E62-BAF5-B6BC-82C11D255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651" y="1297858"/>
            <a:ext cx="5014451" cy="5407742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Недозированные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порошки не разделены на </a:t>
            </a:r>
            <a:r>
              <a:rPr lang="ru-RU" sz="18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Доза и дозирование в фармацевтической технологии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дозы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прописывании таких порошков в рецепте указывается общее количество подлежащего отпуску лекарственного средства.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изготовлением порошков расчеты не проводят 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Характеристика: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Простой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недозированный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порошок .Для изготовления данного порошка, нужно отвесить 20грамм натрия сульфата, поместить его в двойной пакет (на практическом занятии учимся это делать) и оформить к отпуску основная этикетка «Наружное», дополнительные этикетки «Хранить в сухом месте», «Беречь от детей».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01027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67</TotalTime>
  <Words>2401</Words>
  <Application>Microsoft Office PowerPoint</Application>
  <PresentationFormat>Широкоэкранный</PresentationFormat>
  <Paragraphs>264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Calibri</vt:lpstr>
      <vt:lpstr>Cambria</vt:lpstr>
      <vt:lpstr>Franklin Gothic Book</vt:lpstr>
      <vt:lpstr>Symbol</vt:lpstr>
      <vt:lpstr>Times New Roman</vt:lpstr>
      <vt:lpstr>Уголки</vt:lpstr>
      <vt:lpstr>Презентация PowerPoint</vt:lpstr>
      <vt:lpstr>Презентация PowerPoint</vt:lpstr>
      <vt:lpstr>Презентация PowerPoint</vt:lpstr>
      <vt:lpstr>5. По способу прописывания в рецепте: </vt:lpstr>
      <vt:lpstr>Презентация PowerPoint</vt:lpstr>
      <vt:lpstr>Презентация PowerPoint</vt:lpstr>
      <vt:lpstr>Презентация PowerPoint</vt:lpstr>
      <vt:lpstr>Технология </vt:lpstr>
      <vt:lpstr>Недозированные простые порошки. </vt:lpstr>
      <vt:lpstr>Дозированные простые порошки. </vt:lpstr>
      <vt:lpstr>Распределительный способ выписывания простых порошков. </vt:lpstr>
      <vt:lpstr>Разделительный способ выписывания простых порошков. </vt:lpstr>
      <vt:lpstr>По способу применения различают.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Аделя Бахитова</dc:creator>
  <cp:lastModifiedBy>Lenovo</cp:lastModifiedBy>
  <cp:revision>2</cp:revision>
  <dcterms:created xsi:type="dcterms:W3CDTF">2025-02-10T17:18:57Z</dcterms:created>
  <dcterms:modified xsi:type="dcterms:W3CDTF">2025-03-26T09:21:49Z</dcterms:modified>
</cp:coreProperties>
</file>