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78" r:id="rId9"/>
    <p:sldId id="264" r:id="rId10"/>
    <p:sldId id="265" r:id="rId11"/>
    <p:sldId id="272" r:id="rId12"/>
    <p:sldId id="267" r:id="rId13"/>
    <p:sldId id="269" r:id="rId14"/>
    <p:sldId id="266" r:id="rId15"/>
    <p:sldId id="270" r:id="rId16"/>
    <p:sldId id="268" r:id="rId17"/>
    <p:sldId id="271" r:id="rId18"/>
    <p:sldId id="274" r:id="rId19"/>
    <p:sldId id="273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467" y="338667"/>
            <a:ext cx="1065106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Эвкалипта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прутовидного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листья   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Eucalypti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viminalis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folia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Эвкалипт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прутовидный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Eucalyptus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viminalis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Labill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сем. Миртовые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Myrtaceae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99" y="2708547"/>
            <a:ext cx="5473701" cy="41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533781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10" y="0"/>
            <a:ext cx="6330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05"/>
            <a:ext cx="4416504" cy="58178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04" y="240005"/>
            <a:ext cx="3293344" cy="5817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48" y="240005"/>
            <a:ext cx="4369572" cy="58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99" y="1320800"/>
            <a:ext cx="6165937" cy="41031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800"/>
            <a:ext cx="6007100" cy="40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6845300" cy="6845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475" cy="6086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-1"/>
            <a:ext cx="60864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3657600" cy="5486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61" y="792161"/>
            <a:ext cx="5487989" cy="5487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06450"/>
            <a:ext cx="3653367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65" y="354011"/>
            <a:ext cx="3928135" cy="5883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55" y="354012"/>
            <a:ext cx="5013039" cy="5883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11"/>
            <a:ext cx="3711671" cy="58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48" y="419100"/>
            <a:ext cx="3860800" cy="5791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53" y="1052513"/>
            <a:ext cx="5464147" cy="433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5032" y="1382921"/>
            <a:ext cx="5791200" cy="38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0" y="327371"/>
            <a:ext cx="4016079" cy="6397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14" y="327371"/>
            <a:ext cx="4254500" cy="63753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0793" y="2376573"/>
            <a:ext cx="6381227" cy="23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3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755"/>
            <a:ext cx="6019800" cy="8271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-623755"/>
            <a:ext cx="6257560" cy="831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9300"/>
            <a:ext cx="5397499" cy="5161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749300"/>
            <a:ext cx="6761949" cy="51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7050" y="5140706"/>
            <a:ext cx="10852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1,8-цинеол                   </a:t>
            </a:r>
            <a:r>
              <a:rPr lang="ru-RU" sz="2800" dirty="0" err="1" smtClean="0"/>
              <a:t>эуглобаль</a:t>
            </a:r>
            <a:r>
              <a:rPr lang="ru-RU" sz="2800" dirty="0" smtClean="0"/>
              <a:t> </a:t>
            </a:r>
            <a:r>
              <a:rPr lang="en-US" sz="2800" dirty="0" smtClean="0"/>
              <a:t>III</a:t>
            </a:r>
            <a:r>
              <a:rPr lang="ru-RU" sz="2800" dirty="0" smtClean="0"/>
              <a:t>                              </a:t>
            </a:r>
            <a:r>
              <a:rPr lang="ru-RU" sz="2800" dirty="0" err="1" smtClean="0"/>
              <a:t>макрокарпаль</a:t>
            </a:r>
            <a:r>
              <a:rPr lang="ru-RU" sz="2800" dirty="0" smtClean="0"/>
              <a:t> 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73807"/>
              </p:ext>
            </p:extLst>
          </p:nvPr>
        </p:nvGraphicFramePr>
        <p:xfrm>
          <a:off x="527050" y="2287588"/>
          <a:ext cx="2330450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CS ChemDraw Drawing" r:id="rId3" imgW="1800914" imgH="1334396" progId="ChemDraw.Document.6.0">
                  <p:embed/>
                </p:oleObj>
              </mc:Choice>
              <mc:Fallback>
                <p:oleObj name="CS ChemDraw Drawing" r:id="rId3" imgW="1800914" imgH="1334396" progId="ChemDraw.Document.6.0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287588"/>
                        <a:ext cx="2330450" cy="173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2864380" y="23046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9980"/>
              </p:ext>
            </p:extLst>
          </p:nvPr>
        </p:nvGraphicFramePr>
        <p:xfrm>
          <a:off x="2540001" y="1804355"/>
          <a:ext cx="3816350" cy="2724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CS ChemDraw Drawing" r:id="rId5" imgW="3478935" imgH="2473072" progId="ChemDraw.Document.6.0">
                  <p:embed/>
                </p:oleObj>
              </mc:Choice>
              <mc:Fallback>
                <p:oleObj name="CS ChemDraw Drawing" r:id="rId5" imgW="3478935" imgH="2473072" progId="ChemDraw.Document.6.0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1" y="1804355"/>
                        <a:ext cx="3816350" cy="2724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9"/>
          <p:cNvSpPr>
            <a:spLocks noChangeArrowheads="1"/>
          </p:cNvSpPr>
          <p:nvPr/>
        </p:nvSpPr>
        <p:spPr bwMode="auto">
          <a:xfrm>
            <a:off x="7073900" y="22856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961244"/>
              </p:ext>
            </p:extLst>
          </p:nvPr>
        </p:nvGraphicFramePr>
        <p:xfrm>
          <a:off x="7169150" y="2095500"/>
          <a:ext cx="3832225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CS ChemDraw Drawing" r:id="rId7" imgW="3337236" imgH="2229394" progId="ChemDraw.Document.6.0">
                  <p:embed/>
                </p:oleObj>
              </mc:Choice>
              <mc:Fallback>
                <p:oleObj name="CS ChemDraw Drawing" r:id="rId7" imgW="3337236" imgH="2229394" progId="ChemDraw.Document.6.0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0" y="2095500"/>
                        <a:ext cx="3832225" cy="2559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00" y="1157105"/>
            <a:ext cx="1158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  Листья </a:t>
            </a:r>
            <a:r>
              <a:rPr lang="ru-RU" sz="3200" dirty="0"/>
              <a:t>эвкалипта </a:t>
            </a:r>
            <a:r>
              <a:rPr lang="ru-RU" sz="3200" dirty="0" err="1"/>
              <a:t>прутовидного</a:t>
            </a:r>
            <a:r>
              <a:rPr lang="ru-RU" sz="3200" dirty="0"/>
              <a:t> включены в ГФ </a:t>
            </a:r>
            <a:r>
              <a:rPr lang="en-US" sz="3200" dirty="0" smtClean="0"/>
              <a:t>XIV – </a:t>
            </a:r>
            <a:r>
              <a:rPr lang="ru-RU" sz="3200" dirty="0" smtClean="0"/>
              <a:t>ФС.2.5.0107.18. </a:t>
            </a:r>
            <a:r>
              <a:rPr lang="ru-RU" sz="3200" dirty="0"/>
              <a:t>Стандартизуются по содержанию </a:t>
            </a:r>
            <a:r>
              <a:rPr lang="ru-RU" sz="3200" dirty="0">
                <a:solidFill>
                  <a:srgbClr val="C00000"/>
                </a:solidFill>
              </a:rPr>
              <a:t>эфирного масла </a:t>
            </a:r>
            <a:r>
              <a:rPr lang="ru-RU" sz="3200" dirty="0"/>
              <a:t>(не менее 1% для цельного сырья и не менее 0,8% – для измельченного</a:t>
            </a:r>
            <a:r>
              <a:rPr lang="ru-RU" sz="3200" dirty="0" smtClean="0"/>
              <a:t>), если сырье предназначено для получения водных, водно-спиртовых и спиртовых извлечений и содержанию суммы </a:t>
            </a:r>
            <a:r>
              <a:rPr lang="ru-RU" sz="3200" dirty="0" err="1" smtClean="0">
                <a:solidFill>
                  <a:srgbClr val="C00000"/>
                </a:solidFill>
              </a:rPr>
              <a:t>фенолальдегидов</a:t>
            </a:r>
            <a:r>
              <a:rPr lang="ru-RU" sz="3200" dirty="0" smtClean="0"/>
              <a:t>, в пересчете на </a:t>
            </a:r>
            <a:r>
              <a:rPr lang="ru-RU" sz="3200" dirty="0" err="1" smtClean="0"/>
              <a:t>эвкалимин</a:t>
            </a:r>
            <a:r>
              <a:rPr lang="ru-RU" sz="3200" dirty="0" smtClean="0"/>
              <a:t>  </a:t>
            </a:r>
            <a:r>
              <a:rPr lang="ru-RU" sz="3200" dirty="0"/>
              <a:t>определяемых спектрофотометрическим методом (не менее </a:t>
            </a:r>
            <a:r>
              <a:rPr lang="ru-RU" sz="3200" dirty="0" smtClean="0"/>
              <a:t>2</a:t>
            </a:r>
            <a:r>
              <a:rPr lang="ru-RU" sz="3200" dirty="0"/>
              <a:t>%), если сырье предназначено для </a:t>
            </a:r>
            <a:r>
              <a:rPr lang="ru-RU" sz="3200" dirty="0" smtClean="0"/>
              <a:t>получения </a:t>
            </a:r>
            <a:r>
              <a:rPr lang="ru-RU" sz="3200" dirty="0"/>
              <a:t>водно-спиртовых и </a:t>
            </a:r>
            <a:r>
              <a:rPr lang="ru-RU" sz="3200"/>
              <a:t>спиртовых </a:t>
            </a:r>
            <a:r>
              <a:rPr lang="ru-RU" sz="3200" smtClean="0"/>
              <a:t>извлечений.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06066" y="246020"/>
            <a:ext cx="805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эвкалипта </a:t>
            </a:r>
            <a:r>
              <a:rPr lang="ru-RU" sz="4000" dirty="0" err="1" smtClean="0">
                <a:solidFill>
                  <a:srgbClr val="C00000"/>
                </a:solidFill>
              </a:rPr>
              <a:t>прутовидного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1" y="991303"/>
            <a:ext cx="3835965" cy="5837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26" y="991303"/>
            <a:ext cx="3905671" cy="58539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97" y="962374"/>
            <a:ext cx="3933445" cy="589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6" y="580385"/>
            <a:ext cx="5671822" cy="5671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09" y="580387"/>
            <a:ext cx="3781214" cy="5671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344" y="580387"/>
            <a:ext cx="2413671" cy="567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1"/>
            <a:ext cx="10417347" cy="688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4291797" cy="4508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97" y="0"/>
            <a:ext cx="6734529" cy="6773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508500"/>
            <a:ext cx="4291797" cy="22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0" y="878332"/>
            <a:ext cx="5075936" cy="5075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116" y="878332"/>
            <a:ext cx="2537968" cy="5075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80" y="878332"/>
            <a:ext cx="5075936" cy="507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99</Words>
  <Application>Microsoft Office PowerPoint</Application>
  <PresentationFormat>Широкоэкранный</PresentationFormat>
  <Paragraphs>9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72</cp:revision>
  <dcterms:created xsi:type="dcterms:W3CDTF">2017-09-02T10:15:39Z</dcterms:created>
  <dcterms:modified xsi:type="dcterms:W3CDTF">2021-09-02T16:10:06Z</dcterms:modified>
</cp:coreProperties>
</file>