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7" r:id="rId8"/>
    <p:sldId id="278" r:id="rId9"/>
    <p:sldId id="264" r:id="rId10"/>
    <p:sldId id="265" r:id="rId11"/>
    <p:sldId id="272" r:id="rId12"/>
    <p:sldId id="267" r:id="rId13"/>
    <p:sldId id="269" r:id="rId14"/>
    <p:sldId id="266" r:id="rId15"/>
    <p:sldId id="270" r:id="rId16"/>
    <p:sldId id="268" r:id="rId17"/>
    <p:sldId id="271" r:id="rId18"/>
    <p:sldId id="274" r:id="rId19"/>
    <p:sldId id="273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3467" y="338667"/>
            <a:ext cx="10651065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Эвкалипта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прутовидного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листья   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Eucalypti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viminalis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folia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Эвкалипт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прутовидный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Eucalyptus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viminalis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Labill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Миртовые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Myrtaceae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99" y="2708547"/>
            <a:ext cx="5473701" cy="410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533781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410" y="0"/>
            <a:ext cx="63304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7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005"/>
            <a:ext cx="4416504" cy="58178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504" y="240005"/>
            <a:ext cx="3293344" cy="58178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848" y="240005"/>
            <a:ext cx="4369572" cy="583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8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099" y="1320800"/>
            <a:ext cx="6165937" cy="41031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0800"/>
            <a:ext cx="6007100" cy="4060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00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0"/>
            <a:ext cx="6845300" cy="6845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2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86475" cy="60864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475" y="-1"/>
            <a:ext cx="6086475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76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0100"/>
            <a:ext cx="3657600" cy="5486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861" y="792161"/>
            <a:ext cx="5487989" cy="54879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806450"/>
            <a:ext cx="3653367" cy="548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1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865" y="354011"/>
            <a:ext cx="3928135" cy="58832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255" y="354012"/>
            <a:ext cx="5013039" cy="58832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011"/>
            <a:ext cx="3711671" cy="588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1948" y="419100"/>
            <a:ext cx="3860800" cy="57912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53" y="1052513"/>
            <a:ext cx="5464147" cy="4332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35032" y="1382921"/>
            <a:ext cx="5791200" cy="386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5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20" y="327371"/>
            <a:ext cx="4016079" cy="63979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14" y="327371"/>
            <a:ext cx="4254500" cy="637536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00793" y="2376573"/>
            <a:ext cx="6381227" cy="230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6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833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9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3755"/>
            <a:ext cx="6019800" cy="82714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-623755"/>
            <a:ext cx="6257560" cy="831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49300"/>
            <a:ext cx="5397499" cy="51615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0" y="749300"/>
            <a:ext cx="6761949" cy="513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0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27050" y="5140706"/>
            <a:ext cx="10852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1,8-цинеол                   </a:t>
            </a:r>
            <a:r>
              <a:rPr lang="ru-RU" sz="2800" dirty="0" err="1" smtClean="0"/>
              <a:t>эуглобаль</a:t>
            </a:r>
            <a:r>
              <a:rPr lang="ru-RU" sz="2800" dirty="0" smtClean="0"/>
              <a:t> </a:t>
            </a:r>
            <a:r>
              <a:rPr lang="en-US" sz="2800" dirty="0" smtClean="0"/>
              <a:t>III</a:t>
            </a:r>
            <a:r>
              <a:rPr lang="ru-RU" sz="2800" dirty="0" smtClean="0"/>
              <a:t>                              </a:t>
            </a:r>
            <a:r>
              <a:rPr lang="ru-RU" sz="2800" dirty="0" err="1" smtClean="0"/>
              <a:t>макрокарпаль</a:t>
            </a:r>
            <a:r>
              <a:rPr lang="ru-RU" sz="2800" dirty="0" smtClean="0"/>
              <a:t> А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3773807"/>
              </p:ext>
            </p:extLst>
          </p:nvPr>
        </p:nvGraphicFramePr>
        <p:xfrm>
          <a:off x="527050" y="2287588"/>
          <a:ext cx="2330450" cy="173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5" name="CS ChemDraw Drawing" r:id="rId3" imgW="1800914" imgH="1334396" progId="ChemDraw.Document.6.0">
                  <p:embed/>
                </p:oleObj>
              </mc:Choice>
              <mc:Fallback>
                <p:oleObj name="CS ChemDraw Drawing" r:id="rId3" imgW="1800914" imgH="1334396" progId="ChemDraw.Document.6.0">
                  <p:embed/>
                  <p:pic>
                    <p:nvPicPr>
                      <p:cNvPr id="0" name="Object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" y="2287588"/>
                        <a:ext cx="2330450" cy="1730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87"/>
          <p:cNvSpPr>
            <a:spLocks noChangeArrowheads="1"/>
          </p:cNvSpPr>
          <p:nvPr/>
        </p:nvSpPr>
        <p:spPr bwMode="auto">
          <a:xfrm>
            <a:off x="2864380" y="23046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459980"/>
              </p:ext>
            </p:extLst>
          </p:nvPr>
        </p:nvGraphicFramePr>
        <p:xfrm>
          <a:off x="2540001" y="1804355"/>
          <a:ext cx="3816350" cy="2724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6" name="CS ChemDraw Drawing" r:id="rId5" imgW="3478935" imgH="2473072" progId="ChemDraw.Document.6.0">
                  <p:embed/>
                </p:oleObj>
              </mc:Choice>
              <mc:Fallback>
                <p:oleObj name="CS ChemDraw Drawing" r:id="rId5" imgW="3478935" imgH="2473072" progId="ChemDraw.Document.6.0">
                  <p:embed/>
                  <p:pic>
                    <p:nvPicPr>
                      <p:cNvPr id="0" name="Object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1" y="1804355"/>
                        <a:ext cx="3816350" cy="27247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89"/>
          <p:cNvSpPr>
            <a:spLocks noChangeArrowheads="1"/>
          </p:cNvSpPr>
          <p:nvPr/>
        </p:nvSpPr>
        <p:spPr bwMode="auto">
          <a:xfrm>
            <a:off x="7073900" y="228565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4961244"/>
              </p:ext>
            </p:extLst>
          </p:nvPr>
        </p:nvGraphicFramePr>
        <p:xfrm>
          <a:off x="7169150" y="2095500"/>
          <a:ext cx="3832225" cy="255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7" name="CS ChemDraw Drawing" r:id="rId7" imgW="3337236" imgH="2229394" progId="ChemDraw.Document.6.0">
                  <p:embed/>
                </p:oleObj>
              </mc:Choice>
              <mc:Fallback>
                <p:oleObj name="CS ChemDraw Drawing" r:id="rId7" imgW="3337236" imgH="2229394" progId="ChemDraw.Document.6.0">
                  <p:embed/>
                  <p:pic>
                    <p:nvPicPr>
                      <p:cNvPr id="0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9150" y="2095500"/>
                        <a:ext cx="3832225" cy="25590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9100" y="1157105"/>
            <a:ext cx="11582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       Листья </a:t>
            </a:r>
            <a:r>
              <a:rPr lang="ru-RU" sz="3200" dirty="0"/>
              <a:t>эвкалипта </a:t>
            </a:r>
            <a:r>
              <a:rPr lang="ru-RU" sz="3200" dirty="0" err="1"/>
              <a:t>прутовидного</a:t>
            </a:r>
            <a:r>
              <a:rPr lang="ru-RU" sz="3200" dirty="0"/>
              <a:t> включены в ГФ </a:t>
            </a:r>
            <a:r>
              <a:rPr lang="en-US" sz="3200" dirty="0" smtClean="0"/>
              <a:t>XIV – </a:t>
            </a:r>
            <a:r>
              <a:rPr lang="ru-RU" sz="3200" dirty="0" smtClean="0"/>
              <a:t>ФС.2.5.0107.18. </a:t>
            </a:r>
            <a:r>
              <a:rPr lang="ru-RU" sz="3200" dirty="0"/>
              <a:t>Стандартизуются по содержанию </a:t>
            </a:r>
            <a:r>
              <a:rPr lang="ru-RU" sz="3200" dirty="0">
                <a:solidFill>
                  <a:srgbClr val="C00000"/>
                </a:solidFill>
              </a:rPr>
              <a:t>эфирного масла </a:t>
            </a:r>
            <a:r>
              <a:rPr lang="ru-RU" sz="3200" dirty="0"/>
              <a:t>(не менее 1% для цельного сырья и не менее 0,8% – для измельченного</a:t>
            </a:r>
            <a:r>
              <a:rPr lang="ru-RU" sz="3200" dirty="0" smtClean="0"/>
              <a:t>), если сырье предназначено для получения водных, водно-спиртовых и спиртовых извлечений и содержанию суммы </a:t>
            </a:r>
            <a:r>
              <a:rPr lang="ru-RU" sz="3200" dirty="0" err="1" smtClean="0">
                <a:solidFill>
                  <a:srgbClr val="C00000"/>
                </a:solidFill>
              </a:rPr>
              <a:t>фенолальдегидов</a:t>
            </a:r>
            <a:r>
              <a:rPr lang="ru-RU" sz="3200" dirty="0" smtClean="0"/>
              <a:t>, в пересчете на </a:t>
            </a:r>
            <a:r>
              <a:rPr lang="ru-RU" sz="3200" dirty="0" err="1" smtClean="0"/>
              <a:t>эвкалимин</a:t>
            </a:r>
            <a:r>
              <a:rPr lang="ru-RU" sz="3200" dirty="0" smtClean="0"/>
              <a:t>  </a:t>
            </a:r>
            <a:r>
              <a:rPr lang="ru-RU" sz="3200" dirty="0"/>
              <a:t>определяемых спектрофотометрическим методом (не менее </a:t>
            </a:r>
            <a:r>
              <a:rPr lang="ru-RU" sz="3200" dirty="0" smtClean="0"/>
              <a:t>2</a:t>
            </a:r>
            <a:r>
              <a:rPr lang="ru-RU" sz="3200" dirty="0"/>
              <a:t>%), если сырье предназначено для </a:t>
            </a:r>
            <a:r>
              <a:rPr lang="ru-RU" sz="3200" dirty="0" smtClean="0"/>
              <a:t>получения </a:t>
            </a:r>
            <a:r>
              <a:rPr lang="ru-RU" sz="3200" dirty="0"/>
              <a:t>водно-спиртовых и </a:t>
            </a:r>
            <a:r>
              <a:rPr lang="ru-RU" sz="3200"/>
              <a:t>спиртовых </a:t>
            </a:r>
            <a:r>
              <a:rPr lang="ru-RU" sz="3200" smtClean="0"/>
              <a:t>извлечений.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06066" y="246020"/>
            <a:ext cx="80503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эвкалипта </a:t>
            </a:r>
            <a:r>
              <a:rPr lang="ru-RU" sz="4000" dirty="0" err="1" smtClean="0">
                <a:solidFill>
                  <a:srgbClr val="C00000"/>
                </a:solidFill>
              </a:rPr>
              <a:t>прутовидного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61" y="991303"/>
            <a:ext cx="3835965" cy="58377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26" y="991303"/>
            <a:ext cx="3905671" cy="58539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997" y="962374"/>
            <a:ext cx="3933445" cy="589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66" y="580385"/>
            <a:ext cx="5671822" cy="56718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509" y="580387"/>
            <a:ext cx="3781214" cy="56718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8344" y="580387"/>
            <a:ext cx="2413671" cy="567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99" y="1"/>
            <a:ext cx="10417347" cy="688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906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0"/>
            <a:ext cx="4291797" cy="4508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597" y="0"/>
            <a:ext cx="6734529" cy="6773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4508500"/>
            <a:ext cx="4291797" cy="225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0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00" y="878332"/>
            <a:ext cx="5075936" cy="50759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116" y="878332"/>
            <a:ext cx="2537968" cy="50759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180" y="878332"/>
            <a:ext cx="5075936" cy="507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8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99</Words>
  <Application>Microsoft Office PowerPoint</Application>
  <PresentationFormat>Широкоэкранный</PresentationFormat>
  <Paragraphs>9</Paragraphs>
  <Slides>20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72</cp:revision>
  <dcterms:created xsi:type="dcterms:W3CDTF">2017-09-02T10:15:39Z</dcterms:created>
  <dcterms:modified xsi:type="dcterms:W3CDTF">2021-09-02T16:10:06Z</dcterms:modified>
</cp:coreProperties>
</file>