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89" r:id="rId3"/>
    <p:sldId id="257" r:id="rId4"/>
    <p:sldId id="262" r:id="rId5"/>
    <p:sldId id="263" r:id="rId6"/>
    <p:sldId id="264" r:id="rId7"/>
    <p:sldId id="265" r:id="rId8"/>
    <p:sldId id="266" r:id="rId9"/>
    <p:sldId id="267" r:id="rId10"/>
    <p:sldId id="268" r:id="rId11"/>
    <p:sldId id="269" r:id="rId12"/>
    <p:sldId id="319" r:id="rId13"/>
    <p:sldId id="270" r:id="rId14"/>
    <p:sldId id="271" r:id="rId15"/>
    <p:sldId id="272"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305" r:id="rId35"/>
    <p:sldId id="293" r:id="rId36"/>
    <p:sldId id="294" r:id="rId37"/>
    <p:sldId id="295" r:id="rId38"/>
    <p:sldId id="297" r:id="rId39"/>
    <p:sldId id="298" r:id="rId40"/>
    <p:sldId id="299" r:id="rId41"/>
    <p:sldId id="300" r:id="rId42"/>
    <p:sldId id="301" r:id="rId43"/>
    <p:sldId id="302" r:id="rId44"/>
    <p:sldId id="303" r:id="rId45"/>
    <p:sldId id="304" r:id="rId46"/>
    <p:sldId id="306" r:id="rId47"/>
    <p:sldId id="307" r:id="rId48"/>
    <p:sldId id="308" r:id="rId49"/>
    <p:sldId id="309" r:id="rId50"/>
    <p:sldId id="260" r:id="rId5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97C8"/>
    <a:srgbClr val="71A934"/>
    <a:srgbClr val="479F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napToGrid="0">
      <p:cViewPr>
        <p:scale>
          <a:sx n="94" d="100"/>
          <a:sy n="94" d="100"/>
        </p:scale>
        <p:origin x="-384" y="18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3E45A7-90F5-4579-8A85-A93A8DE59432}" type="datetimeFigureOut">
              <a:rPr lang="ru-RU" smtClean="0"/>
              <a:t>24.02.2024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7E1250-CFED-419D-B58E-03A45C59C7CE}" type="slidenum">
              <a:rPr lang="ru-RU" smtClean="0"/>
              <a:t>‹#›</a:t>
            </a:fld>
            <a:endParaRPr lang="ru-RU"/>
          </a:p>
        </p:txBody>
      </p:sp>
    </p:spTree>
    <p:extLst>
      <p:ext uri="{BB962C8B-B14F-4D97-AF65-F5344CB8AC3E}">
        <p14:creationId xmlns:p14="http://schemas.microsoft.com/office/powerpoint/2010/main" val="347800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B7E1250-CFED-419D-B58E-03A45C59C7CE}" type="slidenum">
              <a:rPr lang="ru-RU" smtClean="0"/>
              <a:t>37</a:t>
            </a:fld>
            <a:endParaRPr lang="ru-RU"/>
          </a:p>
        </p:txBody>
      </p:sp>
    </p:spTree>
    <p:extLst>
      <p:ext uri="{BB962C8B-B14F-4D97-AF65-F5344CB8AC3E}">
        <p14:creationId xmlns:p14="http://schemas.microsoft.com/office/powerpoint/2010/main" val="42689176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оугольник 6"/>
          <p:cNvSpPr/>
          <p:nvPr userDrawn="1"/>
        </p:nvSpPr>
        <p:spPr>
          <a:xfrm>
            <a:off x="0" y="0"/>
            <a:ext cx="6098400" cy="6858000"/>
          </a:xfrm>
          <a:prstGeom prst="rect">
            <a:avLst/>
          </a:prstGeom>
          <a:solidFill>
            <a:srgbClr val="1B9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ru-RU" dirty="0">
              <a:latin typeface="Book Antiqua" panose="02040602050305030304" pitchFamily="18" charset="0"/>
            </a:endParaRPr>
          </a:p>
        </p:txBody>
      </p:sp>
      <p:sp>
        <p:nvSpPr>
          <p:cNvPr id="2" name="Заголовок 1"/>
          <p:cNvSpPr>
            <a:spLocks noGrp="1"/>
          </p:cNvSpPr>
          <p:nvPr>
            <p:ph type="ctrTitle"/>
          </p:nvPr>
        </p:nvSpPr>
        <p:spPr>
          <a:xfrm>
            <a:off x="6690828" y="1514217"/>
            <a:ext cx="5026644" cy="2380691"/>
          </a:xfrm>
        </p:spPr>
        <p:txBody>
          <a:bodyPr anchor="b"/>
          <a:lstStyle>
            <a:lvl1pPr algn="ctr">
              <a:defRPr sz="6000">
                <a:latin typeface="Book Antiqua" panose="02040602050305030304" pitchFamily="18" charset="0"/>
              </a:defRPr>
            </a:lvl1pPr>
          </a:lstStyle>
          <a:p>
            <a:endParaRPr lang="ru-RU" dirty="0"/>
          </a:p>
        </p:txBody>
      </p:sp>
      <p:sp>
        <p:nvSpPr>
          <p:cNvPr id="3" name="Подзаголовок 2"/>
          <p:cNvSpPr>
            <a:spLocks noGrp="1"/>
          </p:cNvSpPr>
          <p:nvPr>
            <p:ph type="subTitle" idx="1"/>
          </p:nvPr>
        </p:nvSpPr>
        <p:spPr>
          <a:xfrm>
            <a:off x="6690828" y="4141878"/>
            <a:ext cx="5026644" cy="2013150"/>
          </a:xfrm>
        </p:spPr>
        <p:txBody>
          <a:bodyPr/>
          <a:lstStyle>
            <a:lvl1pPr marL="0" indent="0" algn="ctr">
              <a:buNone/>
              <a:defRPr sz="2400">
                <a:latin typeface="Blogger Sans Light" panose="02000506030000020004" pitchFamily="50" charset="0"/>
                <a:ea typeface="Blogger Sans Light" panose="02000506030000020004"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smtClean="0"/>
              <a:t>Образец подзаголовка</a:t>
            </a:r>
            <a:endParaRPr lang="ru-RU" dirty="0"/>
          </a:p>
        </p:txBody>
      </p:sp>
      <p:sp>
        <p:nvSpPr>
          <p:cNvPr id="9" name="TextBox 8"/>
          <p:cNvSpPr txBox="1"/>
          <p:nvPr userDrawn="1"/>
        </p:nvSpPr>
        <p:spPr>
          <a:xfrm>
            <a:off x="838200" y="643943"/>
            <a:ext cx="4699715" cy="2062103"/>
          </a:xfrm>
          <a:prstGeom prst="rect">
            <a:avLst/>
          </a:prstGeom>
          <a:noFill/>
        </p:spPr>
        <p:txBody>
          <a:bodyPr wrap="square" rtlCol="0">
            <a:spAutoFit/>
          </a:bodyPr>
          <a:lstStyle/>
          <a:p>
            <a:r>
              <a:rPr lang="ru-RU" sz="3200" dirty="0" smtClean="0">
                <a:solidFill>
                  <a:schemeClr val="bg1"/>
                </a:solidFill>
                <a:latin typeface="Book Antiqua" panose="02040602050305030304" pitchFamily="18" charset="0"/>
              </a:rPr>
              <a:t>КАЗАНСКИЙ</a:t>
            </a:r>
            <a:r>
              <a:rPr lang="ru-RU" sz="3200" baseline="0" dirty="0" smtClean="0">
                <a:solidFill>
                  <a:schemeClr val="bg1"/>
                </a:solidFill>
                <a:latin typeface="Book Antiqua" panose="02040602050305030304" pitchFamily="18" charset="0"/>
              </a:rPr>
              <a:t> </a:t>
            </a:r>
          </a:p>
          <a:p>
            <a:r>
              <a:rPr lang="ru-RU" sz="3200" baseline="0" dirty="0" smtClean="0">
                <a:solidFill>
                  <a:schemeClr val="bg1"/>
                </a:solidFill>
                <a:latin typeface="Book Antiqua" panose="02040602050305030304" pitchFamily="18" charset="0"/>
              </a:rPr>
              <a:t>ГОСУДАРСТВЕННЫЙ</a:t>
            </a:r>
            <a:br>
              <a:rPr lang="ru-RU" sz="3200" baseline="0" dirty="0" smtClean="0">
                <a:solidFill>
                  <a:schemeClr val="bg1"/>
                </a:solidFill>
                <a:latin typeface="Book Antiqua" panose="02040602050305030304" pitchFamily="18" charset="0"/>
              </a:rPr>
            </a:br>
            <a:r>
              <a:rPr lang="ru-RU" sz="3200" baseline="0" dirty="0" smtClean="0">
                <a:solidFill>
                  <a:schemeClr val="bg1"/>
                </a:solidFill>
                <a:latin typeface="Book Antiqua" panose="02040602050305030304" pitchFamily="18" charset="0"/>
              </a:rPr>
              <a:t>МЕДИЦИНСКИЙ </a:t>
            </a:r>
          </a:p>
          <a:p>
            <a:r>
              <a:rPr lang="ru-RU" sz="3200" baseline="0" dirty="0" smtClean="0">
                <a:solidFill>
                  <a:schemeClr val="bg1"/>
                </a:solidFill>
                <a:latin typeface="Book Antiqua" panose="02040602050305030304" pitchFamily="18" charset="0"/>
              </a:rPr>
              <a:t>УНИВЕРСИТЕТ</a:t>
            </a:r>
            <a:endParaRPr lang="ru-RU" sz="3200" dirty="0">
              <a:solidFill>
                <a:schemeClr val="bg1"/>
              </a:solidFill>
              <a:latin typeface="Book Antiqua" panose="02040602050305030304" pitchFamily="18" charset="0"/>
            </a:endParaRPr>
          </a:p>
        </p:txBody>
      </p:sp>
      <p:cxnSp>
        <p:nvCxnSpPr>
          <p:cNvPr id="11" name="Прямая соединительная линия 10"/>
          <p:cNvCxnSpPr/>
          <p:nvPr userDrawn="1"/>
        </p:nvCxnSpPr>
        <p:spPr>
          <a:xfrm>
            <a:off x="619930" y="656823"/>
            <a:ext cx="0" cy="204774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8" name="Рисунок 17"/>
          <p:cNvPicPr>
            <a:picLocks noChangeAspect="1"/>
          </p:cNvPicPr>
          <p:nvPr userDrawn="1"/>
        </p:nvPicPr>
        <p:blipFill rotWithShape="1">
          <a:blip r:embed="rId2" cstate="print">
            <a:extLst>
              <a:ext uri="{28A0092B-C50C-407E-A947-70E740481C1C}">
                <a14:useLocalDpi xmlns:a14="http://schemas.microsoft.com/office/drawing/2010/main" val="0"/>
              </a:ext>
            </a:extLst>
          </a:blip>
          <a:srcRect l="8143" t="24722" r="68312" b="37500"/>
          <a:stretch/>
        </p:blipFill>
        <p:spPr>
          <a:xfrm>
            <a:off x="1653363" y="3349989"/>
            <a:ext cx="2571750" cy="2590800"/>
          </a:xfrm>
          <a:prstGeom prst="rect">
            <a:avLst/>
          </a:prstGeom>
        </p:spPr>
      </p:pic>
    </p:spTree>
    <p:extLst>
      <p:ext uri="{BB962C8B-B14F-4D97-AF65-F5344CB8AC3E}">
        <p14:creationId xmlns:p14="http://schemas.microsoft.com/office/powerpoint/2010/main" val="3511644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14" name="Прямоугольник 13"/>
          <p:cNvSpPr/>
          <p:nvPr userDrawn="1"/>
        </p:nvSpPr>
        <p:spPr>
          <a:xfrm>
            <a:off x="1" y="0"/>
            <a:ext cx="12191999" cy="682534"/>
          </a:xfrm>
          <a:prstGeom prst="rect">
            <a:avLst/>
          </a:prstGeom>
          <a:solidFill>
            <a:srgbClr val="1B97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007BCCCA-D0D7-4190-95BA-5D08F8F72979}" type="datetimeFigureOut">
              <a:rPr lang="ru-RU" smtClean="0"/>
              <a:t>24.02.2024</a:t>
            </a:fld>
            <a:endParaRPr lang="ru-RU" dirty="0"/>
          </a:p>
        </p:txBody>
      </p:sp>
      <p:sp>
        <p:nvSpPr>
          <p:cNvPr id="6" name="Номер слайда 5"/>
          <p:cNvSpPr>
            <a:spLocks noGrp="1"/>
          </p:cNvSpPr>
          <p:nvPr>
            <p:ph type="sldNum" sz="quarter" idx="12"/>
          </p:nvPr>
        </p:nvSpPr>
        <p:spPr/>
        <p:txBody>
          <a:bodyPr/>
          <a:lstStyle/>
          <a:p>
            <a:fld id="{3103DC6B-32C4-4B33-B068-5484795C408B}" type="slidenum">
              <a:rPr lang="ru-RU" smtClean="0"/>
              <a:t>‹#›</a:t>
            </a:fld>
            <a:endParaRPr lang="ru-RU"/>
          </a:p>
        </p:txBody>
      </p:sp>
      <p:grpSp>
        <p:nvGrpSpPr>
          <p:cNvPr id="19" name="Группа 18"/>
          <p:cNvGrpSpPr/>
          <p:nvPr userDrawn="1"/>
        </p:nvGrpSpPr>
        <p:grpSpPr>
          <a:xfrm rot="10800000" flipH="1">
            <a:off x="9170688" y="5123543"/>
            <a:ext cx="3021312" cy="1734457"/>
            <a:chOff x="8366975" y="0"/>
            <a:chExt cx="3825025" cy="2195848"/>
          </a:xfrm>
        </p:grpSpPr>
        <p:sp>
          <p:nvSpPr>
            <p:cNvPr id="7" name="Прямоугольный треугольник 6"/>
            <p:cNvSpPr/>
            <p:nvPr userDrawn="1"/>
          </p:nvSpPr>
          <p:spPr>
            <a:xfrm rot="10800000">
              <a:off x="8366975" y="0"/>
              <a:ext cx="3825025" cy="2195848"/>
            </a:xfrm>
            <a:prstGeom prst="rtTriangle">
              <a:avLst/>
            </a:prstGeom>
            <a:solidFill>
              <a:srgbClr val="71A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 name="Прямая соединительная линия 7"/>
            <p:cNvCxnSpPr/>
            <p:nvPr userDrawn="1"/>
          </p:nvCxnSpPr>
          <p:spPr>
            <a:xfrm>
              <a:off x="9155285" y="0"/>
              <a:ext cx="1216057" cy="698107"/>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userDrawn="1"/>
          </p:nvCxnSpPr>
          <p:spPr>
            <a:xfrm>
              <a:off x="9767992" y="0"/>
              <a:ext cx="1934029" cy="1110276"/>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userDrawn="1"/>
        </p:nvSpPr>
        <p:spPr>
          <a:xfrm>
            <a:off x="838199" y="156601"/>
            <a:ext cx="4445001" cy="369332"/>
          </a:xfrm>
          <a:prstGeom prst="rect">
            <a:avLst/>
          </a:prstGeom>
          <a:noFill/>
        </p:spPr>
        <p:txBody>
          <a:bodyPr wrap="square" rtlCol="0">
            <a:spAutoFit/>
          </a:bodyPr>
          <a:lstStyle/>
          <a:p>
            <a:pPr algn="r"/>
            <a:r>
              <a:rPr lang="ru-RU" b="1" dirty="0" smtClean="0">
                <a:solidFill>
                  <a:schemeClr val="bg1"/>
                </a:solidFill>
                <a:latin typeface="Book Antiqua" panose="02040602050305030304" pitchFamily="18" charset="0"/>
              </a:rPr>
              <a:t>КАЗАНСКИЙ ГОСУДАРСТВЕННЫЙ</a:t>
            </a:r>
            <a:endParaRPr lang="ru-RU" b="1" dirty="0">
              <a:solidFill>
                <a:schemeClr val="bg1"/>
              </a:solidFill>
              <a:latin typeface="Book Antiqua" panose="02040602050305030304" pitchFamily="18" charset="0"/>
            </a:endParaRPr>
          </a:p>
        </p:txBody>
      </p:sp>
      <p:sp>
        <p:nvSpPr>
          <p:cNvPr id="21" name="TextBox 20"/>
          <p:cNvSpPr txBox="1"/>
          <p:nvPr userDrawn="1"/>
        </p:nvSpPr>
        <p:spPr>
          <a:xfrm>
            <a:off x="6908800" y="156601"/>
            <a:ext cx="4444999" cy="369332"/>
          </a:xfrm>
          <a:prstGeom prst="rect">
            <a:avLst/>
          </a:prstGeom>
          <a:noFill/>
        </p:spPr>
        <p:txBody>
          <a:bodyPr wrap="square" rtlCol="0">
            <a:spAutoFit/>
          </a:bodyPr>
          <a:lstStyle/>
          <a:p>
            <a:pPr algn="l"/>
            <a:r>
              <a:rPr lang="ru-RU" b="1" dirty="0" smtClean="0">
                <a:solidFill>
                  <a:schemeClr val="bg1"/>
                </a:solidFill>
                <a:latin typeface="Book Antiqua" panose="02040602050305030304" pitchFamily="18" charset="0"/>
              </a:rPr>
              <a:t>МЕДИЦИНСКИЙ УНИВЕРСИТЕТ</a:t>
            </a:r>
            <a:endParaRPr lang="ru-RU" b="1" dirty="0">
              <a:solidFill>
                <a:schemeClr val="bg1"/>
              </a:solidFill>
              <a:latin typeface="Book Antiqua" panose="02040602050305030304" pitchFamily="18" charset="0"/>
            </a:endParaRPr>
          </a:p>
        </p:txBody>
      </p:sp>
      <p:pic>
        <p:nvPicPr>
          <p:cNvPr id="10" name="Рисунок 9"/>
          <p:cNvPicPr>
            <a:picLocks noChangeAspect="1"/>
          </p:cNvPicPr>
          <p:nvPr userDrawn="1"/>
        </p:nvPicPr>
        <p:blipFill rotWithShape="1">
          <a:blip r:embed="rId2" cstate="print">
            <a:extLst>
              <a:ext uri="{28A0092B-C50C-407E-A947-70E740481C1C}">
                <a14:useLocalDpi xmlns:a14="http://schemas.microsoft.com/office/drawing/2010/main" val="0"/>
              </a:ext>
            </a:extLst>
          </a:blip>
          <a:srcRect l="8101" t="25164" r="68316" b="37465"/>
          <a:stretch/>
        </p:blipFill>
        <p:spPr>
          <a:xfrm>
            <a:off x="5729308" y="0"/>
            <a:ext cx="682582" cy="679169"/>
          </a:xfrm>
          <a:prstGeom prst="rect">
            <a:avLst/>
          </a:prstGeom>
        </p:spPr>
      </p:pic>
    </p:spTree>
    <p:extLst>
      <p:ext uri="{BB962C8B-B14F-4D97-AF65-F5344CB8AC3E}">
        <p14:creationId xmlns:p14="http://schemas.microsoft.com/office/powerpoint/2010/main" val="2356326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07BCCCA-D0D7-4190-95BA-5D08F8F72979}" type="datetimeFigureOut">
              <a:rPr lang="ru-RU" smtClean="0"/>
              <a:t>24.02.2024</a:t>
            </a:fld>
            <a:endParaRPr lang="ru-RU"/>
          </a:p>
        </p:txBody>
      </p:sp>
      <p:sp>
        <p:nvSpPr>
          <p:cNvPr id="5" name="Нижний колонтитул 4"/>
          <p:cNvSpPr>
            <a:spLocks noGrp="1"/>
          </p:cNvSpPr>
          <p:nvPr>
            <p:ph type="ftr" sz="quarter" idx="11"/>
          </p:nvPr>
        </p:nvSpPr>
        <p:spPr>
          <a:xfrm>
            <a:off x="4038600" y="6356350"/>
            <a:ext cx="4114800" cy="365125"/>
          </a:xfrm>
          <a:prstGeom prst="rect">
            <a:avLst/>
          </a:prstGeom>
        </p:spPr>
        <p:txBody>
          <a:bodyPr/>
          <a:lstStyle/>
          <a:p>
            <a:endParaRPr lang="ru-RU" dirty="0"/>
          </a:p>
        </p:txBody>
      </p:sp>
      <p:sp>
        <p:nvSpPr>
          <p:cNvPr id="6" name="Номер слайда 5"/>
          <p:cNvSpPr>
            <a:spLocks noGrp="1"/>
          </p:cNvSpPr>
          <p:nvPr>
            <p:ph type="sldNum" sz="quarter" idx="12"/>
          </p:nvPr>
        </p:nvSpPr>
        <p:spPr/>
        <p:txBody>
          <a:bodyPr/>
          <a:lstStyle/>
          <a:p>
            <a:fld id="{3103DC6B-32C4-4B33-B068-5484795C408B}" type="slidenum">
              <a:rPr lang="ru-RU" smtClean="0"/>
              <a:t>‹#›</a:t>
            </a:fld>
            <a:endParaRPr lang="ru-RU"/>
          </a:p>
        </p:txBody>
      </p:sp>
      <p:grpSp>
        <p:nvGrpSpPr>
          <p:cNvPr id="13" name="Группа 12"/>
          <p:cNvGrpSpPr/>
          <p:nvPr userDrawn="1"/>
        </p:nvGrpSpPr>
        <p:grpSpPr>
          <a:xfrm rot="10800000" flipH="1">
            <a:off x="9170688" y="5123543"/>
            <a:ext cx="3021312" cy="1734457"/>
            <a:chOff x="8366975" y="0"/>
            <a:chExt cx="3825025" cy="2195848"/>
          </a:xfrm>
        </p:grpSpPr>
        <p:sp>
          <p:nvSpPr>
            <p:cNvPr id="14" name="Прямоугольный треугольник 13"/>
            <p:cNvSpPr/>
            <p:nvPr userDrawn="1"/>
          </p:nvSpPr>
          <p:spPr>
            <a:xfrm rot="10800000">
              <a:off x="8366975" y="0"/>
              <a:ext cx="3825025" cy="2195848"/>
            </a:xfrm>
            <a:prstGeom prst="rtTriangle">
              <a:avLst/>
            </a:prstGeom>
            <a:solidFill>
              <a:srgbClr val="71A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Прямая соединительная линия 14"/>
            <p:cNvCxnSpPr/>
            <p:nvPr userDrawn="1"/>
          </p:nvCxnSpPr>
          <p:spPr>
            <a:xfrm>
              <a:off x="9155285" y="0"/>
              <a:ext cx="1216057" cy="698107"/>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userDrawn="1"/>
          </p:nvCxnSpPr>
          <p:spPr>
            <a:xfrm>
              <a:off x="9767992" y="0"/>
              <a:ext cx="1934029" cy="1110276"/>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3333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07BCCCA-D0D7-4190-95BA-5D08F8F72979}" type="datetimeFigureOut">
              <a:rPr lang="ru-RU" smtClean="0"/>
              <a:t>24.02.2024</a:t>
            </a:fld>
            <a:endParaRPr lang="ru-RU"/>
          </a:p>
        </p:txBody>
      </p:sp>
      <p:sp>
        <p:nvSpPr>
          <p:cNvPr id="6" name="Нижний колонтитул 5"/>
          <p:cNvSpPr>
            <a:spLocks noGrp="1"/>
          </p:cNvSpPr>
          <p:nvPr>
            <p:ph type="ftr" sz="quarter" idx="11"/>
          </p:nvPr>
        </p:nvSpPr>
        <p:spPr>
          <a:xfrm>
            <a:off x="4038600" y="6356350"/>
            <a:ext cx="4114800" cy="365125"/>
          </a:xfrm>
          <a:prstGeom prst="rect">
            <a:avLst/>
          </a:prstGeom>
        </p:spPr>
        <p:txBody>
          <a:bodyPr/>
          <a:lstStyle/>
          <a:p>
            <a:endParaRPr lang="ru-RU"/>
          </a:p>
        </p:txBody>
      </p:sp>
      <p:sp>
        <p:nvSpPr>
          <p:cNvPr id="7" name="Номер слайда 6"/>
          <p:cNvSpPr>
            <a:spLocks noGrp="1"/>
          </p:cNvSpPr>
          <p:nvPr>
            <p:ph type="sldNum" sz="quarter" idx="12"/>
          </p:nvPr>
        </p:nvSpPr>
        <p:spPr/>
        <p:txBody>
          <a:bodyPr/>
          <a:lstStyle/>
          <a:p>
            <a:fld id="{3103DC6B-32C4-4B33-B068-5484795C408B}" type="slidenum">
              <a:rPr lang="ru-RU" smtClean="0"/>
              <a:t>‹#›</a:t>
            </a:fld>
            <a:endParaRPr lang="ru-RU"/>
          </a:p>
        </p:txBody>
      </p:sp>
      <p:grpSp>
        <p:nvGrpSpPr>
          <p:cNvPr id="11" name="Группа 10"/>
          <p:cNvGrpSpPr/>
          <p:nvPr userDrawn="1"/>
        </p:nvGrpSpPr>
        <p:grpSpPr>
          <a:xfrm rot="10800000" flipH="1">
            <a:off x="9170688" y="5123543"/>
            <a:ext cx="3021312" cy="1734457"/>
            <a:chOff x="8366975" y="0"/>
            <a:chExt cx="3825025" cy="2195848"/>
          </a:xfrm>
        </p:grpSpPr>
        <p:sp>
          <p:nvSpPr>
            <p:cNvPr id="12" name="Прямоугольный треугольник 11"/>
            <p:cNvSpPr/>
            <p:nvPr userDrawn="1"/>
          </p:nvSpPr>
          <p:spPr>
            <a:xfrm rot="10800000">
              <a:off x="8366975" y="0"/>
              <a:ext cx="3825025" cy="2195848"/>
            </a:xfrm>
            <a:prstGeom prst="rtTriangle">
              <a:avLst/>
            </a:prstGeom>
            <a:solidFill>
              <a:srgbClr val="71A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единительная линия 12"/>
            <p:cNvCxnSpPr/>
            <p:nvPr userDrawn="1"/>
          </p:nvCxnSpPr>
          <p:spPr>
            <a:xfrm>
              <a:off x="9155285" y="0"/>
              <a:ext cx="1216057" cy="698107"/>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userDrawn="1"/>
          </p:nvCxnSpPr>
          <p:spPr>
            <a:xfrm>
              <a:off x="9767992" y="0"/>
              <a:ext cx="1934029" cy="1110276"/>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1187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07BCCCA-D0D7-4190-95BA-5D08F8F72979}" type="datetimeFigureOut">
              <a:rPr lang="ru-RU" smtClean="0"/>
              <a:t>24.02.2024</a:t>
            </a:fld>
            <a:endParaRPr lang="ru-RU"/>
          </a:p>
        </p:txBody>
      </p:sp>
      <p:sp>
        <p:nvSpPr>
          <p:cNvPr id="4" name="Нижний колонтитул 3"/>
          <p:cNvSpPr>
            <a:spLocks noGrp="1"/>
          </p:cNvSpPr>
          <p:nvPr>
            <p:ph type="ftr" sz="quarter" idx="11"/>
          </p:nvPr>
        </p:nvSpPr>
        <p:spPr>
          <a:xfrm>
            <a:off x="4038600" y="6356350"/>
            <a:ext cx="4114800" cy="365125"/>
          </a:xfrm>
          <a:prstGeom prst="rect">
            <a:avLst/>
          </a:prstGeom>
        </p:spPr>
        <p:txBody>
          <a:bodyPr/>
          <a:lstStyle/>
          <a:p>
            <a:endParaRPr lang="ru-RU"/>
          </a:p>
        </p:txBody>
      </p:sp>
      <p:sp>
        <p:nvSpPr>
          <p:cNvPr id="5" name="Номер слайда 4"/>
          <p:cNvSpPr>
            <a:spLocks noGrp="1"/>
          </p:cNvSpPr>
          <p:nvPr>
            <p:ph type="sldNum" sz="quarter" idx="12"/>
          </p:nvPr>
        </p:nvSpPr>
        <p:spPr/>
        <p:txBody>
          <a:bodyPr/>
          <a:lstStyle/>
          <a:p>
            <a:fld id="{3103DC6B-32C4-4B33-B068-5484795C408B}" type="slidenum">
              <a:rPr lang="ru-RU" smtClean="0"/>
              <a:t>‹#›</a:t>
            </a:fld>
            <a:endParaRPr lang="ru-RU"/>
          </a:p>
        </p:txBody>
      </p:sp>
      <p:grpSp>
        <p:nvGrpSpPr>
          <p:cNvPr id="9" name="Группа 8"/>
          <p:cNvGrpSpPr/>
          <p:nvPr userDrawn="1"/>
        </p:nvGrpSpPr>
        <p:grpSpPr>
          <a:xfrm rot="10800000" flipH="1">
            <a:off x="9170688" y="5123543"/>
            <a:ext cx="3021312" cy="1734457"/>
            <a:chOff x="8366975" y="0"/>
            <a:chExt cx="3825025" cy="2195848"/>
          </a:xfrm>
        </p:grpSpPr>
        <p:sp>
          <p:nvSpPr>
            <p:cNvPr id="10" name="Прямоугольный треугольник 9"/>
            <p:cNvSpPr/>
            <p:nvPr userDrawn="1"/>
          </p:nvSpPr>
          <p:spPr>
            <a:xfrm rot="10800000">
              <a:off x="8366975" y="0"/>
              <a:ext cx="3825025" cy="2195848"/>
            </a:xfrm>
            <a:prstGeom prst="rtTriangle">
              <a:avLst/>
            </a:prstGeom>
            <a:solidFill>
              <a:srgbClr val="71A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1" name="Прямая соединительная линия 10"/>
            <p:cNvCxnSpPr/>
            <p:nvPr userDrawn="1"/>
          </p:nvCxnSpPr>
          <p:spPr>
            <a:xfrm>
              <a:off x="9155285" y="0"/>
              <a:ext cx="1216057" cy="698107"/>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userDrawn="1"/>
          </p:nvCxnSpPr>
          <p:spPr>
            <a:xfrm>
              <a:off x="9767992" y="0"/>
              <a:ext cx="1934029" cy="1110276"/>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986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07BCCCA-D0D7-4190-95BA-5D08F8F72979}" type="datetimeFigureOut">
              <a:rPr lang="ru-RU" smtClean="0"/>
              <a:t>24.02.2024</a:t>
            </a:fld>
            <a:endParaRPr lang="ru-RU"/>
          </a:p>
        </p:txBody>
      </p:sp>
      <p:sp>
        <p:nvSpPr>
          <p:cNvPr id="3" name="Нижний колонтитул 2"/>
          <p:cNvSpPr>
            <a:spLocks noGrp="1"/>
          </p:cNvSpPr>
          <p:nvPr>
            <p:ph type="ftr" sz="quarter" idx="11"/>
          </p:nvPr>
        </p:nvSpPr>
        <p:spPr>
          <a:xfrm>
            <a:off x="4038600" y="6356350"/>
            <a:ext cx="4114800" cy="365125"/>
          </a:xfrm>
          <a:prstGeom prst="rect">
            <a:avLst/>
          </a:prstGeom>
        </p:spPr>
        <p:txBody>
          <a:bodyPr/>
          <a:lstStyle/>
          <a:p>
            <a:endParaRPr lang="ru-RU"/>
          </a:p>
        </p:txBody>
      </p:sp>
      <p:sp>
        <p:nvSpPr>
          <p:cNvPr id="4" name="Номер слайда 3"/>
          <p:cNvSpPr>
            <a:spLocks noGrp="1"/>
          </p:cNvSpPr>
          <p:nvPr>
            <p:ph type="sldNum" sz="quarter" idx="12"/>
          </p:nvPr>
        </p:nvSpPr>
        <p:spPr/>
        <p:txBody>
          <a:bodyPr/>
          <a:lstStyle/>
          <a:p>
            <a:fld id="{3103DC6B-32C4-4B33-B068-5484795C408B}" type="slidenum">
              <a:rPr lang="ru-RU" smtClean="0"/>
              <a:t>‹#›</a:t>
            </a:fld>
            <a:endParaRPr lang="ru-RU"/>
          </a:p>
        </p:txBody>
      </p:sp>
      <p:grpSp>
        <p:nvGrpSpPr>
          <p:cNvPr id="8" name="Группа 7"/>
          <p:cNvGrpSpPr/>
          <p:nvPr userDrawn="1"/>
        </p:nvGrpSpPr>
        <p:grpSpPr>
          <a:xfrm rot="10800000" flipH="1">
            <a:off x="9170688" y="5123543"/>
            <a:ext cx="3021312" cy="1734457"/>
            <a:chOff x="8366975" y="0"/>
            <a:chExt cx="3825025" cy="2195848"/>
          </a:xfrm>
        </p:grpSpPr>
        <p:sp>
          <p:nvSpPr>
            <p:cNvPr id="9" name="Прямоугольный треугольник 8"/>
            <p:cNvSpPr/>
            <p:nvPr userDrawn="1"/>
          </p:nvSpPr>
          <p:spPr>
            <a:xfrm rot="10800000">
              <a:off x="8366975" y="0"/>
              <a:ext cx="3825025" cy="2195848"/>
            </a:xfrm>
            <a:prstGeom prst="rtTriangle">
              <a:avLst/>
            </a:prstGeom>
            <a:solidFill>
              <a:srgbClr val="71A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Прямая соединительная линия 9"/>
            <p:cNvCxnSpPr/>
            <p:nvPr userDrawn="1"/>
          </p:nvCxnSpPr>
          <p:spPr>
            <a:xfrm>
              <a:off x="9155285" y="0"/>
              <a:ext cx="1216057" cy="698107"/>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userDrawn="1"/>
          </p:nvCxnSpPr>
          <p:spPr>
            <a:xfrm>
              <a:off x="9767992" y="0"/>
              <a:ext cx="1934029" cy="1110276"/>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73674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07BCCCA-D0D7-4190-95BA-5D08F8F72979}" type="datetimeFigureOut">
              <a:rPr lang="ru-RU" smtClean="0"/>
              <a:t>24.02.2024</a:t>
            </a:fld>
            <a:endParaRPr lang="ru-RU"/>
          </a:p>
        </p:txBody>
      </p:sp>
      <p:sp>
        <p:nvSpPr>
          <p:cNvPr id="4" name="Нижний колонтитул 3"/>
          <p:cNvSpPr>
            <a:spLocks noGrp="1"/>
          </p:cNvSpPr>
          <p:nvPr>
            <p:ph type="ftr" sz="quarter" idx="11"/>
          </p:nvPr>
        </p:nvSpPr>
        <p:spPr>
          <a:xfrm>
            <a:off x="4038600" y="6356350"/>
            <a:ext cx="4114800" cy="365125"/>
          </a:xfrm>
          <a:prstGeom prst="rect">
            <a:avLst/>
          </a:prstGeom>
        </p:spPr>
        <p:txBody>
          <a:bodyPr/>
          <a:lstStyle/>
          <a:p>
            <a:endParaRPr lang="ru-RU"/>
          </a:p>
        </p:txBody>
      </p:sp>
      <p:sp>
        <p:nvSpPr>
          <p:cNvPr id="5" name="Номер слайда 4"/>
          <p:cNvSpPr>
            <a:spLocks noGrp="1"/>
          </p:cNvSpPr>
          <p:nvPr>
            <p:ph type="sldNum" sz="quarter" idx="12"/>
          </p:nvPr>
        </p:nvSpPr>
        <p:spPr/>
        <p:txBody>
          <a:bodyPr/>
          <a:lstStyle/>
          <a:p>
            <a:fld id="{3103DC6B-32C4-4B33-B068-5484795C408B}" type="slidenum">
              <a:rPr lang="ru-RU" smtClean="0"/>
              <a:t>‹#›</a:t>
            </a:fld>
            <a:endParaRPr lang="ru-RU"/>
          </a:p>
        </p:txBody>
      </p:sp>
      <p:grpSp>
        <p:nvGrpSpPr>
          <p:cNvPr id="6" name="Группа 5"/>
          <p:cNvGrpSpPr/>
          <p:nvPr userDrawn="1"/>
        </p:nvGrpSpPr>
        <p:grpSpPr>
          <a:xfrm rot="10800000" flipH="1">
            <a:off x="9170688" y="5123543"/>
            <a:ext cx="3021312" cy="1734457"/>
            <a:chOff x="8366975" y="0"/>
            <a:chExt cx="3825025" cy="2195848"/>
          </a:xfrm>
        </p:grpSpPr>
        <p:sp>
          <p:nvSpPr>
            <p:cNvPr id="7" name="Прямоугольный треугольник 6"/>
            <p:cNvSpPr/>
            <p:nvPr userDrawn="1"/>
          </p:nvSpPr>
          <p:spPr>
            <a:xfrm rot="10800000">
              <a:off x="8366975" y="0"/>
              <a:ext cx="3825025" cy="2195848"/>
            </a:xfrm>
            <a:prstGeom prst="rtTriangle">
              <a:avLst/>
            </a:prstGeom>
            <a:solidFill>
              <a:srgbClr val="71A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 name="Прямая соединительная линия 7"/>
            <p:cNvCxnSpPr/>
            <p:nvPr userDrawn="1"/>
          </p:nvCxnSpPr>
          <p:spPr>
            <a:xfrm>
              <a:off x="9155285" y="0"/>
              <a:ext cx="1216057" cy="698107"/>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userDrawn="1"/>
          </p:nvCxnSpPr>
          <p:spPr>
            <a:xfrm>
              <a:off x="9767992" y="0"/>
              <a:ext cx="1934029" cy="1110276"/>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1836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t="6533" b="3603"/>
          <a:stretch/>
        </p:blipFill>
        <p:spPr>
          <a:xfrm>
            <a:off x="-956" y="-21771"/>
            <a:ext cx="12192956" cy="6879771"/>
          </a:xfrm>
          <a:prstGeom prst="rect">
            <a:avLst/>
          </a:prstGeom>
        </p:spPr>
      </p:pic>
      <p:sp>
        <p:nvSpPr>
          <p:cNvPr id="3" name="Дата 2"/>
          <p:cNvSpPr>
            <a:spLocks noGrp="1"/>
          </p:cNvSpPr>
          <p:nvPr>
            <p:ph type="dt" sz="half" idx="10"/>
          </p:nvPr>
        </p:nvSpPr>
        <p:spPr/>
        <p:txBody>
          <a:bodyPr/>
          <a:lstStyle/>
          <a:p>
            <a:fld id="{007BCCCA-D0D7-4190-95BA-5D08F8F72979}" type="datetimeFigureOut">
              <a:rPr lang="ru-RU" smtClean="0"/>
              <a:pPr/>
              <a:t>24.02.2024</a:t>
            </a:fld>
            <a:endParaRPr lang="ru-RU" dirty="0"/>
          </a:p>
        </p:txBody>
      </p:sp>
      <p:sp>
        <p:nvSpPr>
          <p:cNvPr id="4" name="Номер слайда 3"/>
          <p:cNvSpPr>
            <a:spLocks noGrp="1"/>
          </p:cNvSpPr>
          <p:nvPr>
            <p:ph type="sldNum" sz="quarter" idx="11"/>
          </p:nvPr>
        </p:nvSpPr>
        <p:spPr/>
        <p:txBody>
          <a:bodyPr/>
          <a:lstStyle/>
          <a:p>
            <a:fld id="{3103DC6B-32C4-4B33-B068-5484795C408B}" type="slidenum">
              <a:rPr lang="ru-RU" smtClean="0"/>
              <a:t>‹#›</a:t>
            </a:fld>
            <a:endParaRPr lang="ru-RU"/>
          </a:p>
        </p:txBody>
      </p:sp>
      <p:sp>
        <p:nvSpPr>
          <p:cNvPr id="6" name="Прямоугольник 5"/>
          <p:cNvSpPr/>
          <p:nvPr userDrawn="1"/>
        </p:nvSpPr>
        <p:spPr>
          <a:xfrm>
            <a:off x="1697920" y="4331380"/>
            <a:ext cx="8795203" cy="2207532"/>
          </a:xfrm>
          <a:prstGeom prst="rect">
            <a:avLst/>
          </a:prstGeom>
          <a:solidFill>
            <a:srgbClr val="1B97C8">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aseline="0" dirty="0" smtClean="0">
              <a:latin typeface="Book Antiqua" panose="02040602050305030304" pitchFamily="18" charset="0"/>
              <a:ea typeface="Blogger Sans" panose="02000506030000020004" pitchFamily="50" charset="0"/>
            </a:endParaRPr>
          </a:p>
        </p:txBody>
      </p:sp>
      <p:sp>
        <p:nvSpPr>
          <p:cNvPr id="2" name="Заголовок 1"/>
          <p:cNvSpPr>
            <a:spLocks noGrp="1"/>
          </p:cNvSpPr>
          <p:nvPr>
            <p:ph type="title"/>
          </p:nvPr>
        </p:nvSpPr>
        <p:spPr>
          <a:xfrm>
            <a:off x="1698399" y="4331380"/>
            <a:ext cx="8795203" cy="2207532"/>
          </a:xfrm>
        </p:spPr>
        <p:txBody>
          <a:bodyPr/>
          <a:lstStyle>
            <a:lvl1pPr algn="ctr">
              <a:defRPr>
                <a:solidFill>
                  <a:schemeClr val="bg1"/>
                </a:solidFill>
              </a:defRPr>
            </a:lvl1pPr>
          </a:lstStyle>
          <a:p>
            <a:r>
              <a:rPr lang="ru-RU" dirty="0" smtClean="0"/>
              <a:t>Образец заголовка</a:t>
            </a:r>
            <a:endParaRPr lang="ru-RU" dirty="0"/>
          </a:p>
        </p:txBody>
      </p:sp>
    </p:spTree>
    <p:extLst>
      <p:ext uri="{BB962C8B-B14F-4D97-AF65-F5344CB8AC3E}">
        <p14:creationId xmlns:p14="http://schemas.microsoft.com/office/powerpoint/2010/main" val="898875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Дата 2"/>
          <p:cNvSpPr>
            <a:spLocks noGrp="1"/>
          </p:cNvSpPr>
          <p:nvPr>
            <p:ph type="dt" sz="half" idx="10"/>
          </p:nvPr>
        </p:nvSpPr>
        <p:spPr/>
        <p:txBody>
          <a:bodyPr/>
          <a:lstStyle/>
          <a:p>
            <a:fld id="{007BCCCA-D0D7-4190-95BA-5D08F8F72979}" type="datetimeFigureOut">
              <a:rPr lang="ru-RU" smtClean="0"/>
              <a:pPr/>
              <a:t>24.02.2024</a:t>
            </a:fld>
            <a:endParaRPr lang="ru-RU" dirty="0"/>
          </a:p>
        </p:txBody>
      </p:sp>
      <p:sp>
        <p:nvSpPr>
          <p:cNvPr id="4" name="Номер слайда 3"/>
          <p:cNvSpPr>
            <a:spLocks noGrp="1"/>
          </p:cNvSpPr>
          <p:nvPr>
            <p:ph type="sldNum" sz="quarter" idx="11"/>
          </p:nvPr>
        </p:nvSpPr>
        <p:spPr/>
        <p:txBody>
          <a:bodyPr/>
          <a:lstStyle/>
          <a:p>
            <a:fld id="{3103DC6B-32C4-4B33-B068-5484795C408B}" type="slidenum">
              <a:rPr lang="ru-RU" smtClean="0"/>
              <a:t>‹#›</a:t>
            </a:fld>
            <a:endParaRPr lang="ru-RU"/>
          </a:p>
        </p:txBody>
      </p:sp>
      <p:sp>
        <p:nvSpPr>
          <p:cNvPr id="6" name="Прямоугольник 5"/>
          <p:cNvSpPr/>
          <p:nvPr userDrawn="1"/>
        </p:nvSpPr>
        <p:spPr>
          <a:xfrm>
            <a:off x="1697920" y="4331380"/>
            <a:ext cx="8795203" cy="2207532"/>
          </a:xfrm>
          <a:prstGeom prst="rect">
            <a:avLst/>
          </a:prstGeom>
          <a:solidFill>
            <a:srgbClr val="1B97C8">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dirty="0">
              <a:latin typeface="Book Antiqua" panose="02040602050305030304" pitchFamily="18" charset="0"/>
              <a:ea typeface="Blogger Sans" panose="02000506030000020004" pitchFamily="50" charset="0"/>
            </a:endParaRPr>
          </a:p>
        </p:txBody>
      </p:sp>
      <p:sp>
        <p:nvSpPr>
          <p:cNvPr id="5" name="Заголовок 4"/>
          <p:cNvSpPr>
            <a:spLocks noGrp="1"/>
          </p:cNvSpPr>
          <p:nvPr>
            <p:ph type="title"/>
          </p:nvPr>
        </p:nvSpPr>
        <p:spPr>
          <a:xfrm>
            <a:off x="1697920" y="4331380"/>
            <a:ext cx="8795203" cy="2207532"/>
          </a:xfrm>
        </p:spPr>
        <p:txBody>
          <a:bodyPr/>
          <a:lstStyle>
            <a:lvl1pPr algn="ctr">
              <a:defRPr>
                <a:solidFill>
                  <a:schemeClr val="bg1"/>
                </a:solidFill>
              </a:defRPr>
            </a:lvl1pPr>
          </a:lstStyle>
          <a:p>
            <a:r>
              <a:rPr lang="ru-RU" dirty="0" smtClean="0"/>
              <a:t>Образец заголовка</a:t>
            </a:r>
            <a:endParaRPr lang="ru-RU" dirty="0"/>
          </a:p>
        </p:txBody>
      </p:sp>
    </p:spTree>
    <p:extLst>
      <p:ext uri="{BB962C8B-B14F-4D97-AF65-F5344CB8AC3E}">
        <p14:creationId xmlns:p14="http://schemas.microsoft.com/office/powerpoint/2010/main" val="284652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2" cstate="print">
            <a:extLst>
              <a:ext uri="{28A0092B-C50C-407E-A947-70E740481C1C}">
                <a14:useLocalDpi xmlns:a14="http://schemas.microsoft.com/office/drawing/2010/main" val="0"/>
              </a:ext>
            </a:extLst>
          </a:blip>
          <a:srcRect t="6533" b="3603"/>
          <a:stretch/>
        </p:blipFill>
        <p:spPr>
          <a:xfrm>
            <a:off x="-956" y="-21771"/>
            <a:ext cx="12192956" cy="6879771"/>
          </a:xfrm>
          <a:prstGeom prst="rect">
            <a:avLst/>
          </a:prstGeom>
        </p:spPr>
      </p:pic>
      <p:sp>
        <p:nvSpPr>
          <p:cNvPr id="3" name="Дата 2"/>
          <p:cNvSpPr>
            <a:spLocks noGrp="1"/>
          </p:cNvSpPr>
          <p:nvPr>
            <p:ph type="dt" sz="half" idx="10"/>
          </p:nvPr>
        </p:nvSpPr>
        <p:spPr/>
        <p:txBody>
          <a:bodyPr/>
          <a:lstStyle/>
          <a:p>
            <a:fld id="{007BCCCA-D0D7-4190-95BA-5D08F8F72979}" type="datetimeFigureOut">
              <a:rPr lang="ru-RU" smtClean="0"/>
              <a:pPr/>
              <a:t>24.02.2024</a:t>
            </a:fld>
            <a:endParaRPr lang="ru-RU" dirty="0"/>
          </a:p>
        </p:txBody>
      </p:sp>
      <p:sp>
        <p:nvSpPr>
          <p:cNvPr id="4" name="Номер слайда 3"/>
          <p:cNvSpPr>
            <a:spLocks noGrp="1"/>
          </p:cNvSpPr>
          <p:nvPr>
            <p:ph type="sldNum" sz="quarter" idx="11"/>
          </p:nvPr>
        </p:nvSpPr>
        <p:spPr/>
        <p:txBody>
          <a:bodyPr/>
          <a:lstStyle/>
          <a:p>
            <a:fld id="{3103DC6B-32C4-4B33-B068-5484795C408B}" type="slidenum">
              <a:rPr lang="ru-RU" smtClean="0"/>
              <a:t>‹#›</a:t>
            </a:fld>
            <a:endParaRPr lang="ru-RU"/>
          </a:p>
        </p:txBody>
      </p:sp>
      <p:sp>
        <p:nvSpPr>
          <p:cNvPr id="6" name="Прямоугольник 5"/>
          <p:cNvSpPr/>
          <p:nvPr userDrawn="1"/>
        </p:nvSpPr>
        <p:spPr>
          <a:xfrm>
            <a:off x="1697920" y="4331380"/>
            <a:ext cx="8795203" cy="2207532"/>
          </a:xfrm>
          <a:prstGeom prst="rect">
            <a:avLst/>
          </a:prstGeom>
          <a:solidFill>
            <a:srgbClr val="1B97C8">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dirty="0" smtClean="0">
                <a:latin typeface="Book Antiqua" panose="02040602050305030304" pitchFamily="18" charset="0"/>
                <a:ea typeface="Blogger Sans" panose="02000506030000020004" pitchFamily="50" charset="0"/>
              </a:rPr>
              <a:t>Благодарю</a:t>
            </a:r>
            <a:r>
              <a:rPr lang="ru-RU" sz="6000" baseline="0" dirty="0" smtClean="0">
                <a:latin typeface="Book Antiqua" panose="02040602050305030304" pitchFamily="18" charset="0"/>
                <a:ea typeface="Blogger Sans" panose="02000506030000020004" pitchFamily="50" charset="0"/>
              </a:rPr>
              <a:t> </a:t>
            </a:r>
          </a:p>
          <a:p>
            <a:pPr algn="ctr"/>
            <a:r>
              <a:rPr lang="ru-RU" sz="6000" baseline="0" dirty="0" smtClean="0">
                <a:latin typeface="Book Antiqua" panose="02040602050305030304" pitchFamily="18" charset="0"/>
                <a:ea typeface="Blogger Sans" panose="02000506030000020004" pitchFamily="50" charset="0"/>
              </a:rPr>
              <a:t>за внимание!</a:t>
            </a:r>
            <a:endParaRPr lang="ru-RU" sz="6000" dirty="0">
              <a:latin typeface="Book Antiqua" panose="02040602050305030304" pitchFamily="18" charset="0"/>
              <a:ea typeface="Blogger Sans" panose="02000506030000020004" pitchFamily="50" charset="0"/>
            </a:endParaRPr>
          </a:p>
        </p:txBody>
      </p:sp>
    </p:spTree>
    <p:extLst>
      <p:ext uri="{BB962C8B-B14F-4D97-AF65-F5344CB8AC3E}">
        <p14:creationId xmlns:p14="http://schemas.microsoft.com/office/powerpoint/2010/main" val="4247236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965915"/>
            <a:ext cx="10515600" cy="724773"/>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8737600" y="6356350"/>
            <a:ext cx="1301750" cy="365125"/>
          </a:xfrm>
          <a:prstGeom prst="rect">
            <a:avLst/>
          </a:prstGeom>
        </p:spPr>
        <p:txBody>
          <a:bodyPr vert="horz" lIns="91440" tIns="45720" rIns="91440" bIns="45720" rtlCol="0" anchor="ctr"/>
          <a:lstStyle>
            <a:lvl1pPr algn="l">
              <a:defRPr sz="1200">
                <a:solidFill>
                  <a:schemeClr val="tx1">
                    <a:tint val="75000"/>
                  </a:schemeClr>
                </a:solidFill>
                <a:latin typeface="Blogger Sans" panose="02000506030000020004" pitchFamily="50" charset="0"/>
                <a:ea typeface="Blogger Sans" panose="02000506030000020004" pitchFamily="50" charset="0"/>
              </a:defRPr>
            </a:lvl1pPr>
          </a:lstStyle>
          <a:p>
            <a:fld id="{007BCCCA-D0D7-4190-95BA-5D08F8F72979}" type="datetimeFigureOut">
              <a:rPr lang="ru-RU" smtClean="0"/>
              <a:pPr/>
              <a:t>24.02.2024</a:t>
            </a:fld>
            <a:endParaRPr lang="ru-RU" dirty="0"/>
          </a:p>
        </p:txBody>
      </p:sp>
      <p:sp>
        <p:nvSpPr>
          <p:cNvPr id="6" name="Номер слайда 5"/>
          <p:cNvSpPr>
            <a:spLocks noGrp="1"/>
          </p:cNvSpPr>
          <p:nvPr>
            <p:ph type="sldNum" sz="quarter" idx="4"/>
          </p:nvPr>
        </p:nvSpPr>
        <p:spPr>
          <a:xfrm>
            <a:off x="10391774" y="6356350"/>
            <a:ext cx="96202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3DC6B-32C4-4B33-B068-5484795C408B}" type="slidenum">
              <a:rPr lang="ru-RU" smtClean="0"/>
              <a:t>‹#›</a:t>
            </a:fld>
            <a:endParaRPr lang="ru-RU"/>
          </a:p>
        </p:txBody>
      </p:sp>
    </p:spTree>
    <p:extLst>
      <p:ext uri="{BB962C8B-B14F-4D97-AF65-F5344CB8AC3E}">
        <p14:creationId xmlns:p14="http://schemas.microsoft.com/office/powerpoint/2010/main" val="605896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txStyles>
    <p:titleStyle>
      <a:lvl1pPr algn="l" defTabSz="914400" rtl="0" eaLnBrk="1" latinLnBrk="0" hangingPunct="1">
        <a:lnSpc>
          <a:spcPct val="90000"/>
        </a:lnSpc>
        <a:spcBef>
          <a:spcPct val="0"/>
        </a:spcBef>
        <a:buNone/>
        <a:defRPr sz="4400" kern="1200">
          <a:solidFill>
            <a:schemeClr val="tx1"/>
          </a:solidFill>
          <a:latin typeface="Book Antiqua" panose="0204060205030503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logger Sans Light" panose="02000506030000020004" pitchFamily="50" charset="0"/>
          <a:ea typeface="Blogger Sans Light" panose="02000506030000020004"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logger Sans Light" panose="02000506030000020004" pitchFamily="50" charset="0"/>
          <a:ea typeface="Blogger Sans Light" panose="02000506030000020004"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logger Sans Light" panose="02000506030000020004" pitchFamily="50" charset="0"/>
          <a:ea typeface="Blogger Sans Light" panose="02000506030000020004"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logger Sans Light" panose="02000506030000020004" pitchFamily="50" charset="0"/>
          <a:ea typeface="Blogger Sans Light" panose="02000506030000020004"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logger Sans Light" panose="02000506030000020004" pitchFamily="50" charset="0"/>
          <a:ea typeface="Blogger Sans Light" panose="02000506030000020004"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legalacts.ru/doc/federalnyi-zakon-ot-12042010-n-61-fz-ob/#001075"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21237" y="1439739"/>
            <a:ext cx="6317687" cy="2380691"/>
          </a:xfrm>
        </p:spPr>
        <p:txBody>
          <a:bodyPr>
            <a:noAutofit/>
          </a:bodyPr>
          <a:lstStyle/>
          <a:p>
            <a:r>
              <a:rPr lang="ru-RU" sz="2800" dirty="0" smtClean="0">
                <a:solidFill>
                  <a:srgbClr val="212529"/>
                </a:solidFill>
                <a:latin typeface="Times New Roman" panose="02020603050405020304" pitchFamily="18" charset="0"/>
                <a:cs typeface="Times New Roman" panose="02020603050405020304" pitchFamily="18" charset="0"/>
              </a:rPr>
              <a:t>ГОСУДАРСТВЕННАЯ РЕГИСТРАЦИЯ </a:t>
            </a:r>
            <a:r>
              <a:rPr lang="ru-RU" sz="2800" dirty="0">
                <a:solidFill>
                  <a:srgbClr val="212529"/>
                </a:solidFill>
                <a:latin typeface="Times New Roman" panose="02020603050405020304" pitchFamily="18" charset="0"/>
                <a:cs typeface="Times New Roman" panose="02020603050405020304" pitchFamily="18" charset="0"/>
              </a:rPr>
              <a:t>ЛЕКАРСТВЕННЫХ ПРЕПАРАТОВ</a:t>
            </a:r>
            <a:r>
              <a:rPr lang="ru-RU" sz="4000" dirty="0">
                <a:solidFill>
                  <a:srgbClr val="212529"/>
                </a:solidFill>
                <a:latin typeface="Arial" panose="020B0604020202020204" pitchFamily="34" charset="0"/>
              </a:rPr>
              <a:t/>
            </a:r>
            <a:br>
              <a:rPr lang="ru-RU" sz="4000" dirty="0">
                <a:solidFill>
                  <a:srgbClr val="212529"/>
                </a:solidFill>
                <a:latin typeface="Arial" panose="020B0604020202020204" pitchFamily="34" charset="0"/>
              </a:rPr>
            </a:br>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0648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49754" y="949707"/>
            <a:ext cx="7288855" cy="523220"/>
          </a:xfrm>
          <a:prstGeom prst="rect">
            <a:avLst/>
          </a:prstGeom>
        </p:spPr>
        <p:txBody>
          <a:bodyPr wrap="none">
            <a:spAutoFit/>
          </a:bodyPr>
          <a:lstStyle/>
          <a:p>
            <a:r>
              <a:rPr lang="ru-RU" sz="2800" dirty="0">
                <a:latin typeface="Times New Roman" panose="02020603050405020304" pitchFamily="18" charset="0"/>
                <a:cs typeface="Times New Roman" panose="02020603050405020304" pitchFamily="18" charset="0"/>
              </a:rPr>
              <a:t>Принципы экспертизы лекарственных средств</a:t>
            </a:r>
          </a:p>
        </p:txBody>
      </p:sp>
      <p:sp>
        <p:nvSpPr>
          <p:cNvPr id="3" name="Прямоугольник 2"/>
          <p:cNvSpPr/>
          <p:nvPr/>
        </p:nvSpPr>
        <p:spPr>
          <a:xfrm>
            <a:off x="966159" y="1688588"/>
            <a:ext cx="10144664" cy="3970318"/>
          </a:xfrm>
          <a:prstGeom prst="rect">
            <a:avLst/>
          </a:prstGeom>
        </p:spPr>
        <p:txBody>
          <a:bodyPr wrap="square">
            <a:spAutoFit/>
          </a:bodyPr>
          <a:lstStyle/>
          <a:p>
            <a:pPr algn="just"/>
            <a:r>
              <a:rPr lang="ru-RU" sz="2800" dirty="0">
                <a:solidFill>
                  <a:srgbClr val="212529"/>
                </a:solidFill>
                <a:latin typeface="Times New Roman" panose="02020603050405020304" pitchFamily="18" charset="0"/>
                <a:cs typeface="Times New Roman" panose="02020603050405020304" pitchFamily="18" charset="0"/>
              </a:rPr>
              <a:t>Экспертиза лекарственных средств основывается на принципах законности, соблюдения прав и свобод человека и гражданина, прав юридического лица, независимости эксперта, объективности, всесторонности и полноты исследований, проводимых с использованием современных достижений науки и техники, ответственности федерального государственного бюджетного учреждения по проведению экспертизы лекарственных средств и экспертов за проведение и качество </a:t>
            </a:r>
            <a:r>
              <a:rPr lang="ru-RU" sz="2800" dirty="0" smtClean="0">
                <a:solidFill>
                  <a:srgbClr val="212529"/>
                </a:solidFill>
                <a:latin typeface="Times New Roman" panose="02020603050405020304" pitchFamily="18" charset="0"/>
                <a:cs typeface="Times New Roman" panose="02020603050405020304" pitchFamily="18" charset="0"/>
              </a:rPr>
              <a:t>экспертизы.</a:t>
            </a:r>
          </a:p>
        </p:txBody>
      </p:sp>
    </p:spTree>
    <p:extLst>
      <p:ext uri="{BB962C8B-B14F-4D97-AF65-F5344CB8AC3E}">
        <p14:creationId xmlns:p14="http://schemas.microsoft.com/office/powerpoint/2010/main" val="3087514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94239" y="1166202"/>
            <a:ext cx="10515600" cy="4351338"/>
          </a:xfrm>
        </p:spPr>
        <p:txBody>
          <a:bodyPr>
            <a:normAutofit fontScale="62500" lnSpcReduction="20000"/>
          </a:bodyPr>
          <a:lstStyle/>
          <a:p>
            <a:pPr algn="just"/>
            <a:r>
              <a:rPr lang="ru-RU" sz="3400" u="sng" dirty="0">
                <a:solidFill>
                  <a:srgbClr val="212529"/>
                </a:solidFill>
                <a:latin typeface="Times New Roman" panose="02020603050405020304" pitchFamily="18" charset="0"/>
                <a:cs typeface="Times New Roman" panose="02020603050405020304" pitchFamily="18" charset="0"/>
              </a:rPr>
              <a:t>Экспертиза лекарственных препаратов для медицинского применения включает в себя:</a:t>
            </a:r>
          </a:p>
          <a:p>
            <a:pPr algn="just"/>
            <a:r>
              <a:rPr lang="ru-RU" sz="3400" dirty="0">
                <a:solidFill>
                  <a:srgbClr val="212529"/>
                </a:solidFill>
                <a:latin typeface="Times New Roman" panose="02020603050405020304" pitchFamily="18" charset="0"/>
                <a:cs typeface="Times New Roman" panose="02020603050405020304" pitchFamily="18" charset="0"/>
              </a:rPr>
              <a:t>1) экспертизу документов, представленных для определения возможности рассматривать лекарственный препарат для медицинского применения в качестве </a:t>
            </a:r>
            <a:r>
              <a:rPr lang="ru-RU" sz="3400" dirty="0" err="1">
                <a:solidFill>
                  <a:srgbClr val="212529"/>
                </a:solidFill>
                <a:latin typeface="Times New Roman" panose="02020603050405020304" pitchFamily="18" charset="0"/>
                <a:cs typeface="Times New Roman" panose="02020603050405020304" pitchFamily="18" charset="0"/>
              </a:rPr>
              <a:t>орфанного</a:t>
            </a:r>
            <a:r>
              <a:rPr lang="ru-RU" sz="3400" dirty="0">
                <a:solidFill>
                  <a:srgbClr val="212529"/>
                </a:solidFill>
                <a:latin typeface="Times New Roman" panose="02020603050405020304" pitchFamily="18" charset="0"/>
                <a:cs typeface="Times New Roman" panose="02020603050405020304" pitchFamily="18" charset="0"/>
              </a:rPr>
              <a:t> лекарственного препарата;</a:t>
            </a:r>
          </a:p>
          <a:p>
            <a:pPr algn="just"/>
            <a:r>
              <a:rPr lang="ru-RU" sz="3400" dirty="0">
                <a:solidFill>
                  <a:srgbClr val="212529"/>
                </a:solidFill>
                <a:latin typeface="Times New Roman" panose="02020603050405020304" pitchFamily="18" charset="0"/>
                <a:cs typeface="Times New Roman" panose="02020603050405020304" pitchFamily="18" charset="0"/>
              </a:rPr>
              <a:t>2) экспертизу предложенных методов контроля качества лекарственного средства и (или) качества представленных образцов лекарственного средства с использованием этих методов (далее - экспертиза качества лекарственного средства);</a:t>
            </a:r>
          </a:p>
          <a:p>
            <a:pPr algn="just"/>
            <a:r>
              <a:rPr lang="ru-RU" sz="3400" dirty="0">
                <a:solidFill>
                  <a:srgbClr val="212529"/>
                </a:solidFill>
                <a:latin typeface="Times New Roman" panose="02020603050405020304" pitchFamily="18" charset="0"/>
                <a:cs typeface="Times New Roman" panose="02020603050405020304" pitchFamily="18" charset="0"/>
              </a:rPr>
              <a:t>3) экспертизу отношения ожидаемой пользы к возможному риску применения лекарственного препарата;</a:t>
            </a:r>
          </a:p>
          <a:p>
            <a:pPr algn="just"/>
            <a:r>
              <a:rPr lang="ru-RU" sz="3400" dirty="0">
                <a:solidFill>
                  <a:srgbClr val="212529"/>
                </a:solidFill>
                <a:latin typeface="Times New Roman" panose="02020603050405020304" pitchFamily="18" charset="0"/>
                <a:cs typeface="Times New Roman" panose="02020603050405020304" pitchFamily="18" charset="0"/>
              </a:rPr>
              <a:t>4) экспертизу регистрационного досье на лекарственный препарат в целях определения взаимозаменяемости лекарственных препаратов для медицинского применения.</a:t>
            </a:r>
          </a:p>
          <a:p>
            <a:pPr algn="just"/>
            <a:r>
              <a:rPr lang="ru-RU" sz="3400" dirty="0">
                <a:solidFill>
                  <a:srgbClr val="212529"/>
                </a:solidFill>
                <a:latin typeface="Times New Roman" panose="02020603050405020304" pitchFamily="18" charset="0"/>
                <a:cs typeface="Times New Roman" panose="02020603050405020304" pitchFamily="18" charset="0"/>
              </a:rPr>
              <a:t>3. Экспертиза лекарственных препаратов для ветеринарного применения включает в себя экспертизу качества лекарственного средства и экспертизу отношения ожидаемой пользы к возможному риску применения лекарственного препарата.</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23830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86442" y="780999"/>
            <a:ext cx="10515600" cy="4351338"/>
          </a:xfrm>
        </p:spPr>
        <p:txBody>
          <a:bodyPr>
            <a:noAutofit/>
          </a:bodyPr>
          <a:lstStyle/>
          <a:p>
            <a:pPr marL="0" indent="0" algn="just">
              <a:buNone/>
            </a:pPr>
            <a:r>
              <a:rPr lang="ru-RU" b="1" dirty="0">
                <a:latin typeface="Times New Roman" panose="02020603050405020304" pitchFamily="18" charset="0"/>
                <a:cs typeface="Times New Roman" panose="02020603050405020304" pitchFamily="18" charset="0"/>
              </a:rPr>
              <a:t>Организация проведения экспертизы лекарственных средств</a:t>
            </a:r>
          </a:p>
          <a:p>
            <a:pPr marL="0" indent="0" algn="just">
              <a:buNone/>
            </a:pPr>
            <a:endParaRPr lang="ru-RU" dirty="0">
              <a:latin typeface="Times New Roman" panose="02020603050405020304" pitchFamily="18" charset="0"/>
              <a:cs typeface="Times New Roman" panose="02020603050405020304" pitchFamily="18" charset="0"/>
            </a:endParaRPr>
          </a:p>
          <a:p>
            <a:pPr marL="0" indent="0" algn="just">
              <a:buNone/>
            </a:pPr>
            <a:r>
              <a:rPr lang="ru-RU" sz="2400" dirty="0" smtClean="0">
                <a:latin typeface="Times New Roman" panose="02020603050405020304" pitchFamily="18" charset="0"/>
                <a:cs typeface="Times New Roman" panose="02020603050405020304" pitchFamily="18" charset="0"/>
              </a:rPr>
              <a:t>Экспертиза </a:t>
            </a:r>
            <a:r>
              <a:rPr lang="ru-RU" sz="2400" dirty="0">
                <a:latin typeface="Times New Roman" panose="02020603050405020304" pitchFamily="18" charset="0"/>
                <a:cs typeface="Times New Roman" panose="02020603050405020304" pitchFamily="18" charset="0"/>
              </a:rPr>
              <a:t>лекарственных средств проводится комиссией экспертов экспертного учреждения, назначенной его руководителем, на основании задания на проведение экспертизы лекарственного средства, выданного уполномоченным федеральным органом исполнительной власти. Руководитель экспертного учреждения обеспечивает надлежащее проведение экспертизы лекарственных средств в соответствии с заданием, выданным уполномоченным федеральным органом исполнительной власти, и организует подготовку сводного заключения этой комиссии. В состав этой комиссии по решению руководителя экспертного учреждения могут быть включены в качестве экспертов лица, не работающие в данном экспертном учреждении, если их специальные знания необходимы для проведения экспертизы и такие эксперты отсутствуют в данном экспертном учреждении.</a:t>
            </a:r>
          </a:p>
        </p:txBody>
      </p:sp>
    </p:spTree>
    <p:extLst>
      <p:ext uri="{BB962C8B-B14F-4D97-AF65-F5344CB8AC3E}">
        <p14:creationId xmlns:p14="http://schemas.microsoft.com/office/powerpoint/2010/main" val="3233384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7751" y="1179761"/>
            <a:ext cx="10394830" cy="3785652"/>
          </a:xfrm>
          <a:prstGeom prst="rect">
            <a:avLst/>
          </a:prstGeom>
        </p:spPr>
        <p:txBody>
          <a:bodyPr wrap="square">
            <a:spAutoFit/>
          </a:bodyPr>
          <a:lstStyle/>
          <a:p>
            <a:pPr algn="just"/>
            <a:r>
              <a:rPr lang="ru-RU" sz="2400" b="1" dirty="0" smtClean="0"/>
              <a:t>- Экспертом</a:t>
            </a:r>
            <a:r>
              <a:rPr lang="ru-RU" sz="2400" dirty="0" smtClean="0"/>
              <a:t> </a:t>
            </a:r>
            <a:r>
              <a:rPr lang="ru-RU" sz="2400" dirty="0"/>
              <a:t>по проведению экспертизы лекарственных средств является аттестованный работник экспертного учреждения, который имеет высшее медицинское, фармацевтическое, биологическое, ветеринарное или химическое образование и проводит экспертизу лекарственных средств в порядке исполнения своих должностных обязанностей (далее - эксперт</a:t>
            </a:r>
            <a:r>
              <a:rPr lang="ru-RU" sz="2400" dirty="0" smtClean="0"/>
              <a:t>).</a:t>
            </a:r>
          </a:p>
          <a:p>
            <a:pPr marL="342900" indent="-342900" algn="just">
              <a:buFontTx/>
              <a:buChar char="-"/>
            </a:pPr>
            <a:r>
              <a:rPr lang="ru-RU" sz="2400" dirty="0" smtClean="0"/>
              <a:t>При </a:t>
            </a:r>
            <a:r>
              <a:rPr lang="ru-RU" sz="2400" dirty="0"/>
              <a:t>проведении экспертизы лекарственных средств эксперт не может находиться в какой-либо зависимости от лица, назначившего эту экспертизу, разработчика лекарственного средства или других заинтересованных в результатах экспертизы лиц</a:t>
            </a:r>
            <a:r>
              <a:rPr lang="ru-RU" sz="2400" dirty="0" smtClean="0"/>
              <a:t>.</a:t>
            </a:r>
          </a:p>
          <a:p>
            <a:pPr marL="342900" indent="-342900" algn="just">
              <a:buFontTx/>
              <a:buChar char="-"/>
            </a:pPr>
            <a:endParaRPr lang="ru-RU" sz="2400" dirty="0"/>
          </a:p>
        </p:txBody>
      </p:sp>
    </p:spTree>
    <p:extLst>
      <p:ext uri="{BB962C8B-B14F-4D97-AF65-F5344CB8AC3E}">
        <p14:creationId xmlns:p14="http://schemas.microsoft.com/office/powerpoint/2010/main" val="221941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1250" y="1143000"/>
            <a:ext cx="10515600" cy="4580792"/>
          </a:xfrm>
        </p:spPr>
        <p:txBody>
          <a:bodyPr>
            <a:normAutofit/>
          </a:bodyPr>
          <a:lstStyle/>
          <a:p>
            <a:pPr algn="just"/>
            <a:r>
              <a:rPr lang="ru-RU" dirty="0">
                <a:latin typeface="Times New Roman" panose="02020603050405020304" pitchFamily="18" charset="0"/>
                <a:cs typeface="Times New Roman" panose="02020603050405020304" pitchFamily="18" charset="0"/>
              </a:rPr>
              <a:t>При проведении экспертизы лекарственных средств не допускается истребование экспертом у заявителя либо иных лиц материалов, необходимых для проведения экспертизы. В случае недостаточности представленных эксперту материалов в личный кабинет заявителя в единой государственной информационной системе в сфере здравоохранения (далее - единая система) экспертным учреждением направляется запрос о представлении необходимых материалов, подписанный руководителем (уполномоченным лицом) экспертного учреждения с использованием усиленной квалифицированной электронной подписи.</a:t>
            </a:r>
          </a:p>
        </p:txBody>
      </p:sp>
    </p:spTree>
    <p:extLst>
      <p:ext uri="{BB962C8B-B14F-4D97-AF65-F5344CB8AC3E}">
        <p14:creationId xmlns:p14="http://schemas.microsoft.com/office/powerpoint/2010/main" val="1482215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38200" y="1298086"/>
            <a:ext cx="10515600" cy="4351338"/>
          </a:xfrm>
        </p:spPr>
        <p:txBody>
          <a:bodyPr>
            <a:normAutofit lnSpcReduction="10000"/>
          </a:bodyPr>
          <a:lstStyle/>
          <a:p>
            <a:pPr algn="just"/>
            <a:r>
              <a:rPr lang="ru-RU" dirty="0">
                <a:latin typeface="Times New Roman" panose="02020603050405020304" pitchFamily="18" charset="0"/>
                <a:cs typeface="Times New Roman" panose="02020603050405020304" pitchFamily="18" charset="0"/>
              </a:rPr>
              <a:t>Заявитель обязан направить в личный кабинет экспертного учреждения в единой системе подписанный усиленной квалифицированной электронной подписью ответ на запрос экспертного учреждения в срок, не превышающий девяноста рабочих дней со дня получения экспертным учреждением электронного уведомления о получении заявителем запроса. Время со дня направления экспертным учреждением в личный кабинет заявителя в единой системе запроса о представлении дополнительных материалов до дня направления заявителем в личный кабинет экспертного учреждения в единой системе ответа на запрос не учитывается при исчислении срока проведения экспертизы лекарственного средства.</a:t>
            </a:r>
          </a:p>
        </p:txBody>
      </p:sp>
    </p:spTree>
    <p:extLst>
      <p:ext uri="{BB962C8B-B14F-4D97-AF65-F5344CB8AC3E}">
        <p14:creationId xmlns:p14="http://schemas.microsoft.com/office/powerpoint/2010/main" val="2012548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82162" y="1517895"/>
            <a:ext cx="10515600" cy="4351338"/>
          </a:xfrm>
        </p:spPr>
        <p:txBody>
          <a:bodyPr>
            <a:normAutofit fontScale="77500" lnSpcReduction="20000"/>
          </a:bodyPr>
          <a:lstStyle/>
          <a:p>
            <a:pPr algn="just"/>
            <a:r>
              <a:rPr lang="ru-RU" b="1" dirty="0">
                <a:latin typeface="Times New Roman" panose="02020603050405020304" pitchFamily="18" charset="0"/>
                <a:cs typeface="Times New Roman" panose="02020603050405020304" pitchFamily="18" charset="0"/>
              </a:rPr>
              <a:t>Эксперт</a:t>
            </a:r>
            <a:r>
              <a:rPr lang="ru-RU" dirty="0">
                <a:latin typeface="Times New Roman" panose="02020603050405020304" pitchFamily="18" charset="0"/>
                <a:cs typeface="Times New Roman" panose="02020603050405020304" pitchFamily="18" charset="0"/>
              </a:rPr>
              <a:t> при проведении порученной ему руководителем экспертного учреждения экспертизы лекарственного средства </a:t>
            </a:r>
            <a:r>
              <a:rPr lang="ru-RU" b="1" dirty="0">
                <a:latin typeface="Times New Roman" panose="02020603050405020304" pitchFamily="18" charset="0"/>
                <a:cs typeface="Times New Roman" panose="02020603050405020304" pitchFamily="18" charset="0"/>
              </a:rPr>
              <a:t>обязан</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1) провести полное исследование представленных ему объектов, материалов, дать обоснованное и объективное заключение по поставленным перед ним вопросам или мотивированное заключение о невозможности проведения им экспертизы лекарственного средства, если поставленные вопросы выходят за пределы специальных знаний эксперта, объекты исследований и материалы непригодны или недостаточны для проведения исследований и дачи заключения либо современный уровень развития науки не позволяет ответить на поставленные вопросы;</a:t>
            </a:r>
          </a:p>
          <a:p>
            <a:pPr algn="just"/>
            <a:r>
              <a:rPr lang="ru-RU" dirty="0">
                <a:latin typeface="Times New Roman" panose="02020603050405020304" pitchFamily="18" charset="0"/>
                <a:cs typeface="Times New Roman" panose="02020603050405020304" pitchFamily="18" charset="0"/>
              </a:rPr>
              <a:t>2) не разглашать сведения, которые стали ему известны в связи с проведением экспертизы лекарственного средства, а также сведения, составляющие государственную, коммерческую или иную охраняемую законом тайну;</a:t>
            </a:r>
          </a:p>
          <a:p>
            <a:pPr algn="just"/>
            <a:r>
              <a:rPr lang="ru-RU" dirty="0">
                <a:latin typeface="Times New Roman" panose="02020603050405020304" pitchFamily="18" charset="0"/>
                <a:cs typeface="Times New Roman" panose="02020603050405020304" pitchFamily="18" charset="0"/>
              </a:rPr>
              <a:t>3) обеспечить сохранность представленных объектов исследований и материалов.</a:t>
            </a:r>
          </a:p>
        </p:txBody>
      </p:sp>
    </p:spTree>
    <p:extLst>
      <p:ext uri="{BB962C8B-B14F-4D97-AF65-F5344CB8AC3E}">
        <p14:creationId xmlns:p14="http://schemas.microsoft.com/office/powerpoint/2010/main" val="2287401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75847" y="671691"/>
            <a:ext cx="11808068" cy="369332"/>
          </a:xfrm>
          <a:prstGeom prst="rect">
            <a:avLst/>
          </a:prstGeom>
        </p:spPr>
        <p:txBody>
          <a:bodyPr wrap="square">
            <a:spAutoFit/>
          </a:bodyPr>
          <a:lstStyle/>
          <a:p>
            <a:pPr indent="342900"/>
            <a:endParaRPr lang="ru-RU" dirty="0">
              <a:solidFill>
                <a:srgbClr val="000000"/>
              </a:solidFill>
              <a:latin typeface="Times New Roman" panose="02020603050405020304" pitchFamily="18" charset="0"/>
            </a:endParaRPr>
          </a:p>
        </p:txBody>
      </p:sp>
      <p:sp>
        <p:nvSpPr>
          <p:cNvPr id="2" name="Прямоугольник 1"/>
          <p:cNvSpPr/>
          <p:nvPr/>
        </p:nvSpPr>
        <p:spPr>
          <a:xfrm>
            <a:off x="992037" y="1645109"/>
            <a:ext cx="9963509" cy="2677656"/>
          </a:xfrm>
          <a:prstGeom prst="rect">
            <a:avLst/>
          </a:prstGeom>
        </p:spPr>
        <p:txBody>
          <a:bodyPr wrap="square">
            <a:spAutoFit/>
          </a:bodyPr>
          <a:lstStyle/>
          <a:p>
            <a:pPr algn="just"/>
            <a:r>
              <a:rPr lang="ru-RU" sz="2400" b="1" dirty="0">
                <a:solidFill>
                  <a:srgbClr val="212529"/>
                </a:solidFill>
                <a:latin typeface="Times New Roman" panose="02020603050405020304" pitchFamily="18" charset="0"/>
                <a:cs typeface="Times New Roman" panose="02020603050405020304" pitchFamily="18" charset="0"/>
              </a:rPr>
              <a:t>Эксперт не вправе:</a:t>
            </a:r>
          </a:p>
          <a:p>
            <a:pPr algn="just"/>
            <a:r>
              <a:rPr lang="ru-RU" sz="2400" dirty="0">
                <a:solidFill>
                  <a:srgbClr val="212529"/>
                </a:solidFill>
                <a:latin typeface="Times New Roman" panose="02020603050405020304" pitchFamily="18" charset="0"/>
                <a:cs typeface="Times New Roman" panose="02020603050405020304" pitchFamily="18" charset="0"/>
              </a:rPr>
              <a:t>1) проводить экспертизу лекарственного средства по обращению непосредственно к нему организаций или физических лиц;</a:t>
            </a:r>
          </a:p>
          <a:p>
            <a:pPr algn="just"/>
            <a:r>
              <a:rPr lang="ru-RU" sz="2400" dirty="0">
                <a:solidFill>
                  <a:srgbClr val="212529"/>
                </a:solidFill>
                <a:latin typeface="Times New Roman" panose="02020603050405020304" pitchFamily="18" charset="0"/>
                <a:cs typeface="Times New Roman" panose="02020603050405020304" pitchFamily="18" charset="0"/>
              </a:rPr>
              <a:t>2) самостоятельно собирать материалы для проведения экспертизы лекарственного средства;</a:t>
            </a:r>
          </a:p>
          <a:p>
            <a:pPr algn="just"/>
            <a:r>
              <a:rPr lang="ru-RU" sz="2400" dirty="0">
                <a:solidFill>
                  <a:srgbClr val="212529"/>
                </a:solidFill>
                <a:latin typeface="Times New Roman" panose="02020603050405020304" pitchFamily="18" charset="0"/>
                <a:cs typeface="Times New Roman" panose="02020603050405020304" pitchFamily="18" charset="0"/>
              </a:rPr>
              <a:t>3) проводить экспертизу лекарственного средства в качестве негосударственного эксперта.</a:t>
            </a:r>
            <a:endParaRPr lang="ru-RU" sz="2400" b="0" i="0" dirty="0">
              <a:solidFill>
                <a:srgbClr val="212529"/>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2441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38200" y="1306879"/>
            <a:ext cx="10515600" cy="4351338"/>
          </a:xfrm>
        </p:spPr>
        <p:txBody>
          <a:bodyPr/>
          <a:lstStyle/>
          <a:p>
            <a:pPr algn="just"/>
            <a:r>
              <a:rPr lang="ru-RU" dirty="0">
                <a:latin typeface="Times New Roman" panose="02020603050405020304" pitchFamily="18" charset="0"/>
                <a:cs typeface="Times New Roman" panose="02020603050405020304" pitchFamily="18" charset="0"/>
              </a:rPr>
              <a:t>Результаты экспертизы лекарственного средства оформляются заключением комиссии экспертов. В заключении комиссии экспертов указываются перечень исследований, объем проведенных каждым экспертом исследований, установленные каждым из них факты и сделанные в результате исследований выводы. Эксперт, мнение которого не совпадает с решением комиссии экспертов, вправе выразить свое мнение в письменной форме, которое приобщается к заключению комиссии экспертов.</a:t>
            </a:r>
          </a:p>
        </p:txBody>
      </p:sp>
    </p:spTree>
    <p:extLst>
      <p:ext uri="{BB962C8B-B14F-4D97-AF65-F5344CB8AC3E}">
        <p14:creationId xmlns:p14="http://schemas.microsoft.com/office/powerpoint/2010/main" val="889679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55785" y="1095864"/>
            <a:ext cx="10515600" cy="4351338"/>
          </a:xfrm>
        </p:spPr>
        <p:txBody>
          <a:bodyPr>
            <a:normAutofit/>
          </a:bodyPr>
          <a:lstStyle/>
          <a:p>
            <a:pPr algn="just">
              <a:lnSpc>
                <a:spcPct val="150000"/>
              </a:lnSpc>
              <a:spcBef>
                <a:spcPts val="0"/>
              </a:spcBef>
            </a:pPr>
            <a:r>
              <a:rPr lang="ru-RU" sz="2400" dirty="0">
                <a:solidFill>
                  <a:srgbClr val="212529"/>
                </a:solidFill>
                <a:latin typeface="Times New Roman" pitchFamily="18" charset="0"/>
                <a:cs typeface="Times New Roman" pitchFamily="18" charset="0"/>
              </a:rPr>
              <a:t>Определение уровня профессиональной подготовки экспертов и аттестация их на право проведения экспертизы лекарственных средств осуществляются экспертно-квалификационными комиссиями в порядке, установленном соответствующим уполномоченным федеральным органом исполнительной власти. Уровень профессиональной подготовки экспертов подлежит пересмотру указанными комиссиями </a:t>
            </a:r>
            <a:r>
              <a:rPr lang="ru-RU" sz="2400" b="1" dirty="0">
                <a:solidFill>
                  <a:srgbClr val="212529"/>
                </a:solidFill>
                <a:latin typeface="Times New Roman" pitchFamily="18" charset="0"/>
                <a:cs typeface="Times New Roman" pitchFamily="18" charset="0"/>
              </a:rPr>
              <a:t>не реже чем один раз в пять ле</a:t>
            </a:r>
            <a:r>
              <a:rPr lang="ru-RU" sz="2400" dirty="0">
                <a:solidFill>
                  <a:srgbClr val="212529"/>
                </a:solidFill>
                <a:latin typeface="Times New Roman" pitchFamily="18" charset="0"/>
                <a:cs typeface="Times New Roman" pitchFamily="18" charset="0"/>
              </a:rPr>
              <a:t>т.</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0925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rsloboda-rt.ru/images/uploads/news/2022/4/27/ac954234bb8cc29042cd39923638c9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7359" y="1309245"/>
            <a:ext cx="6685281" cy="445908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904240" y="2028875"/>
            <a:ext cx="2519680" cy="2308324"/>
          </a:xfrm>
          <a:prstGeom prst="rect">
            <a:avLst/>
          </a:prstGeom>
        </p:spPr>
        <p:txBody>
          <a:bodyPr wrap="square">
            <a:spAutoFit/>
          </a:bodyPr>
          <a:lstStyle/>
          <a:p>
            <a:r>
              <a:rPr lang="ru-RU" sz="2400" b="1" dirty="0">
                <a:latin typeface="Times New Roman" panose="02020603050405020304" pitchFamily="18" charset="0"/>
                <a:cs typeface="Times New Roman" panose="02020603050405020304" pitchFamily="18" charset="0"/>
              </a:rPr>
              <a:t>Г</a:t>
            </a:r>
            <a:r>
              <a:rPr lang="ru-RU" sz="2400" b="1" dirty="0" smtClean="0">
                <a:latin typeface="Times New Roman" panose="02020603050405020304" pitchFamily="18" charset="0"/>
                <a:cs typeface="Times New Roman" panose="02020603050405020304" pitchFamily="18" charset="0"/>
              </a:rPr>
              <a:t>осударственная регистрация </a:t>
            </a:r>
            <a:r>
              <a:rPr lang="ru-RU" sz="2400" b="1" dirty="0">
                <a:latin typeface="Times New Roman" panose="02020603050405020304" pitchFamily="18" charset="0"/>
                <a:cs typeface="Times New Roman" panose="02020603050405020304" pitchFamily="18" charset="0"/>
              </a:rPr>
              <a:t>лекарственного препарата для ветеринарного применения</a:t>
            </a:r>
            <a:endParaRPr lang="ru-RU" sz="2400" dirty="0"/>
          </a:p>
        </p:txBody>
      </p:sp>
    </p:spTree>
    <p:extLst>
      <p:ext uri="{BB962C8B-B14F-4D97-AF65-F5344CB8AC3E}">
        <p14:creationId xmlns:p14="http://schemas.microsoft.com/office/powerpoint/2010/main" val="2689757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62353" y="920016"/>
            <a:ext cx="10515600" cy="4351338"/>
          </a:xfrm>
        </p:spPr>
        <p:txBody>
          <a:bodyPr>
            <a:noAutofit/>
          </a:bodyPr>
          <a:lstStyle/>
          <a:p>
            <a:pPr algn="just"/>
            <a:r>
              <a:rPr lang="ru-RU" sz="1800" b="1" dirty="0">
                <a:latin typeface="Times New Roman" panose="02020603050405020304" pitchFamily="18" charset="0"/>
                <a:cs typeface="Times New Roman" panose="02020603050405020304" pitchFamily="18" charset="0"/>
              </a:rPr>
              <a:t>В заявлении о государственной регистрации лекарственного препарата для ветеринарного применения </a:t>
            </a:r>
            <a:r>
              <a:rPr lang="ru-RU" sz="1800" dirty="0">
                <a:latin typeface="Times New Roman" panose="02020603050405020304" pitchFamily="18" charset="0"/>
                <a:cs typeface="Times New Roman" panose="02020603050405020304" pitchFamily="18" charset="0"/>
              </a:rPr>
              <a:t>указываются:</a:t>
            </a:r>
          </a:p>
          <a:p>
            <a:pPr algn="just"/>
            <a:endParaRPr lang="ru-RU" sz="1800" dirty="0">
              <a:latin typeface="Times New Roman" panose="02020603050405020304" pitchFamily="18" charset="0"/>
              <a:cs typeface="Times New Roman" panose="02020603050405020304" pitchFamily="18" charset="0"/>
            </a:endParaRPr>
          </a:p>
          <a:p>
            <a:pPr algn="just"/>
            <a:r>
              <a:rPr lang="ru-RU" sz="1800" dirty="0">
                <a:latin typeface="Times New Roman" panose="02020603050405020304" pitchFamily="18" charset="0"/>
                <a:cs typeface="Times New Roman" panose="02020603050405020304" pitchFamily="18" charset="0"/>
              </a:rPr>
              <a:t>1) наименование и адрес заявителя, разработчика и производителя лекарственного препарата для ветеринарного применения и адрес места осуществления производства лекарственного препарата для ветеринарного применения (в случае наличия нескольких участников процесса производства необходимо указать каждого из них);</a:t>
            </a:r>
          </a:p>
          <a:p>
            <a:pPr algn="just"/>
            <a:r>
              <a:rPr lang="ru-RU" sz="1800" dirty="0" smtClean="0">
                <a:latin typeface="Times New Roman" panose="02020603050405020304" pitchFamily="18" charset="0"/>
                <a:cs typeface="Times New Roman" panose="02020603050405020304" pitchFamily="18" charset="0"/>
              </a:rPr>
              <a:t>2</a:t>
            </a:r>
            <a:r>
              <a:rPr lang="ru-RU" sz="1800" dirty="0">
                <a:latin typeface="Times New Roman" panose="02020603050405020304" pitchFamily="18" charset="0"/>
                <a:cs typeface="Times New Roman" panose="02020603050405020304" pitchFamily="18" charset="0"/>
              </a:rPr>
              <a:t>) наименование лекарственного препарата для ветеринарного применения (международное непатентованное, или </a:t>
            </a:r>
            <a:r>
              <a:rPr lang="ru-RU" sz="1800" dirty="0" err="1">
                <a:latin typeface="Times New Roman" panose="02020603050405020304" pitchFamily="18" charset="0"/>
                <a:cs typeface="Times New Roman" panose="02020603050405020304" pitchFamily="18" charset="0"/>
              </a:rPr>
              <a:t>группировочное</a:t>
            </a:r>
            <a:r>
              <a:rPr lang="ru-RU" sz="1800" dirty="0">
                <a:latin typeface="Times New Roman" panose="02020603050405020304" pitchFamily="18" charset="0"/>
                <a:cs typeface="Times New Roman" panose="02020603050405020304" pitchFamily="18" charset="0"/>
              </a:rPr>
              <a:t>, или химическое и торговое наименования);</a:t>
            </a:r>
          </a:p>
          <a:p>
            <a:pPr algn="just"/>
            <a:r>
              <a:rPr lang="ru-RU" sz="1800" dirty="0" smtClean="0">
                <a:latin typeface="Times New Roman" panose="02020603050405020304" pitchFamily="18" charset="0"/>
                <a:cs typeface="Times New Roman" panose="02020603050405020304" pitchFamily="18" charset="0"/>
              </a:rPr>
              <a:t>3</a:t>
            </a:r>
            <a:r>
              <a:rPr lang="ru-RU" sz="1800" dirty="0">
                <a:latin typeface="Times New Roman" panose="02020603050405020304" pitchFamily="18" charset="0"/>
                <a:cs typeface="Times New Roman" panose="02020603050405020304" pitchFamily="18" charset="0"/>
              </a:rPr>
              <a:t>) перечень действующих и вспомогательных веществ, входящих в состав лекарственного препарата для ветеринарного применения, с указанием количества каждого из них;</a:t>
            </a:r>
          </a:p>
          <a:p>
            <a:pPr algn="just"/>
            <a:r>
              <a:rPr lang="ru-RU" sz="1800" dirty="0" smtClean="0">
                <a:latin typeface="Times New Roman" panose="02020603050405020304" pitchFamily="18" charset="0"/>
                <a:cs typeface="Times New Roman" panose="02020603050405020304" pitchFamily="18" charset="0"/>
              </a:rPr>
              <a:t>4</a:t>
            </a:r>
            <a:r>
              <a:rPr lang="ru-RU" sz="1800" dirty="0">
                <a:latin typeface="Times New Roman" panose="02020603050405020304" pitchFamily="18" charset="0"/>
                <a:cs typeface="Times New Roman" panose="02020603050405020304" pitchFamily="18" charset="0"/>
              </a:rPr>
              <a:t>) лекарственная форма, дозировка, способы введения и применения, срок годности лекарственного препарата для ветеринарного применения;</a:t>
            </a:r>
          </a:p>
          <a:p>
            <a:pPr algn="just"/>
            <a:r>
              <a:rPr lang="ru-RU" sz="1800" dirty="0" smtClean="0">
                <a:latin typeface="Times New Roman" panose="02020603050405020304" pitchFamily="18" charset="0"/>
                <a:cs typeface="Times New Roman" panose="02020603050405020304" pitchFamily="18" charset="0"/>
              </a:rPr>
              <a:t>5</a:t>
            </a:r>
            <a:r>
              <a:rPr lang="ru-RU" sz="1800" dirty="0">
                <a:latin typeface="Times New Roman" panose="02020603050405020304" pitchFamily="18" charset="0"/>
                <a:cs typeface="Times New Roman" panose="02020603050405020304" pitchFamily="18" charset="0"/>
              </a:rPr>
              <a:t>) фармакотерапевтическая группа;</a:t>
            </a:r>
          </a:p>
          <a:p>
            <a:pPr algn="just"/>
            <a:r>
              <a:rPr lang="ru-RU" sz="1800" dirty="0" smtClean="0">
                <a:latin typeface="Times New Roman" panose="02020603050405020304" pitchFamily="18" charset="0"/>
                <a:cs typeface="Times New Roman" panose="02020603050405020304" pitchFamily="18" charset="0"/>
              </a:rPr>
              <a:t>6</a:t>
            </a:r>
            <a:r>
              <a:rPr lang="ru-RU" sz="1800" dirty="0">
                <a:latin typeface="Times New Roman" panose="02020603050405020304" pitchFamily="18" charset="0"/>
                <a:cs typeface="Times New Roman" panose="02020603050405020304" pitchFamily="18" charset="0"/>
              </a:rPr>
              <a:t>) необходимость применения ускоренной процедуры экспертизы лекарственных средств в целях государственной регистрации лекарственного препарата;</a:t>
            </a:r>
          </a:p>
          <a:p>
            <a:pPr algn="just"/>
            <a:r>
              <a:rPr lang="ru-RU" sz="1800" dirty="0" smtClean="0">
                <a:latin typeface="Times New Roman" panose="02020603050405020304" pitchFamily="18" charset="0"/>
                <a:cs typeface="Times New Roman" panose="02020603050405020304" pitchFamily="18" charset="0"/>
              </a:rPr>
              <a:t>7</a:t>
            </a:r>
            <a:r>
              <a:rPr lang="ru-RU" sz="1800" dirty="0">
                <a:latin typeface="Times New Roman" panose="02020603050405020304" pitchFamily="18" charset="0"/>
                <a:cs typeface="Times New Roman" panose="02020603050405020304" pitchFamily="18" charset="0"/>
              </a:rPr>
              <a:t>) копии документов, подтверждающих уплату государственной </a:t>
            </a:r>
            <a:r>
              <a:rPr lang="ru-RU" sz="1800" dirty="0" smtClean="0">
                <a:latin typeface="Times New Roman" panose="02020603050405020304" pitchFamily="18" charset="0"/>
                <a:cs typeface="Times New Roman" panose="02020603050405020304" pitchFamily="18" charset="0"/>
              </a:rPr>
              <a:t>пошлины</a:t>
            </a:r>
          </a:p>
        </p:txBody>
      </p:sp>
    </p:spTree>
    <p:extLst>
      <p:ext uri="{BB962C8B-B14F-4D97-AF65-F5344CB8AC3E}">
        <p14:creationId xmlns:p14="http://schemas.microsoft.com/office/powerpoint/2010/main" val="1074414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84738" y="1006486"/>
            <a:ext cx="9574824" cy="6186309"/>
          </a:xfrm>
          <a:prstGeom prst="rect">
            <a:avLst/>
          </a:prstGeom>
        </p:spPr>
        <p:txBody>
          <a:bodyPr wrap="square">
            <a:spAutoFit/>
          </a:bodyPr>
          <a:lstStyle/>
          <a:p>
            <a:pPr marL="342900" indent="-342900">
              <a:buAutoNum type="arabicPeriod"/>
            </a:pPr>
            <a:r>
              <a:rPr lang="ru-RU" sz="2000" b="1" dirty="0">
                <a:latin typeface="Times New Roman" pitchFamily="18" charset="0"/>
                <a:cs typeface="Times New Roman" pitchFamily="18" charset="0"/>
              </a:rPr>
              <a:t>Регистрационное досье в целях экспертизы лекарственного препарата для ветеринарного применения</a:t>
            </a:r>
            <a:r>
              <a:rPr lang="ru-RU" sz="2000" dirty="0">
                <a:latin typeface="Times New Roman" pitchFamily="18" charset="0"/>
                <a:cs typeface="Times New Roman" pitchFamily="18" charset="0"/>
              </a:rPr>
              <a:t> формируется из следующих документов и </a:t>
            </a:r>
            <a:r>
              <a:rPr lang="ru-RU" sz="2000" dirty="0" smtClean="0">
                <a:latin typeface="Times New Roman" pitchFamily="18" charset="0"/>
                <a:cs typeface="Times New Roman" pitchFamily="18" charset="0"/>
              </a:rPr>
              <a:t>сведений:</a:t>
            </a:r>
          </a:p>
          <a:p>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1) сведения о дате предоставления и регистрационном номере лицензии на производство лекарственных средств, предоставленной производителю регистрируемого лекарственного препарата для ветеринарного применения, для российских производителей;</a:t>
            </a:r>
          </a:p>
          <a:p>
            <a:pPr algn="just"/>
            <a:r>
              <a:rPr lang="ru-RU" sz="2000" dirty="0">
                <a:latin typeface="Times New Roman" pitchFamily="18" charset="0"/>
                <a:cs typeface="Times New Roman" pitchFamily="18" charset="0"/>
              </a:rPr>
              <a:t>2) сведения о дате предоставления и регистрационном номере лицензии на производство лекарственных средств, предоставленной производителю фармацевтической субстанции, входящей в состав регистрируемого лекарственного препарата для ветеринарного применения, для российских производителей;</a:t>
            </a:r>
          </a:p>
          <a:p>
            <a:pPr algn="just"/>
            <a:r>
              <a:rPr lang="ru-RU" sz="2000" dirty="0">
                <a:latin typeface="Times New Roman" pitchFamily="18" charset="0"/>
                <a:cs typeface="Times New Roman" pitchFamily="18" charset="0"/>
              </a:rPr>
              <a:t>2.1) копия документа, выданного уполномоченным органом страны производителя для каждой производственной площадки регистрируемого лекарственного препарата для ветеринарного применения и подтверждающего соответствие производителя лекарственного препарата требованиям правил надлежащей производственной </a:t>
            </a:r>
            <a:r>
              <a:rPr lang="ru-RU" sz="2000" dirty="0" smtClean="0">
                <a:latin typeface="Times New Roman" pitchFamily="18" charset="0"/>
                <a:cs typeface="Times New Roman" pitchFamily="18" charset="0"/>
              </a:rPr>
              <a:t>практики</a:t>
            </a:r>
          </a:p>
          <a:p>
            <a:pPr algn="just"/>
            <a:r>
              <a:rPr lang="ru-RU" sz="2000" dirty="0">
                <a:latin typeface="Times New Roman" pitchFamily="18" charset="0"/>
                <a:cs typeface="Times New Roman" pitchFamily="18" charset="0"/>
              </a:rPr>
              <a:t>3) проект нормативного документа на лекарственный препарат для ветеринарного применения;</a:t>
            </a:r>
          </a:p>
          <a:p>
            <a:pPr algn="just"/>
            <a:endParaRPr lang="ru-RU" dirty="0"/>
          </a:p>
          <a:p>
            <a:pPr marL="342900" indent="-342900">
              <a:buAutoNum type="arabicPeriod"/>
            </a:pPr>
            <a:endParaRPr lang="ru-RU" dirty="0"/>
          </a:p>
        </p:txBody>
      </p:sp>
    </p:spTree>
    <p:extLst>
      <p:ext uri="{BB962C8B-B14F-4D97-AF65-F5344CB8AC3E}">
        <p14:creationId xmlns:p14="http://schemas.microsoft.com/office/powerpoint/2010/main" val="1823549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21360" y="888226"/>
            <a:ext cx="9753600" cy="5940088"/>
          </a:xfrm>
          <a:prstGeom prst="rect">
            <a:avLst/>
          </a:prstGeom>
        </p:spPr>
        <p:txBody>
          <a:bodyPr wrap="square">
            <a:spAutoFit/>
          </a:bodyPr>
          <a:lstStyle/>
          <a:p>
            <a:pPr algn="just"/>
            <a:r>
              <a:rPr lang="ru-RU" sz="2000" b="1" dirty="0">
                <a:latin typeface="Times New Roman" pitchFamily="18" charset="0"/>
                <a:cs typeface="Times New Roman" pitchFamily="18" charset="0"/>
              </a:rPr>
              <a:t>Д</a:t>
            </a:r>
            <a:r>
              <a:rPr lang="ru-RU" sz="2000" b="1" dirty="0" smtClean="0">
                <a:latin typeface="Times New Roman" pitchFamily="18" charset="0"/>
                <a:cs typeface="Times New Roman" pitchFamily="18" charset="0"/>
              </a:rPr>
              <a:t>окумент</a:t>
            </a:r>
            <a:r>
              <a:rPr lang="ru-RU" sz="2000" dirty="0">
                <a:latin typeface="Times New Roman" pitchFamily="18" charset="0"/>
                <a:cs typeface="Times New Roman" pitchFamily="18" charset="0"/>
              </a:rPr>
              <a:t>, содержащий следующую информацию о фармацевтической субстанции или фармацевтических субстанциях, входящих в состав лекарственного препарата для ветеринарного применения</a:t>
            </a:r>
            <a:r>
              <a:rPr lang="ru-RU" sz="2000" dirty="0" smtClean="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а) наименование фармацевтической субстанции, ее структура, общие свойства (при государственной регистрации иммунобиологических лекарственных препаратов для ветеринарного применения представляются сведения о штамме, включая его наименование, информацию о происхождении, его свойствах, характеристиках и месте депонирования</a:t>
            </a:r>
            <a:r>
              <a:rPr lang="ru-RU" sz="2000" dirty="0" smtClean="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б</a:t>
            </a:r>
            <a:r>
              <a:rPr lang="ru-RU" sz="2000" dirty="0">
                <a:latin typeface="Times New Roman" pitchFamily="18" charset="0"/>
                <a:cs typeface="Times New Roman" pitchFamily="18" charset="0"/>
              </a:rPr>
              <a:t>) наименование и адрес производителя;</a:t>
            </a:r>
          </a:p>
          <a:p>
            <a:pPr algn="just"/>
            <a:r>
              <a:rPr lang="ru-RU" sz="2000" dirty="0">
                <a:latin typeface="Times New Roman" pitchFamily="18" charset="0"/>
                <a:cs typeface="Times New Roman" pitchFamily="18" charset="0"/>
              </a:rPr>
              <a:t>в) технология производства с описанием стадий производства и методов контроля на всех стадиях производства</a:t>
            </a:r>
            <a:r>
              <a:rPr lang="ru-RU" sz="2000" dirty="0" smtClean="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г) информация о примесях (не представляется при государственной регистрации иммунобиологических лекарственных препаратов для ветеринарного применения</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д) спецификация на фармацевтическую субстанцию (не представляется при государственной регистрации иммунобиологических лекарственных препаратов для ветеринарного применения);</a:t>
            </a:r>
          </a:p>
        </p:txBody>
      </p:sp>
    </p:spTree>
    <p:extLst>
      <p:ext uri="{BB962C8B-B14F-4D97-AF65-F5344CB8AC3E}">
        <p14:creationId xmlns:p14="http://schemas.microsoft.com/office/powerpoint/2010/main" val="2589459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5440" y="946001"/>
            <a:ext cx="11572240" cy="5447645"/>
          </a:xfrm>
          <a:prstGeom prst="rect">
            <a:avLst/>
          </a:prstGeom>
        </p:spPr>
        <p:txBody>
          <a:bodyPr wrap="square">
            <a:spAutoFit/>
          </a:bodyPr>
          <a:lstStyle/>
          <a:p>
            <a:r>
              <a:rPr lang="ru-RU" sz="2400" dirty="0">
                <a:latin typeface="Times New Roman" pitchFamily="18" charset="0"/>
                <a:cs typeface="Times New Roman" pitchFamily="18" charset="0"/>
              </a:rPr>
              <a:t>е) описание методик контроля качества</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nSpc>
                <a:spcPct val="150000"/>
              </a:lnSpc>
            </a:pPr>
            <a:r>
              <a:rPr lang="ru-RU" sz="2400" dirty="0">
                <a:latin typeface="Times New Roman" pitchFamily="18" charset="0"/>
                <a:cs typeface="Times New Roman" pitchFamily="18" charset="0"/>
              </a:rPr>
              <a:t>ж) результаты анализа серий фармацевтической субстанции (не представляются при государственной регистрации иммунобиологических лекарственных препаратов для ветеринарного применения);</a:t>
            </a:r>
          </a:p>
          <a:p>
            <a:pPr>
              <a:lnSpc>
                <a:spcPct val="150000"/>
              </a:lnSpc>
            </a:pPr>
            <a:r>
              <a:rPr lang="ru-RU" sz="2400" dirty="0">
                <a:latin typeface="Times New Roman" pitchFamily="18" charset="0"/>
                <a:cs typeface="Times New Roman" pitchFamily="18" charset="0"/>
              </a:rPr>
              <a:t>з) перечень стандартных образцов или веществ, используемых при осуществлении контроля качества;</a:t>
            </a:r>
          </a:p>
          <a:p>
            <a:pPr>
              <a:lnSpc>
                <a:spcPct val="150000"/>
              </a:lnSpc>
            </a:pPr>
            <a:r>
              <a:rPr lang="ru-RU" sz="2400" dirty="0">
                <a:latin typeface="Times New Roman" pitchFamily="18" charset="0"/>
                <a:cs typeface="Times New Roman" pitchFamily="18" charset="0"/>
              </a:rPr>
              <a:t>и) описание характеристик и свойств упаковочных материалов и укупорочных средств;</a:t>
            </a:r>
          </a:p>
          <a:p>
            <a:pPr>
              <a:lnSpc>
                <a:spcPct val="150000"/>
              </a:lnSpc>
            </a:pPr>
            <a:r>
              <a:rPr lang="ru-RU" sz="2400" dirty="0">
                <a:latin typeface="Times New Roman" pitchFamily="18" charset="0"/>
                <a:cs typeface="Times New Roman" pitchFamily="18" charset="0"/>
              </a:rPr>
              <a:t>к) данные о стабильности (не представляются при государственной регистрации иммунобиологических лекарственных препаратов для ветеринарного применения);</a:t>
            </a:r>
          </a:p>
          <a:p>
            <a:pPr>
              <a:lnSpc>
                <a:spcPct val="150000"/>
              </a:lnSpc>
            </a:pPr>
            <a:r>
              <a:rPr lang="ru-RU" sz="2400" dirty="0">
                <a:latin typeface="Times New Roman" pitchFamily="18" charset="0"/>
                <a:cs typeface="Times New Roman" pitchFamily="18" charset="0"/>
              </a:rPr>
              <a:t>л) срок годности, условия </a:t>
            </a:r>
            <a:r>
              <a:rPr lang="ru-RU" sz="2400" dirty="0" smtClean="0">
                <a:latin typeface="Times New Roman" pitchFamily="18" charset="0"/>
                <a:cs typeface="Times New Roman" pitchFamily="18" charset="0"/>
              </a:rPr>
              <a:t>хранения</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881957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4880" y="1114981"/>
            <a:ext cx="9672320" cy="4154984"/>
          </a:xfrm>
          <a:prstGeom prst="rect">
            <a:avLst/>
          </a:prstGeom>
        </p:spPr>
        <p:txBody>
          <a:bodyPr wrap="square">
            <a:spAutoFit/>
          </a:bodyPr>
          <a:lstStyle/>
          <a:p>
            <a:pPr algn="just"/>
            <a:r>
              <a:rPr lang="ru-RU" sz="2400" dirty="0">
                <a:latin typeface="Times New Roman" pitchFamily="18" charset="0"/>
                <a:cs typeface="Times New Roman" pitchFamily="18" charset="0"/>
              </a:rPr>
              <a:t>5) отчет о результатах доклинического исследования лекарственного средства для ветеринарного применения, включающий описание методов определения остаточных количеств действующего вещества (действующих веществ), достигающего (достигающих) системного кровотока, в продукции животного происхождения после применения такого лекарственного средства, а также документальное подтверждение (</a:t>
            </a:r>
            <a:r>
              <a:rPr lang="ru-RU" sz="2400" dirty="0" err="1">
                <a:latin typeface="Times New Roman" pitchFamily="18" charset="0"/>
                <a:cs typeface="Times New Roman" pitchFamily="18" charset="0"/>
              </a:rPr>
              <a:t>валидация</a:t>
            </a:r>
            <a:r>
              <a:rPr lang="ru-RU" sz="2400" dirty="0">
                <a:latin typeface="Times New Roman" pitchFamily="18" charset="0"/>
                <a:cs typeface="Times New Roman" pitchFamily="18" charset="0"/>
              </a:rPr>
              <a:t>) указанных методов;</a:t>
            </a:r>
          </a:p>
          <a:p>
            <a:pPr algn="just"/>
            <a:endParaRPr lang="ru-RU" sz="2400"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6) отчет о результатах клинического исследования лекарственного препарата для ветеринарного применения у каждого вида животных, указанных в инструкции по ветеринарному применению;</a:t>
            </a:r>
          </a:p>
        </p:txBody>
      </p:sp>
    </p:spTree>
    <p:extLst>
      <p:ext uri="{BB962C8B-B14F-4D97-AF65-F5344CB8AC3E}">
        <p14:creationId xmlns:p14="http://schemas.microsoft.com/office/powerpoint/2010/main" val="491178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11823" y="1131033"/>
            <a:ext cx="10515600" cy="4351338"/>
          </a:xfrm>
        </p:spPr>
        <p:txBody>
          <a:bodyPr>
            <a:noAutofit/>
          </a:bodyPr>
          <a:lstStyle/>
          <a:p>
            <a:pPr algn="just">
              <a:lnSpc>
                <a:spcPct val="100000"/>
              </a:lnSpc>
              <a:spcBef>
                <a:spcPts val="0"/>
              </a:spcBef>
            </a:pPr>
            <a:r>
              <a:rPr lang="ru-RU" sz="1800" b="1" dirty="0">
                <a:latin typeface="Times New Roman" pitchFamily="18" charset="0"/>
                <a:cs typeface="Times New Roman" pitchFamily="18" charset="0"/>
              </a:rPr>
              <a:t>проект инструкции по ветеринарному применению лекарственного препарата</a:t>
            </a:r>
            <a:r>
              <a:rPr lang="ru-RU" sz="1800" dirty="0">
                <a:latin typeface="Times New Roman" pitchFamily="18" charset="0"/>
                <a:cs typeface="Times New Roman" pitchFamily="18" charset="0"/>
              </a:rPr>
              <a:t>, содержащей следующие сведения:</a:t>
            </a:r>
          </a:p>
          <a:p>
            <a:pPr algn="just">
              <a:lnSpc>
                <a:spcPct val="100000"/>
              </a:lnSpc>
              <a:spcBef>
                <a:spcPts val="0"/>
              </a:spcBef>
            </a:pPr>
            <a:r>
              <a:rPr lang="ru-RU" sz="1800" dirty="0" smtClean="0">
                <a:latin typeface="Times New Roman" pitchFamily="18" charset="0"/>
                <a:cs typeface="Times New Roman" pitchFamily="18" charset="0"/>
              </a:rPr>
              <a:t>а</a:t>
            </a:r>
            <a:r>
              <a:rPr lang="ru-RU" sz="1800" dirty="0">
                <a:latin typeface="Times New Roman" pitchFamily="18" charset="0"/>
                <a:cs typeface="Times New Roman" pitchFamily="18" charset="0"/>
              </a:rPr>
              <a:t>) наименование лекарственного препарата для ветеринарного применения (международное непатентованное, или </a:t>
            </a:r>
            <a:r>
              <a:rPr lang="ru-RU" sz="1800" dirty="0" err="1">
                <a:latin typeface="Times New Roman" pitchFamily="18" charset="0"/>
                <a:cs typeface="Times New Roman" pitchFamily="18" charset="0"/>
              </a:rPr>
              <a:t>группировочное</a:t>
            </a:r>
            <a:r>
              <a:rPr lang="ru-RU" sz="1800" dirty="0">
                <a:latin typeface="Times New Roman" pitchFamily="18" charset="0"/>
                <a:cs typeface="Times New Roman" pitchFamily="18" charset="0"/>
              </a:rPr>
              <a:t>, или химическое и торговое наименования);</a:t>
            </a:r>
          </a:p>
          <a:p>
            <a:pPr algn="just">
              <a:lnSpc>
                <a:spcPct val="100000"/>
              </a:lnSpc>
              <a:spcBef>
                <a:spcPts val="0"/>
              </a:spcBef>
            </a:pPr>
            <a:r>
              <a:rPr lang="ru-RU" sz="1800" dirty="0" smtClean="0">
                <a:latin typeface="Times New Roman" pitchFamily="18" charset="0"/>
                <a:cs typeface="Times New Roman" pitchFamily="18" charset="0"/>
              </a:rPr>
              <a:t>б</a:t>
            </a:r>
            <a:r>
              <a:rPr lang="ru-RU" sz="1800" dirty="0">
                <a:latin typeface="Times New Roman" pitchFamily="18" charset="0"/>
                <a:cs typeface="Times New Roman" pitchFamily="18" charset="0"/>
              </a:rPr>
              <a:t>) лекарственная форма с указанием наименований и количественного состава действующих веществ и качественного состава вспомогательных веществ;</a:t>
            </a:r>
          </a:p>
          <a:p>
            <a:pPr algn="just">
              <a:lnSpc>
                <a:spcPct val="100000"/>
              </a:lnSpc>
              <a:spcBef>
                <a:spcPts val="0"/>
              </a:spcBef>
            </a:pPr>
            <a:r>
              <a:rPr lang="ru-RU" sz="1800" dirty="0" smtClean="0">
                <a:latin typeface="Times New Roman" pitchFamily="18" charset="0"/>
                <a:cs typeface="Times New Roman" pitchFamily="18" charset="0"/>
              </a:rPr>
              <a:t>в</a:t>
            </a:r>
            <a:r>
              <a:rPr lang="ru-RU" sz="1800" dirty="0">
                <a:latin typeface="Times New Roman" pitchFamily="18" charset="0"/>
                <a:cs typeface="Times New Roman" pitchFamily="18" charset="0"/>
              </a:rPr>
              <a:t>) описание внешнего вида лекарственного препарата для ветеринарного применения;</a:t>
            </a:r>
          </a:p>
          <a:p>
            <a:pPr algn="just">
              <a:lnSpc>
                <a:spcPct val="100000"/>
              </a:lnSpc>
              <a:spcBef>
                <a:spcPts val="0"/>
              </a:spcBef>
            </a:pPr>
            <a:r>
              <a:rPr lang="ru-RU" sz="1800" dirty="0" smtClean="0">
                <a:latin typeface="Times New Roman" pitchFamily="18" charset="0"/>
                <a:cs typeface="Times New Roman" pitchFamily="18" charset="0"/>
              </a:rPr>
              <a:t>г</a:t>
            </a:r>
            <a:r>
              <a:rPr lang="ru-RU" sz="1800" dirty="0">
                <a:latin typeface="Times New Roman" pitchFamily="18" charset="0"/>
                <a:cs typeface="Times New Roman" pitchFamily="18" charset="0"/>
              </a:rPr>
              <a:t>) фармакотерапевтическая группа лекарственного препарата для ветеринарного применения или указание "гомеопатический лекарственный препарат";</a:t>
            </a:r>
          </a:p>
          <a:p>
            <a:pPr algn="just">
              <a:lnSpc>
                <a:spcPct val="100000"/>
              </a:lnSpc>
              <a:spcBef>
                <a:spcPts val="0"/>
              </a:spcBef>
            </a:pPr>
            <a:r>
              <a:rPr lang="ru-RU" sz="1800" dirty="0" smtClean="0">
                <a:latin typeface="Times New Roman" pitchFamily="18" charset="0"/>
                <a:cs typeface="Times New Roman" pitchFamily="18" charset="0"/>
              </a:rPr>
              <a:t>д</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фармакодинамика</a:t>
            </a:r>
            <a:r>
              <a:rPr lang="ru-RU" sz="1800" dirty="0">
                <a:latin typeface="Times New Roman" pitchFamily="18" charset="0"/>
                <a:cs typeface="Times New Roman" pitchFamily="18" charset="0"/>
              </a:rPr>
              <a:t> и </a:t>
            </a:r>
            <a:r>
              <a:rPr lang="ru-RU" sz="1800" dirty="0" err="1">
                <a:latin typeface="Times New Roman" pitchFamily="18" charset="0"/>
                <a:cs typeface="Times New Roman" pitchFamily="18" charset="0"/>
              </a:rPr>
              <a:t>фармакокинетика</a:t>
            </a:r>
            <a:r>
              <a:rPr lang="ru-RU" sz="1800" dirty="0">
                <a:latin typeface="Times New Roman" pitchFamily="18" charset="0"/>
                <a:cs typeface="Times New Roman" pitchFamily="18" charset="0"/>
              </a:rPr>
              <a:t> (за исключением </a:t>
            </a:r>
            <a:r>
              <a:rPr lang="ru-RU" sz="1800" dirty="0" err="1">
                <a:latin typeface="Times New Roman" pitchFamily="18" charset="0"/>
                <a:cs typeface="Times New Roman" pitchFamily="18" charset="0"/>
              </a:rPr>
              <a:t>фармакокинетики</a:t>
            </a:r>
            <a:r>
              <a:rPr lang="ru-RU" sz="1800" dirty="0">
                <a:latin typeface="Times New Roman" pitchFamily="18" charset="0"/>
                <a:cs typeface="Times New Roman" pitchFamily="18" charset="0"/>
              </a:rPr>
              <a:t> гомеопатических лекарственных препаратов и растительных лекарственных препаратов) или описание иммунобиологических свойств лекарственного препарата;</a:t>
            </a:r>
          </a:p>
          <a:p>
            <a:pPr algn="just">
              <a:lnSpc>
                <a:spcPct val="100000"/>
              </a:lnSpc>
              <a:spcBef>
                <a:spcPts val="0"/>
              </a:spcBef>
            </a:pPr>
            <a:r>
              <a:rPr lang="ru-RU" sz="1800" dirty="0" smtClean="0">
                <a:latin typeface="Times New Roman" pitchFamily="18" charset="0"/>
                <a:cs typeface="Times New Roman" pitchFamily="18" charset="0"/>
              </a:rPr>
              <a:t>е</a:t>
            </a:r>
            <a:r>
              <a:rPr lang="ru-RU" sz="1800" dirty="0">
                <a:latin typeface="Times New Roman" pitchFamily="18" charset="0"/>
                <a:cs typeface="Times New Roman" pitchFamily="18" charset="0"/>
              </a:rPr>
              <a:t>) показания для применения;</a:t>
            </a:r>
          </a:p>
          <a:p>
            <a:pPr algn="just">
              <a:lnSpc>
                <a:spcPct val="100000"/>
              </a:lnSpc>
              <a:spcBef>
                <a:spcPts val="0"/>
              </a:spcBef>
            </a:pPr>
            <a:r>
              <a:rPr lang="ru-RU" sz="1800" dirty="0" smtClean="0">
                <a:latin typeface="Times New Roman" pitchFamily="18" charset="0"/>
                <a:cs typeface="Times New Roman" pitchFamily="18" charset="0"/>
              </a:rPr>
              <a:t>ж</a:t>
            </a:r>
            <a:r>
              <a:rPr lang="ru-RU" sz="1800" dirty="0">
                <a:latin typeface="Times New Roman" pitchFamily="18" charset="0"/>
                <a:cs typeface="Times New Roman" pitchFamily="18" charset="0"/>
              </a:rPr>
              <a:t>) противопоказания для применения;</a:t>
            </a:r>
          </a:p>
          <a:p>
            <a:pPr algn="just">
              <a:lnSpc>
                <a:spcPct val="100000"/>
              </a:lnSpc>
              <a:spcBef>
                <a:spcPts val="0"/>
              </a:spcBef>
            </a:pPr>
            <a:r>
              <a:rPr lang="ru-RU" sz="1800" dirty="0" smtClean="0">
                <a:latin typeface="Times New Roman" pitchFamily="18" charset="0"/>
                <a:cs typeface="Times New Roman" pitchFamily="18" charset="0"/>
              </a:rPr>
              <a:t>з</a:t>
            </a:r>
            <a:r>
              <a:rPr lang="ru-RU" sz="1800" dirty="0">
                <a:latin typeface="Times New Roman" pitchFamily="18" charset="0"/>
                <a:cs typeface="Times New Roman" pitchFamily="18" charset="0"/>
              </a:rPr>
              <a:t>) меры предосторожности при применении;</a:t>
            </a:r>
          </a:p>
          <a:p>
            <a:pPr algn="just">
              <a:lnSpc>
                <a:spcPct val="100000"/>
              </a:lnSpc>
              <a:spcBef>
                <a:spcPts val="0"/>
              </a:spcBef>
            </a:pPr>
            <a:r>
              <a:rPr lang="ru-RU" sz="1800" dirty="0" smtClean="0">
                <a:latin typeface="Times New Roman" pitchFamily="18" charset="0"/>
                <a:cs typeface="Times New Roman" pitchFamily="18" charset="0"/>
              </a:rPr>
              <a:t>и</a:t>
            </a:r>
            <a:r>
              <a:rPr lang="ru-RU" sz="1800" dirty="0">
                <a:latin typeface="Times New Roman" pitchFamily="18" charset="0"/>
                <a:cs typeface="Times New Roman" pitchFamily="18" charset="0"/>
              </a:rPr>
              <a:t>) указание возможности и особенностей применения у беременных животных, у животных в период лактации, у потомства животных;</a:t>
            </a:r>
          </a:p>
          <a:p>
            <a:pPr algn="just">
              <a:lnSpc>
                <a:spcPct val="100000"/>
              </a:lnSpc>
              <a:spcBef>
                <a:spcPts val="0"/>
              </a:spcBef>
            </a:pPr>
            <a:r>
              <a:rPr lang="ru-RU" sz="1800" dirty="0" smtClean="0">
                <a:latin typeface="Times New Roman" pitchFamily="18" charset="0"/>
                <a:cs typeface="Times New Roman" pitchFamily="18" charset="0"/>
              </a:rPr>
              <a:t>к</a:t>
            </a:r>
            <a:r>
              <a:rPr lang="ru-RU" sz="1800" dirty="0">
                <a:latin typeface="Times New Roman" pitchFamily="18" charset="0"/>
                <a:cs typeface="Times New Roman" pitchFamily="18" charset="0"/>
              </a:rPr>
              <a:t>) режим дозирования, способ введения и применения, при необходимости время приема лекарственного препарата для ветеринарного применения, продолжительность лечения;</a:t>
            </a:r>
          </a:p>
        </p:txBody>
      </p:sp>
    </p:spTree>
    <p:extLst>
      <p:ext uri="{BB962C8B-B14F-4D97-AF65-F5344CB8AC3E}">
        <p14:creationId xmlns:p14="http://schemas.microsoft.com/office/powerpoint/2010/main" val="393733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84115" y="1074958"/>
            <a:ext cx="10515600" cy="4351338"/>
          </a:xfrm>
        </p:spPr>
        <p:txBody>
          <a:bodyPr>
            <a:normAutofit fontScale="70000" lnSpcReduction="20000"/>
          </a:bodyPr>
          <a:lstStyle/>
          <a:p>
            <a:pPr algn="just"/>
            <a:r>
              <a:rPr lang="ru-RU" sz="3100" dirty="0">
                <a:solidFill>
                  <a:srgbClr val="212529"/>
                </a:solidFill>
                <a:latin typeface="Times New Roman" pitchFamily="18" charset="0"/>
                <a:cs typeface="Times New Roman" pitchFamily="18" charset="0"/>
              </a:rPr>
              <a:t>л) возможные побочные действия, нежелательные реакции при применении лекарственного препарата для ветеринарного применения;</a:t>
            </a:r>
          </a:p>
          <a:p>
            <a:pPr algn="just"/>
            <a:r>
              <a:rPr lang="ru-RU" sz="3100" dirty="0">
                <a:solidFill>
                  <a:srgbClr val="212529"/>
                </a:solidFill>
                <a:latin typeface="Times New Roman" pitchFamily="18" charset="0"/>
                <a:cs typeface="Times New Roman" pitchFamily="18" charset="0"/>
              </a:rPr>
              <a:t>м) симптомы передозировки, меры по оказанию помощи при передозировке;</a:t>
            </a:r>
          </a:p>
          <a:p>
            <a:pPr algn="just"/>
            <a:r>
              <a:rPr lang="ru-RU" sz="3100" dirty="0">
                <a:solidFill>
                  <a:srgbClr val="212529"/>
                </a:solidFill>
                <a:latin typeface="Times New Roman" pitchFamily="18" charset="0"/>
                <a:cs typeface="Times New Roman" pitchFamily="18" charset="0"/>
              </a:rPr>
              <a:t>н) взаимодействие с другими лекарственными препаратами и (или) кормами;</a:t>
            </a:r>
          </a:p>
          <a:p>
            <a:pPr algn="just"/>
            <a:r>
              <a:rPr lang="ru-RU" sz="3100" dirty="0">
                <a:solidFill>
                  <a:srgbClr val="212529"/>
                </a:solidFill>
                <a:latin typeface="Times New Roman" pitchFamily="18" charset="0"/>
                <a:cs typeface="Times New Roman" pitchFamily="18" charset="0"/>
              </a:rPr>
              <a:t>о) формы выпуска лекарственного препарата для ветеринарного применения;</a:t>
            </a:r>
          </a:p>
          <a:p>
            <a:pPr algn="just"/>
            <a:r>
              <a:rPr lang="ru-RU" sz="3100" dirty="0">
                <a:solidFill>
                  <a:srgbClr val="212529"/>
                </a:solidFill>
                <a:latin typeface="Times New Roman" pitchFamily="18" charset="0"/>
                <a:cs typeface="Times New Roman" pitchFamily="18" charset="0"/>
              </a:rPr>
              <a:t>п) указание (при необходимости) особенностей действия лекарственного препарата для ветеринарного применения при первом приеме или при его отмене;</a:t>
            </a:r>
          </a:p>
          <a:p>
            <a:pPr algn="just"/>
            <a:r>
              <a:rPr lang="ru-RU" sz="3100" dirty="0">
                <a:solidFill>
                  <a:srgbClr val="212529"/>
                </a:solidFill>
                <a:latin typeface="Times New Roman" pitchFamily="18" charset="0"/>
                <a:cs typeface="Times New Roman" pitchFamily="18" charset="0"/>
              </a:rPr>
              <a:t>р) описание (при необходимости) действий специалиста в области ветеринарии, владельца животного при пропуске приема одной или нескольких доз лекарственного препарата для ветеринарного применения;</a:t>
            </a:r>
          </a:p>
          <a:p>
            <a:pPr algn="just"/>
            <a:r>
              <a:rPr lang="ru-RU" sz="3100" dirty="0">
                <a:solidFill>
                  <a:srgbClr val="212529"/>
                </a:solidFill>
                <a:latin typeface="Times New Roman" pitchFamily="18" charset="0"/>
                <a:cs typeface="Times New Roman" pitchFamily="18" charset="0"/>
              </a:rPr>
              <a:t>с) срок годности и указание на запрет применения лекарственного препарата для ветеринарного применения по истечении срока годности;</a:t>
            </a:r>
          </a:p>
          <a:p>
            <a:pPr algn="just"/>
            <a:r>
              <a:rPr lang="ru-RU" sz="3100" dirty="0">
                <a:solidFill>
                  <a:srgbClr val="212529"/>
                </a:solidFill>
                <a:latin typeface="Times New Roman" pitchFamily="18" charset="0"/>
                <a:cs typeface="Times New Roman" pitchFamily="18" charset="0"/>
              </a:rPr>
              <a:t>т) условия хранения;</a:t>
            </a: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317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20616" y="1034318"/>
            <a:ext cx="10515600" cy="4351338"/>
          </a:xfrm>
        </p:spPr>
        <p:txBody>
          <a:bodyPr>
            <a:noAutofit/>
          </a:bodyPr>
          <a:lstStyle/>
          <a:p>
            <a:pPr>
              <a:lnSpc>
                <a:spcPct val="150000"/>
              </a:lnSpc>
              <a:spcBef>
                <a:spcPts val="0"/>
              </a:spcBef>
            </a:pPr>
            <a:r>
              <a:rPr lang="ru-RU" sz="1800" dirty="0">
                <a:latin typeface="Times New Roman" panose="02020603050405020304" pitchFamily="18" charset="0"/>
                <a:cs typeface="Times New Roman" panose="02020603050405020304" pitchFamily="18" charset="0"/>
              </a:rPr>
              <a:t>у) указание на необходимость хранения лекарственного препарата для ветеринарного применения в местах, недоступных для детей;</a:t>
            </a:r>
          </a:p>
          <a:p>
            <a:pPr>
              <a:lnSpc>
                <a:spcPct val="150000"/>
              </a:lnSpc>
              <a:spcBef>
                <a:spcPts val="0"/>
              </a:spcBef>
            </a:pPr>
            <a:r>
              <a:rPr lang="ru-RU" sz="1800" dirty="0" smtClean="0">
                <a:latin typeface="Times New Roman" panose="02020603050405020304" pitchFamily="18" charset="0"/>
                <a:cs typeface="Times New Roman" panose="02020603050405020304" pitchFamily="18" charset="0"/>
              </a:rPr>
              <a:t>ф</a:t>
            </a:r>
            <a:r>
              <a:rPr lang="ru-RU" sz="1800" dirty="0">
                <a:latin typeface="Times New Roman" panose="02020603050405020304" pitchFamily="18" charset="0"/>
                <a:cs typeface="Times New Roman" panose="02020603050405020304" pitchFamily="18" charset="0"/>
              </a:rPr>
              <a:t>) указание (при необходимости) специальных мер предосторожности при уничтожении неиспользованных лекарственных препаратов для ветеринарного применения;</a:t>
            </a:r>
          </a:p>
          <a:p>
            <a:pPr>
              <a:lnSpc>
                <a:spcPct val="150000"/>
              </a:lnSpc>
              <a:spcBef>
                <a:spcPts val="0"/>
              </a:spcBef>
            </a:pPr>
            <a:r>
              <a:rPr lang="ru-RU" sz="1800" dirty="0" smtClean="0">
                <a:latin typeface="Times New Roman" panose="02020603050405020304" pitchFamily="18" charset="0"/>
                <a:cs typeface="Times New Roman" panose="02020603050405020304" pitchFamily="18" charset="0"/>
              </a:rPr>
              <a:t>х</a:t>
            </a:r>
            <a:r>
              <a:rPr lang="ru-RU" sz="1800" dirty="0">
                <a:latin typeface="Times New Roman" panose="02020603050405020304" pitchFamily="18" charset="0"/>
                <a:cs typeface="Times New Roman" panose="02020603050405020304" pitchFamily="18" charset="0"/>
              </a:rPr>
              <a:t>) сроки возможного использования продукции животного происхождения после введения животному лекарственного препарата для ветеринарного применения;</a:t>
            </a:r>
          </a:p>
          <a:p>
            <a:pPr>
              <a:lnSpc>
                <a:spcPct val="150000"/>
              </a:lnSpc>
              <a:spcBef>
                <a:spcPts val="0"/>
              </a:spcBef>
            </a:pPr>
            <a:r>
              <a:rPr lang="ru-RU" sz="1800" dirty="0" smtClean="0">
                <a:latin typeface="Times New Roman" panose="02020603050405020304" pitchFamily="18" charset="0"/>
                <a:cs typeface="Times New Roman" panose="02020603050405020304" pitchFamily="18" charset="0"/>
              </a:rPr>
              <a:t>ц</a:t>
            </a:r>
            <a:r>
              <a:rPr lang="ru-RU" sz="1800" dirty="0">
                <a:latin typeface="Times New Roman" panose="02020603050405020304" pitchFamily="18" charset="0"/>
                <a:cs typeface="Times New Roman" panose="02020603050405020304" pitchFamily="18" charset="0"/>
              </a:rPr>
              <a:t>) условия отпуска;</a:t>
            </a:r>
          </a:p>
          <a:p>
            <a:pPr>
              <a:lnSpc>
                <a:spcPct val="150000"/>
              </a:lnSpc>
              <a:spcBef>
                <a:spcPts val="0"/>
              </a:spcBef>
            </a:pPr>
            <a:r>
              <a:rPr lang="ru-RU" sz="1800" dirty="0" smtClean="0">
                <a:latin typeface="Times New Roman" panose="02020603050405020304" pitchFamily="18" charset="0"/>
                <a:cs typeface="Times New Roman" panose="02020603050405020304" pitchFamily="18" charset="0"/>
              </a:rPr>
              <a:t>ч</a:t>
            </a:r>
            <a:r>
              <a:rPr lang="ru-RU" sz="1800" dirty="0">
                <a:latin typeface="Times New Roman" panose="02020603050405020304" pitchFamily="18" charset="0"/>
                <a:cs typeface="Times New Roman" panose="02020603050405020304" pitchFamily="18" charset="0"/>
              </a:rPr>
              <a:t>) наименования и адреса производственных площадок производителя лекарственного препарата для ветеринарного применения;</a:t>
            </a:r>
          </a:p>
          <a:p>
            <a:pPr>
              <a:lnSpc>
                <a:spcPct val="150000"/>
              </a:lnSpc>
              <a:spcBef>
                <a:spcPts val="0"/>
              </a:spcBef>
            </a:pPr>
            <a:r>
              <a:rPr lang="ru-RU" sz="1800" dirty="0" smtClean="0">
                <a:latin typeface="Times New Roman" panose="02020603050405020304" pitchFamily="18" charset="0"/>
                <a:cs typeface="Times New Roman" panose="02020603050405020304" pitchFamily="18" charset="0"/>
              </a:rPr>
              <a:t>ш</a:t>
            </a:r>
            <a:r>
              <a:rPr lang="ru-RU" sz="1800" dirty="0">
                <a:latin typeface="Times New Roman" panose="02020603050405020304" pitchFamily="18" charset="0"/>
                <a:cs typeface="Times New Roman" panose="02020603050405020304" pitchFamily="18" charset="0"/>
              </a:rPr>
              <a:t>) наименование, адрес организации, уполномоченной держателем или владельцем регистрационного удостоверения лекарственного препарата на принятие претензий от потребителя;</a:t>
            </a:r>
          </a:p>
        </p:txBody>
      </p:sp>
    </p:spTree>
    <p:extLst>
      <p:ext uri="{BB962C8B-B14F-4D97-AF65-F5344CB8AC3E}">
        <p14:creationId xmlns:p14="http://schemas.microsoft.com/office/powerpoint/2010/main" val="50796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1680" y="998369"/>
            <a:ext cx="10495280" cy="5078313"/>
          </a:xfrm>
          <a:prstGeom prst="rect">
            <a:avLst/>
          </a:prstGeom>
        </p:spPr>
        <p:txBody>
          <a:bodyPr wrap="square">
            <a:spAutoFit/>
          </a:bodyPr>
          <a:lstStyle/>
          <a:p>
            <a:r>
              <a:rPr lang="ru-RU" dirty="0">
                <a:latin typeface="Times New Roman" pitchFamily="18" charset="0"/>
                <a:cs typeface="Times New Roman" pitchFamily="18" charset="0"/>
              </a:rPr>
              <a:t>8) проекты макетов первичной упаковки и вторичной упаковки лекарственного препарата для ветеринарного применения;</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9) следующие сведения о лекарственном препарате для ветеринарного применения:</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а) описание и состав лекарственного препарата для ветеринарного применения;</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б) описание фармацевтической разработки;</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в) описание процесса производства и его контроля, </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г) описание контроля критических стадий производства и промежуточной продукции, подписанное в порядке, установленном в соответствии с частью 1 настоящей статьи;</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д) наименования и адреса разработчика, держателя или владельца регистрационного удостоверения лекарственного препарата, производственных площадок производителя лекарственного препарата для ветеринарного применения с указанием стадий технологического процесса, осуществляемых на производственных площадках производителя лекарственного препарата для ветеринарного применения;</a:t>
            </a:r>
          </a:p>
        </p:txBody>
      </p:sp>
    </p:spTree>
    <p:extLst>
      <p:ext uri="{BB962C8B-B14F-4D97-AF65-F5344CB8AC3E}">
        <p14:creationId xmlns:p14="http://schemas.microsoft.com/office/powerpoint/2010/main" val="2245440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3920" y="1181805"/>
            <a:ext cx="9773920" cy="4247317"/>
          </a:xfrm>
          <a:prstGeom prst="rect">
            <a:avLst/>
          </a:prstGeom>
        </p:spPr>
        <p:txBody>
          <a:bodyPr wrap="square">
            <a:spAutoFit/>
          </a:bodyPr>
          <a:lstStyle/>
          <a:p>
            <a:r>
              <a:rPr lang="ru-RU" dirty="0"/>
              <a:t>е) фармацевтическая совместимость;</a:t>
            </a:r>
          </a:p>
          <a:p>
            <a:endParaRPr lang="ru-RU" dirty="0"/>
          </a:p>
          <a:p>
            <a:r>
              <a:rPr lang="ru-RU" dirty="0"/>
              <a:t>ж) микробиологические характеристики;</a:t>
            </a:r>
          </a:p>
          <a:p>
            <a:endParaRPr lang="ru-RU" dirty="0"/>
          </a:p>
          <a:p>
            <a:r>
              <a:rPr lang="ru-RU" dirty="0"/>
              <a:t>з) материальный баланс для производства серии готового продукта;</a:t>
            </a:r>
          </a:p>
          <a:p>
            <a:endParaRPr lang="ru-RU" dirty="0"/>
          </a:p>
          <a:p>
            <a:r>
              <a:rPr lang="ru-RU" dirty="0"/>
              <a:t>и) описание характеристик и свойств упаковочных материалов и укупорочных средств;</a:t>
            </a:r>
          </a:p>
          <a:p>
            <a:endParaRPr lang="ru-RU" dirty="0"/>
          </a:p>
          <a:p>
            <a:r>
              <a:rPr lang="ru-RU" dirty="0"/>
              <a:t>к) документальное подтверждение (</a:t>
            </a:r>
            <a:r>
              <a:rPr lang="ru-RU" dirty="0" err="1"/>
              <a:t>валидация</a:t>
            </a:r>
            <a:r>
              <a:rPr lang="ru-RU" dirty="0"/>
              <a:t>) процессов и (или) их оценка;</a:t>
            </a:r>
          </a:p>
          <a:p>
            <a:endParaRPr lang="ru-RU" dirty="0"/>
          </a:p>
          <a:p>
            <a:r>
              <a:rPr lang="ru-RU" dirty="0"/>
              <a:t>л) требования к качеству вспомогательных веществ (сертификат, спецификация на вспомогательные вещества и их обоснование);</a:t>
            </a:r>
          </a:p>
          <a:p>
            <a:endParaRPr lang="ru-RU" dirty="0"/>
          </a:p>
          <a:p>
            <a:r>
              <a:rPr lang="ru-RU" dirty="0"/>
              <a:t>м) аналитические методики, используемые при осуществлении контроля качества вспомогательных веществ;</a:t>
            </a:r>
          </a:p>
        </p:txBody>
      </p:sp>
    </p:spTree>
    <p:extLst>
      <p:ext uri="{BB962C8B-B14F-4D97-AF65-F5344CB8AC3E}">
        <p14:creationId xmlns:p14="http://schemas.microsoft.com/office/powerpoint/2010/main" val="3438426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6720" y="1166555"/>
            <a:ext cx="10861040" cy="4801314"/>
          </a:xfrm>
          <a:prstGeom prst="rect">
            <a:avLst/>
          </a:prstGeom>
        </p:spPr>
        <p:txBody>
          <a:bodyPr wrap="square">
            <a:spAutoFit/>
          </a:bodyPr>
          <a:lstStyle/>
          <a:p>
            <a:r>
              <a:rPr lang="ru-RU" dirty="0">
                <a:latin typeface="Times New Roman" pitchFamily="18" charset="0"/>
                <a:cs typeface="Times New Roman" pitchFamily="18" charset="0"/>
              </a:rPr>
              <a:t>н) документальное подтверждение (</a:t>
            </a:r>
            <a:r>
              <a:rPr lang="ru-RU" dirty="0" err="1">
                <a:latin typeface="Times New Roman" pitchFamily="18" charset="0"/>
                <a:cs typeface="Times New Roman" pitchFamily="18" charset="0"/>
              </a:rPr>
              <a:t>валидация</a:t>
            </a:r>
            <a:r>
              <a:rPr lang="ru-RU" dirty="0">
                <a:latin typeface="Times New Roman" pitchFamily="18" charset="0"/>
                <a:cs typeface="Times New Roman" pitchFamily="18" charset="0"/>
              </a:rPr>
              <a:t>) аналитических методик, используемых при осуществлении контроля качества вспомогательных веществ;</a:t>
            </a:r>
          </a:p>
          <a:p>
            <a:r>
              <a:rPr lang="ru-RU" dirty="0" smtClean="0">
                <a:latin typeface="Times New Roman" pitchFamily="18" charset="0"/>
                <a:cs typeface="Times New Roman" pitchFamily="18" charset="0"/>
              </a:rPr>
              <a:t>о</a:t>
            </a:r>
            <a:r>
              <a:rPr lang="ru-RU" dirty="0">
                <a:latin typeface="Times New Roman" pitchFamily="18" charset="0"/>
                <a:cs typeface="Times New Roman" pitchFamily="18" charset="0"/>
              </a:rPr>
              <a:t>) информация об использовании вспомогательных веществ человеческого и животного происхождения;</a:t>
            </a:r>
          </a:p>
          <a:p>
            <a:r>
              <a:rPr lang="ru-RU" dirty="0" smtClean="0">
                <a:latin typeface="Times New Roman" pitchFamily="18" charset="0"/>
                <a:cs typeface="Times New Roman" pitchFamily="18" charset="0"/>
              </a:rPr>
              <a:t>п</a:t>
            </a:r>
            <a:r>
              <a:rPr lang="ru-RU" dirty="0">
                <a:latin typeface="Times New Roman" pitchFamily="18" charset="0"/>
                <a:cs typeface="Times New Roman" pitchFamily="18" charset="0"/>
              </a:rPr>
              <a:t>) утратил силу. - Федеральный закон от 02.08.2019 N 297-ФЗ;</a:t>
            </a:r>
          </a:p>
          <a:p>
            <a:r>
              <a:rPr lang="ru-RU" dirty="0" smtClean="0">
                <a:latin typeface="Times New Roman" pitchFamily="18" charset="0"/>
                <a:cs typeface="Times New Roman" pitchFamily="18" charset="0"/>
              </a:rPr>
              <a:t>р</a:t>
            </a:r>
            <a:r>
              <a:rPr lang="ru-RU" dirty="0">
                <a:latin typeface="Times New Roman" pitchFamily="18" charset="0"/>
                <a:cs typeface="Times New Roman" pitchFamily="18" charset="0"/>
              </a:rPr>
              <a:t>) требования к качеству лекарственного препарата для ветеринарного применения (сертификат, спецификация на лекарственный препарат и их обоснование);</a:t>
            </a:r>
          </a:p>
          <a:p>
            <a:r>
              <a:rPr lang="ru-RU" dirty="0" smtClean="0">
                <a:latin typeface="Times New Roman" pitchFamily="18" charset="0"/>
                <a:cs typeface="Times New Roman" pitchFamily="18" charset="0"/>
              </a:rPr>
              <a:t>с</a:t>
            </a:r>
            <a:r>
              <a:rPr lang="ru-RU" dirty="0">
                <a:latin typeface="Times New Roman" pitchFamily="18" charset="0"/>
                <a:cs typeface="Times New Roman" pitchFamily="18" charset="0"/>
              </a:rPr>
              <a:t>) аналитические методики, используемые при осуществлении контроля качества лекарственного препарата для ветеринарного применения;</a:t>
            </a:r>
          </a:p>
          <a:p>
            <a:r>
              <a:rPr lang="ru-RU" dirty="0" smtClean="0">
                <a:latin typeface="Times New Roman" pitchFamily="18" charset="0"/>
                <a:cs typeface="Times New Roman" pitchFamily="18" charset="0"/>
              </a:rPr>
              <a:t>т</a:t>
            </a:r>
            <a:r>
              <a:rPr lang="ru-RU" dirty="0">
                <a:latin typeface="Times New Roman" pitchFamily="18" charset="0"/>
                <a:cs typeface="Times New Roman" pitchFamily="18" charset="0"/>
              </a:rPr>
              <a:t>) документальное подтверждение (</a:t>
            </a:r>
            <a:r>
              <a:rPr lang="ru-RU" dirty="0" err="1">
                <a:latin typeface="Times New Roman" pitchFamily="18" charset="0"/>
                <a:cs typeface="Times New Roman" pitchFamily="18" charset="0"/>
              </a:rPr>
              <a:t>валидация</a:t>
            </a:r>
            <a:r>
              <a:rPr lang="ru-RU" dirty="0">
                <a:latin typeface="Times New Roman" pitchFamily="18" charset="0"/>
                <a:cs typeface="Times New Roman" pitchFamily="18" charset="0"/>
              </a:rPr>
              <a:t>) аналитических методик, используемых при осуществлении контроля качества лекарственного препарата для ветеринарного применения;</a:t>
            </a:r>
          </a:p>
          <a:p>
            <a:r>
              <a:rPr lang="ru-RU" dirty="0" smtClean="0">
                <a:latin typeface="Times New Roman" pitchFamily="18" charset="0"/>
                <a:cs typeface="Times New Roman" pitchFamily="18" charset="0"/>
              </a:rPr>
              <a:t>у</a:t>
            </a:r>
            <a:r>
              <a:rPr lang="ru-RU" dirty="0">
                <a:latin typeface="Times New Roman" pitchFamily="18" charset="0"/>
                <a:cs typeface="Times New Roman" pitchFamily="18" charset="0"/>
              </a:rPr>
              <a:t>) документ, подтверждающий качество лекарственного препарата трех промышленных серий (протокол анализа или сертификат анализа), одна серия которого должна совпадать с серией образца лекарственного препарата, поданного на регистрацию;</a:t>
            </a:r>
          </a:p>
          <a:p>
            <a:r>
              <a:rPr lang="ru-RU" dirty="0" smtClean="0">
                <a:latin typeface="Times New Roman" pitchFamily="18" charset="0"/>
                <a:cs typeface="Times New Roman" pitchFamily="18" charset="0"/>
              </a:rPr>
              <a:t>ф</a:t>
            </a:r>
            <a:r>
              <a:rPr lang="ru-RU" dirty="0">
                <a:latin typeface="Times New Roman" pitchFamily="18" charset="0"/>
                <a:cs typeface="Times New Roman" pitchFamily="18" charset="0"/>
              </a:rPr>
              <a:t>) характеристика примесей;</a:t>
            </a:r>
          </a:p>
          <a:p>
            <a:r>
              <a:rPr lang="ru-RU" dirty="0" smtClean="0">
                <a:latin typeface="Times New Roman" pitchFamily="18" charset="0"/>
                <a:cs typeface="Times New Roman" pitchFamily="18" charset="0"/>
              </a:rPr>
              <a:t>х</a:t>
            </a:r>
            <a:r>
              <a:rPr lang="ru-RU" dirty="0">
                <a:latin typeface="Times New Roman" pitchFamily="18" charset="0"/>
                <a:cs typeface="Times New Roman" pitchFamily="18" charset="0"/>
              </a:rPr>
              <a:t>) перечень стандартных образцов, используемых при осуществлении контроля качества лекарственного препарата для ветеринарного применения;</a:t>
            </a:r>
          </a:p>
          <a:p>
            <a:r>
              <a:rPr lang="ru-RU" dirty="0" smtClean="0">
                <a:latin typeface="Times New Roman" pitchFamily="18" charset="0"/>
                <a:cs typeface="Times New Roman" pitchFamily="18" charset="0"/>
              </a:rPr>
              <a:t>ц</a:t>
            </a:r>
            <a:r>
              <a:rPr lang="ru-RU" dirty="0">
                <a:latin typeface="Times New Roman" pitchFamily="18" charset="0"/>
                <a:cs typeface="Times New Roman" pitchFamily="18" charset="0"/>
              </a:rPr>
              <a:t>) данные о стабильности лекарственного препарата для ветеринарного применения;</a:t>
            </a:r>
          </a:p>
        </p:txBody>
      </p:sp>
    </p:spTree>
    <p:extLst>
      <p:ext uri="{BB962C8B-B14F-4D97-AF65-F5344CB8AC3E}">
        <p14:creationId xmlns:p14="http://schemas.microsoft.com/office/powerpoint/2010/main" val="475641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0838" y="1162777"/>
            <a:ext cx="11576105" cy="5148052"/>
          </a:xfrm>
        </p:spPr>
        <p:txBody>
          <a:bodyPr>
            <a:normAutofit/>
          </a:bodyPr>
          <a:lstStyle/>
          <a:p>
            <a:pPr marL="0" indent="0">
              <a:buNone/>
            </a:pPr>
            <a:endParaRPr lang="ru-RU" dirty="0" smtClean="0">
              <a:latin typeface="Times New Roman" pitchFamily="18" charset="0"/>
              <a:cs typeface="Times New Roman" pitchFamily="18" charset="0"/>
            </a:endParaRPr>
          </a:p>
          <a:p>
            <a:pPr marL="0" indent="0">
              <a:buNone/>
            </a:pPr>
            <a:endParaRPr lang="ru-RU" dirty="0">
              <a:latin typeface="Times New Roman" pitchFamily="18" charset="0"/>
              <a:cs typeface="Times New Roman" pitchFamily="18" charset="0"/>
            </a:endParaRPr>
          </a:p>
          <a:p>
            <a:pPr marL="0" indent="0">
              <a:buNone/>
            </a:pPr>
            <a:endParaRPr lang="ru-RU" dirty="0" smtClean="0">
              <a:latin typeface="Times New Roman" pitchFamily="18" charset="0"/>
              <a:cs typeface="Times New Roman" pitchFamily="18" charset="0"/>
            </a:endParaRPr>
          </a:p>
          <a:p>
            <a:pPr marL="0" indent="0">
              <a:buNone/>
            </a:pPr>
            <a:endParaRPr lang="ru-RU" dirty="0">
              <a:latin typeface="Times New Roman" pitchFamily="18" charset="0"/>
              <a:cs typeface="Times New Roman" pitchFamily="18" charset="0"/>
            </a:endParaRPr>
          </a:p>
          <a:p>
            <a:pPr marL="0" indent="0">
              <a:buNone/>
            </a:pPr>
            <a:endParaRPr lang="ru-RU" dirty="0" smtClean="0">
              <a:latin typeface="Times New Roman" pitchFamily="18" charset="0"/>
              <a:cs typeface="Times New Roman" pitchFamily="18" charset="0"/>
            </a:endParaRPr>
          </a:p>
          <a:p>
            <a:pPr marL="0" indent="0">
              <a:buNone/>
            </a:pPr>
            <a:endParaRPr lang="ru-RU" dirty="0">
              <a:latin typeface="Times New Roman" pitchFamily="18" charset="0"/>
              <a:cs typeface="Times New Roman" pitchFamily="18" charset="0"/>
            </a:endParaRPr>
          </a:p>
        </p:txBody>
      </p:sp>
      <p:sp>
        <p:nvSpPr>
          <p:cNvPr id="2" name="Прямоугольник 1"/>
          <p:cNvSpPr/>
          <p:nvPr/>
        </p:nvSpPr>
        <p:spPr>
          <a:xfrm>
            <a:off x="873760" y="1305342"/>
            <a:ext cx="10454640" cy="4154984"/>
          </a:xfrm>
          <a:prstGeom prst="rect">
            <a:avLst/>
          </a:prstGeom>
        </p:spPr>
        <p:txBody>
          <a:bodyPr wrap="square">
            <a:spAutoFit/>
          </a:bodyPr>
          <a:lstStyle/>
          <a:p>
            <a:r>
              <a:rPr lang="ru-RU" sz="2400" dirty="0">
                <a:latin typeface="Times New Roman" pitchFamily="18" charset="0"/>
                <a:cs typeface="Times New Roman" pitchFamily="18" charset="0"/>
              </a:rPr>
              <a:t>При проведении ускоренной процедуры экспертизы лекарственного препарата для ветеринарного применения (за исключением лекарственного препарата для ветеринарного применения, указанного в </a:t>
            </a:r>
            <a:r>
              <a:rPr lang="ru-RU" sz="2400" u="sng" dirty="0">
                <a:latin typeface="Times New Roman" pitchFamily="18" charset="0"/>
                <a:cs typeface="Times New Roman" pitchFamily="18" charset="0"/>
                <a:hlinkClick r:id="rId2"/>
              </a:rPr>
              <a:t>части 4.1</a:t>
            </a:r>
            <a:r>
              <a:rPr lang="ru-RU" sz="2400" dirty="0">
                <a:latin typeface="Times New Roman" pitchFamily="18" charset="0"/>
                <a:cs typeface="Times New Roman" pitchFamily="18" charset="0"/>
              </a:rPr>
              <a:t> настоящей статьи) в целях его государственной регистрации вместо отчета разработчика о результатах </a:t>
            </a:r>
            <a:r>
              <a:rPr lang="ru-RU" sz="2400" b="1" dirty="0">
                <a:latin typeface="Times New Roman" pitchFamily="18" charset="0"/>
                <a:cs typeface="Times New Roman" pitchFamily="18" charset="0"/>
              </a:rPr>
              <a:t>доклинического исследования</a:t>
            </a:r>
            <a:r>
              <a:rPr lang="ru-RU" sz="2400" dirty="0">
                <a:latin typeface="Times New Roman" pitchFamily="18" charset="0"/>
                <a:cs typeface="Times New Roman" pitchFamily="18" charset="0"/>
              </a:rPr>
              <a:t> лекарственного средства для ветеринарного применения может быть представлен </a:t>
            </a:r>
            <a:r>
              <a:rPr lang="ru-RU" sz="2400" b="1" dirty="0">
                <a:latin typeface="Times New Roman" pitchFamily="18" charset="0"/>
                <a:cs typeface="Times New Roman" pitchFamily="18" charset="0"/>
              </a:rPr>
              <a:t>обзор научных работ о результатах доклинического исследования </a:t>
            </a:r>
            <a:r>
              <a:rPr lang="ru-RU" sz="2400" b="1" dirty="0" err="1">
                <a:latin typeface="Times New Roman" pitchFamily="18" charset="0"/>
                <a:cs typeface="Times New Roman" pitchFamily="18" charset="0"/>
              </a:rPr>
              <a:t>референтного</a:t>
            </a:r>
            <a:r>
              <a:rPr lang="ru-RU" sz="2400" b="1" dirty="0">
                <a:latin typeface="Times New Roman" pitchFamily="18" charset="0"/>
                <a:cs typeface="Times New Roman" pitchFamily="18" charset="0"/>
              </a:rPr>
              <a:t> лекарственного препарата для ветеринарного применения</a:t>
            </a:r>
            <a:r>
              <a:rPr lang="ru-RU" sz="2400" dirty="0">
                <a:latin typeface="Times New Roman" pitchFamily="18" charset="0"/>
                <a:cs typeface="Times New Roman" pitchFamily="18" charset="0"/>
              </a:rPr>
              <a:t>, а вместо отчета о результатах </a:t>
            </a:r>
            <a:r>
              <a:rPr lang="ru-RU" sz="2400" b="1" dirty="0">
                <a:latin typeface="Times New Roman" pitchFamily="18" charset="0"/>
                <a:cs typeface="Times New Roman" pitchFamily="18" charset="0"/>
              </a:rPr>
              <a:t>клинического исследования</a:t>
            </a:r>
            <a:r>
              <a:rPr lang="ru-RU" sz="2400" dirty="0">
                <a:latin typeface="Times New Roman" pitchFamily="18" charset="0"/>
                <a:cs typeface="Times New Roman" pitchFamily="18" charset="0"/>
              </a:rPr>
              <a:t> лекарственного препарата для ветеринарного применения отчет о результатах исследований </a:t>
            </a:r>
            <a:r>
              <a:rPr lang="ru-RU" sz="2400" b="1" dirty="0">
                <a:latin typeface="Times New Roman" pitchFamily="18" charset="0"/>
                <a:cs typeface="Times New Roman" pitchFamily="18" charset="0"/>
              </a:rPr>
              <a:t>биоэквивалентности</a:t>
            </a:r>
            <a:r>
              <a:rPr lang="ru-RU" sz="2400" dirty="0">
                <a:latin typeface="Times New Roman" pitchFamily="18" charset="0"/>
                <a:cs typeface="Times New Roman" pitchFamily="18" charset="0"/>
              </a:rPr>
              <a:t> воспроизведенного лекарственного препарата для ветеринарного применения.</a:t>
            </a:r>
          </a:p>
        </p:txBody>
      </p:sp>
    </p:spTree>
    <p:extLst>
      <p:ext uri="{BB962C8B-B14F-4D97-AF65-F5344CB8AC3E}">
        <p14:creationId xmlns:p14="http://schemas.microsoft.com/office/powerpoint/2010/main" val="2850287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5920" y="850821"/>
            <a:ext cx="11257280" cy="4832092"/>
          </a:xfrm>
          <a:prstGeom prst="rect">
            <a:avLst/>
          </a:prstGeom>
        </p:spPr>
        <p:txBody>
          <a:bodyPr wrap="square">
            <a:spAutoFit/>
          </a:bodyPr>
          <a:lstStyle/>
          <a:p>
            <a:r>
              <a:rPr lang="ru-RU" sz="2800" dirty="0">
                <a:latin typeface="Times New Roman" pitchFamily="18" charset="0"/>
                <a:cs typeface="Times New Roman" pitchFamily="18" charset="0"/>
              </a:rPr>
              <a:t>На экспертизу различных лекарственных форм одного и того же лекарственного препарата для ветеринарного применения заявитель представляет отдельные заявления и регистрационные досье на каждую лекарственную форму. При условии одновременной подачи на экспертизу одной лекарственной формы с различными дозировкой, концентрацией, объемом заявитель представляет одно заявление и регистрационное досье с приложением макетов первичной упаковки и вторичной упаковки. На макетах первичной упаковки и вторичной упаковки указываются все производимые дозировки, концентрации, объемы и количество доз в упаковке лекарственного препарата для ветеринарного применения.</a:t>
            </a:r>
          </a:p>
        </p:txBody>
      </p:sp>
    </p:spTree>
    <p:extLst>
      <p:ext uri="{BB962C8B-B14F-4D97-AF65-F5344CB8AC3E}">
        <p14:creationId xmlns:p14="http://schemas.microsoft.com/office/powerpoint/2010/main" val="2414654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7840" y="1039059"/>
            <a:ext cx="11145520" cy="2554545"/>
          </a:xfrm>
          <a:prstGeom prst="rect">
            <a:avLst/>
          </a:prstGeom>
        </p:spPr>
        <p:txBody>
          <a:bodyPr wrap="square">
            <a:spAutoFit/>
          </a:bodyPr>
          <a:lstStyle/>
          <a:p>
            <a:pPr algn="just"/>
            <a:r>
              <a:rPr lang="ru-RU" sz="2000" dirty="0">
                <a:latin typeface="Times New Roman" pitchFamily="18" charset="0"/>
                <a:cs typeface="Times New Roman" pitchFamily="18" charset="0"/>
              </a:rPr>
              <a:t>Приказ Министерства сельского хозяйства РФ от 27 июля 2023 г. № 648 "Об утверждении порядка формирования регистрационного досье на лекарственный препарат для ветеринарного применения и требований к документам в его составе, а также порядка представления документов, из которых формируется регистрационное досье на лекарственный препарат для ветеринарного применения в целях государственной регистрации"</a:t>
            </a:r>
          </a:p>
          <a:p>
            <a:pPr algn="just"/>
            <a:r>
              <a:rPr lang="ru-RU" sz="2000" dirty="0">
                <a:latin typeface="Times New Roman" pitchFamily="18" charset="0"/>
                <a:cs typeface="Times New Roman" pitchFamily="18" charset="0"/>
              </a:rPr>
              <a:t>4 сентября </a:t>
            </a:r>
            <a:r>
              <a:rPr lang="ru-RU" sz="2000" dirty="0" smtClean="0">
                <a:latin typeface="Times New Roman" pitchFamily="18" charset="0"/>
                <a:cs typeface="Times New Roman" pitchFamily="18" charset="0"/>
              </a:rPr>
              <a:t>2023</a:t>
            </a:r>
          </a:p>
          <a:p>
            <a:pPr algn="just"/>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Настоящий приказ вступает в силу с 1 марта 2024 г. и действует до 1 сентября 2029 г.</a:t>
            </a:r>
          </a:p>
        </p:txBody>
      </p:sp>
    </p:spTree>
    <p:extLst>
      <p:ext uri="{BB962C8B-B14F-4D97-AF65-F5344CB8AC3E}">
        <p14:creationId xmlns:p14="http://schemas.microsoft.com/office/powerpoint/2010/main" val="2768494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15240000" cy="857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6232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00" cy="857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860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00" cy="857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285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00" cy="857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8738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00" cy="857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098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00" cy="857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740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00" cy="857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4785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4560" y="1929398"/>
            <a:ext cx="9723120" cy="1477328"/>
          </a:xfrm>
          <a:prstGeom prst="rect">
            <a:avLst/>
          </a:prstGeom>
        </p:spPr>
        <p:txBody>
          <a:bodyPr wrap="square">
            <a:spAutoFit/>
          </a:bodyPr>
          <a:lstStyle/>
          <a:p>
            <a:r>
              <a:rPr lang="ru-RU" dirty="0"/>
              <a:t>Для ввода в гражданский оборот импортного </a:t>
            </a:r>
            <a:r>
              <a:rPr lang="ru-RU" dirty="0" err="1"/>
              <a:t>ветпрепарата</a:t>
            </a:r>
            <a:r>
              <a:rPr lang="ru-RU" dirty="0"/>
              <a:t> потребуется также заключение о соответствии требованиям GMP (</a:t>
            </a:r>
            <a:r>
              <a:rPr lang="ru-RU" dirty="0" err="1"/>
              <a:t>Good</a:t>
            </a:r>
            <a:r>
              <a:rPr lang="ru-RU" dirty="0"/>
              <a:t> </a:t>
            </a:r>
            <a:r>
              <a:rPr lang="ru-RU" dirty="0" err="1"/>
              <a:t>Manufacturing</a:t>
            </a:r>
            <a:r>
              <a:rPr lang="ru-RU" dirty="0"/>
              <a:t> </a:t>
            </a:r>
            <a:r>
              <a:rPr lang="ru-RU" dirty="0" err="1"/>
              <a:t>Practice</a:t>
            </a:r>
            <a:r>
              <a:rPr lang="ru-RU" dirty="0"/>
              <a:t> – надлежащей производственной практики). Такой документ выдает </a:t>
            </a:r>
            <a:r>
              <a:rPr lang="ru-RU" dirty="0" err="1"/>
              <a:t>Россельхознадзор</a:t>
            </a:r>
            <a:r>
              <a:rPr lang="ru-RU" dirty="0"/>
              <a:t> после проведения GMP-инспекции производственной площадки, где выпускают этот препарат. Таким образом уравниваются требования, предъявляемые к зарубежным и отечественным производителям</a:t>
            </a:r>
            <a:endParaRPr lang="ru-RU" dirty="0"/>
          </a:p>
        </p:txBody>
      </p:sp>
      <p:sp>
        <p:nvSpPr>
          <p:cNvPr id="3" name="Прямоугольник 2"/>
          <p:cNvSpPr/>
          <p:nvPr/>
        </p:nvSpPr>
        <p:spPr>
          <a:xfrm>
            <a:off x="1127760" y="1175435"/>
            <a:ext cx="9926320" cy="369332"/>
          </a:xfrm>
          <a:prstGeom prst="rect">
            <a:avLst/>
          </a:prstGeom>
        </p:spPr>
        <p:txBody>
          <a:bodyPr wrap="square">
            <a:spAutoFit/>
          </a:bodyPr>
          <a:lstStyle/>
          <a:p>
            <a:r>
              <a:rPr lang="ru-RU" b="1" dirty="0"/>
              <a:t>С 2023 года в России начнет действовать новый порядок ввода </a:t>
            </a:r>
            <a:r>
              <a:rPr lang="ru-RU" b="1" dirty="0" err="1"/>
              <a:t>ветпрепаратов</a:t>
            </a:r>
            <a:r>
              <a:rPr lang="ru-RU" b="1" dirty="0"/>
              <a:t> в оборот</a:t>
            </a:r>
          </a:p>
        </p:txBody>
      </p:sp>
      <p:sp>
        <p:nvSpPr>
          <p:cNvPr id="4" name="Прямоугольник 3"/>
          <p:cNvSpPr/>
          <p:nvPr/>
        </p:nvSpPr>
        <p:spPr>
          <a:xfrm>
            <a:off x="924560" y="3599379"/>
            <a:ext cx="9946640" cy="1477328"/>
          </a:xfrm>
          <a:prstGeom prst="rect">
            <a:avLst/>
          </a:prstGeom>
        </p:spPr>
        <p:txBody>
          <a:bodyPr wrap="square">
            <a:spAutoFit/>
          </a:bodyPr>
          <a:lstStyle/>
          <a:p>
            <a:r>
              <a:rPr lang="ru-RU" dirty="0"/>
              <a:t>Федеральным законом от 28 апреля 2023 года № 171-ФЗ внесены изменения в Федеральный закон от 12 апреля 2010 года № 61-ФЗ “Об обращении лекарственных средств“.</a:t>
            </a:r>
          </a:p>
          <a:p>
            <a:r>
              <a:rPr lang="ru-RU" dirty="0"/>
              <a:t>В частности, упрощается процедура государственной регистрации лекарственных препаратов для ветеринарного применения, предназначенных для лечения домашних животных, которые ранее были зарегистрированы в качестве лекарственных препаратов для медицинского применения.</a:t>
            </a:r>
          </a:p>
        </p:txBody>
      </p:sp>
    </p:spTree>
    <p:extLst>
      <p:ext uri="{BB962C8B-B14F-4D97-AF65-F5344CB8AC3E}">
        <p14:creationId xmlns:p14="http://schemas.microsoft.com/office/powerpoint/2010/main" val="13102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9840" y="1283405"/>
            <a:ext cx="9641840" cy="4401205"/>
          </a:xfrm>
          <a:prstGeom prst="rect">
            <a:avLst/>
          </a:prstGeom>
        </p:spPr>
        <p:txBody>
          <a:bodyPr wrap="square">
            <a:spAutoFit/>
          </a:bodyPr>
          <a:lstStyle/>
          <a:p>
            <a:pPr algn="just"/>
            <a:r>
              <a:rPr lang="ru-RU" sz="2000" dirty="0"/>
              <a:t>При проведении </a:t>
            </a:r>
            <a:r>
              <a:rPr lang="ru-RU" sz="2000" b="1" dirty="0"/>
              <a:t>ускоренной процедуры экспертизы лекарственного препарата для ветеринарного применения</a:t>
            </a:r>
            <a:r>
              <a:rPr lang="ru-RU" sz="2000" dirty="0"/>
              <a:t>, предназначенного для лечения домашних животных, определенных Федеральным законом от 27 декабря 2018 года № 498-ФЗ “Об ответственном обращении с животными и о внесении изменений в отдельные законодательные акты Российской Федерации”, и зарегистрированного в качестве лекарственного препарата для медицинского применения, в целях его государственной регистрации вместо отчета разработчика о результатах доклинического исследования лекарственного средства для ветеринарного применения могут быть представлены результаты доклинического исследования соответствующего лекарственного средства для медицинского применения, а вместо отчета о результатах клинического исследования лекарственного препарата для ветеринарного применения – обзор научных работ о результатах клинических исследований лекарственного препарата для медицинского применения на видах животных, которым предназначается исследуемый лекарственный препарат.</a:t>
            </a:r>
          </a:p>
        </p:txBody>
      </p:sp>
    </p:spTree>
    <p:extLst>
      <p:ext uri="{BB962C8B-B14F-4D97-AF65-F5344CB8AC3E}">
        <p14:creationId xmlns:p14="http://schemas.microsoft.com/office/powerpoint/2010/main" val="1376379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426324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4773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2968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4150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570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p:txBody>
          <a:bodyPr/>
          <a:lstStyle/>
          <a:p>
            <a:endParaRPr lang="ru-RU"/>
          </a:p>
        </p:txBody>
      </p:sp>
    </p:spTree>
    <p:extLst>
      <p:ext uri="{BB962C8B-B14F-4D97-AF65-F5344CB8AC3E}">
        <p14:creationId xmlns:p14="http://schemas.microsoft.com/office/powerpoint/2010/main" val="1852159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37143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333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49236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851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75981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4681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09749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0846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Благодарю за внимание!</a:t>
            </a:r>
            <a:endParaRPr lang="ru-RU" dirty="0"/>
          </a:p>
        </p:txBody>
      </p:sp>
    </p:spTree>
    <p:extLst>
      <p:ext uri="{BB962C8B-B14F-4D97-AF65-F5344CB8AC3E}">
        <p14:creationId xmlns:p14="http://schemas.microsoft.com/office/powerpoint/2010/main" val="15056150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1290</TotalTime>
  <Words>2461</Words>
  <Application>Microsoft Office PowerPoint</Application>
  <PresentationFormat>Произвольный</PresentationFormat>
  <Paragraphs>138</Paragraphs>
  <Slides>50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50</vt:i4>
      </vt:variant>
    </vt:vector>
  </HeadingPairs>
  <TitlesOfParts>
    <vt:vector size="51" baseType="lpstr">
      <vt:lpstr>Тема Office</vt:lpstr>
      <vt:lpstr>ГОСУДАРСТВЕННАЯ РЕГИСТРАЦИЯ ЛЕКАРСТВЕННЫХ ПРЕПАРАТОВ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Благодарю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Dmitriy</dc:creator>
  <cp:lastModifiedBy>user</cp:lastModifiedBy>
  <cp:revision>397</cp:revision>
  <dcterms:created xsi:type="dcterms:W3CDTF">2020-04-23T06:28:02Z</dcterms:created>
  <dcterms:modified xsi:type="dcterms:W3CDTF">2024-02-24T18:29:35Z</dcterms:modified>
</cp:coreProperties>
</file>