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289" r:id="rId3"/>
    <p:sldId id="257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90" r:id="rId31"/>
    <p:sldId id="291" r:id="rId32"/>
    <p:sldId id="292" r:id="rId33"/>
    <p:sldId id="305" r:id="rId34"/>
    <p:sldId id="293" r:id="rId35"/>
    <p:sldId id="294" r:id="rId36"/>
    <p:sldId id="295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260" r:id="rId5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97C8"/>
    <a:srgbClr val="71A934"/>
    <a:srgbClr val="479F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111" d="100"/>
          <a:sy n="111" d="100"/>
        </p:scale>
        <p:origin x="594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E45A7-90F5-4579-8A85-A93A8DE59432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E1250-CFED-419D-B58E-03A45C59C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00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E1250-CFED-419D-B58E-03A45C59C7CE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917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0828" y="1514217"/>
            <a:ext cx="5026644" cy="2380691"/>
          </a:xfrm>
        </p:spPr>
        <p:txBody>
          <a:bodyPr anchor="b"/>
          <a:lstStyle>
            <a:lvl1pPr algn="ctr">
              <a:defRPr sz="6000">
                <a:latin typeface="Book Antiqua" panose="0204060205030503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90828" y="4141878"/>
            <a:ext cx="5026644" cy="2013150"/>
          </a:xfrm>
        </p:spPr>
        <p:txBody>
          <a:bodyPr/>
          <a:lstStyle>
            <a:lvl1pPr marL="0" indent="0" algn="ctr">
              <a:buNone/>
              <a:defRPr sz="2400">
                <a:latin typeface="Blogger Sans Light" panose="02000506030000020004" pitchFamily="50" charset="0"/>
                <a:ea typeface="Blogger Sans Light" panose="02000506030000020004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838200" y="643943"/>
            <a:ext cx="46997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</a:t>
            </a:r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ГОСУДАРСТВЕННЫЙ</a:t>
            </a:r>
            <a:b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</a:t>
            </a:r>
          </a:p>
          <a:p>
            <a:r>
              <a:rPr lang="ru-RU" sz="3200" baseline="0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УНИВЕРСИТЕТ</a:t>
            </a:r>
            <a:endParaRPr lang="ru-RU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619930" y="656823"/>
            <a:ext cx="0" cy="20477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3" t="24722" r="68312" b="37500"/>
          <a:stretch/>
        </p:blipFill>
        <p:spPr>
          <a:xfrm>
            <a:off x="1653363" y="3349989"/>
            <a:ext cx="25717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44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" y="0"/>
            <a:ext cx="12191999" cy="682534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09.02.2024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9" name="Группа 18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7" name="Прямоугольный треугольник 6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 userDrawn="1"/>
        </p:nvSpPr>
        <p:spPr>
          <a:xfrm>
            <a:off x="838199" y="156601"/>
            <a:ext cx="444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 ГОСУДАРСТВЕННЫЙ</a:t>
            </a:r>
            <a:endParaRPr lang="ru-RU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6908800" y="156601"/>
            <a:ext cx="4444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УНИВЕРСИТЕТ</a:t>
            </a:r>
            <a:endParaRPr lang="ru-RU" b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1" t="25164" r="68316" b="37465"/>
          <a:stretch/>
        </p:blipFill>
        <p:spPr>
          <a:xfrm>
            <a:off x="5729308" y="0"/>
            <a:ext cx="682582" cy="67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2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3" name="Группа 12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4" name="Прямоугольный треугольник 13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5" name="Прямая соединительная линия 14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3333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Группа 10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2" name="Прямоугольный треугольник 11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187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9" name="Группа 8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10" name="Прямоугольный треугольник 9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69863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Группа 7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9" name="Прямоугольный треугольник 8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" name="Прямая соединительная линия 9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3674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grpSp>
        <p:nvGrpSpPr>
          <p:cNvPr id="6" name="Группа 5"/>
          <p:cNvGrpSpPr/>
          <p:nvPr userDrawn="1"/>
        </p:nvGrpSpPr>
        <p:grpSpPr>
          <a:xfrm rot="10800000" flipH="1">
            <a:off x="9170688" y="5123543"/>
            <a:ext cx="3021312" cy="1734457"/>
            <a:chOff x="8366975" y="0"/>
            <a:chExt cx="3825025" cy="2195848"/>
          </a:xfrm>
        </p:grpSpPr>
        <p:sp>
          <p:nvSpPr>
            <p:cNvPr id="7" name="Прямоугольный треугольник 6"/>
            <p:cNvSpPr/>
            <p:nvPr userDrawn="1"/>
          </p:nvSpPr>
          <p:spPr>
            <a:xfrm rot="10800000">
              <a:off x="8366975" y="0"/>
              <a:ext cx="3825025" cy="2195848"/>
            </a:xfrm>
            <a:prstGeom prst="rtTriangle">
              <a:avLst/>
            </a:prstGeom>
            <a:solidFill>
              <a:srgbClr val="71A9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9155285" y="0"/>
              <a:ext cx="1216057" cy="698107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 userDrawn="1"/>
          </p:nvCxnSpPr>
          <p:spPr>
            <a:xfrm>
              <a:off x="9767992" y="0"/>
              <a:ext cx="1934029" cy="1110276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83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09.02.2024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baseline="0" dirty="0" smtClean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399" y="4331380"/>
            <a:ext cx="8795203" cy="22075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87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09.02.2024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97920" y="4331380"/>
            <a:ext cx="8795203" cy="22075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52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09.02.2024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latin typeface="Book Antiqua" panose="02040602050305030304" pitchFamily="18" charset="0"/>
                <a:ea typeface="Blogger Sans" panose="02000506030000020004" pitchFamily="50" charset="0"/>
              </a:rPr>
              <a:t>Благодарю</a:t>
            </a:r>
            <a:r>
              <a:rPr lang="ru-RU" sz="6000" baseline="0" dirty="0" smtClean="0">
                <a:latin typeface="Book Antiqua" panose="02040602050305030304" pitchFamily="18" charset="0"/>
                <a:ea typeface="Blogger Sans" panose="02000506030000020004" pitchFamily="50" charset="0"/>
              </a:rPr>
              <a:t> </a:t>
            </a:r>
          </a:p>
          <a:p>
            <a:pPr algn="ctr"/>
            <a:r>
              <a:rPr lang="ru-RU" sz="6000" baseline="0" dirty="0" smtClean="0">
                <a:latin typeface="Book Antiqua" panose="02040602050305030304" pitchFamily="18" charset="0"/>
                <a:ea typeface="Blogger Sans" panose="02000506030000020004" pitchFamily="50" charset="0"/>
              </a:rPr>
              <a:t>за внимание!</a:t>
            </a:r>
            <a:endParaRPr lang="ru-RU" sz="600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23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65915"/>
            <a:ext cx="10515600" cy="724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737600" y="6356350"/>
            <a:ext cx="130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logger Sans" panose="02000506030000020004" pitchFamily="50" charset="0"/>
                <a:ea typeface="Blogger Sans" panose="02000506030000020004" pitchFamily="50" charset="0"/>
              </a:defRPr>
            </a:lvl1pPr>
          </a:lstStyle>
          <a:p>
            <a:fld id="{007BCCCA-D0D7-4190-95BA-5D08F8F72979}" type="datetimeFigureOut">
              <a:rPr lang="ru-RU" smtClean="0"/>
              <a:pPr/>
              <a:t>09.02.2024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391774" y="6356350"/>
            <a:ext cx="96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89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ok Antiqua" panose="0204060205030503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logger Sans Light" panose="02000506030000020004" pitchFamily="50" charset="0"/>
          <a:ea typeface="Blogger Sans Light" panose="02000506030000020004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nsultant.ru/document/cons_doc_LAW_468406/3ef260091dabca7637430a4feb5c1d3a3af62ab1/#dst42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ultant.ru/document/cons_doc_LAW_420488/786ddf3550808b01de51fa646b76701729000988/#dst6212" TargetMode="External"/><Relationship Id="rId2" Type="http://schemas.openxmlformats.org/officeDocument/2006/relationships/hyperlink" Target="https://www.consultant.ru/document/cons_doc_LAW_99350/702a172c82a752194880a43d24a9c3c323343da5/?ysclid=lsa4pg8uec45144498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onsultant.ru/document/cons_doc_LAW_191811/6b6bd6f2ff9052272781b91e51624210cec2ccc0/#dst100010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54614" y="2069467"/>
            <a:ext cx="5899639" cy="2380691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регулирование разработки и производства лекарственных средств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64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30923" y="1166843"/>
            <a:ext cx="97770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Регуляторная наука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▪ Регуляторная наука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regulatory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science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комплекс научных дисциплин,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› применяющихся к оценке качества, безопасности и эффективности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лекарственных препаратов 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› создающих основу для принятия регуляторных решений на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протяжении всего жизненного цикла лекарства, т. е. всех фаз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 препарата от начальной разработки до реализации 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окончательного вывода с рынка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Охватывает фундаментальные и прикладные медицинские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социальные науки, а также вносит вклад в разработку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регуляторных стандартов и инструментов</a:t>
            </a:r>
          </a:p>
        </p:txBody>
      </p:sp>
    </p:spTree>
    <p:extLst>
      <p:ext uri="{BB962C8B-B14F-4D97-AF65-F5344CB8AC3E}">
        <p14:creationId xmlns:p14="http://schemas.microsoft.com/office/powerpoint/2010/main" val="3087514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94239" y="1166202"/>
            <a:ext cx="10515600" cy="4351338"/>
          </a:xfrm>
        </p:spPr>
        <p:txBody>
          <a:bodyPr>
            <a:normAutofit fontScale="55000" lnSpcReduction="2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12.04.2010 N 61-ФЗ (ред. от 30.01.2024) "Об обращении лекарственных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средств«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45. Производство лекарственных средств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Производство лекарственных средств должно соответствовать требованиям правил надлежащей производственной практики, утвержденным уполномоченным федеральным органом исполнительной власти. Особенности перехода производства отдельных лекарственных средств к их производству в соответствии с требованиями правил надлежащей производственной практики устанавливаются Правительством Российской Федерации. Выдача заключений о соответствии производителя лекарственных средств требованиям правил надлежащей производственной практики осуществляется по результатам инспектирования производителей лекарственных средств в порядке, установленном Правительством Российской Федерации. Размер платы за выдачу заключения о соответствии производителя лекарственных средств требованиям правил надлежащей производственной практики устанавливается Правительством Российской Федерации. Порядок организации и проведения инспектирования производителей лекарственных средств на соответствие требованиям правил надлежащей производственной практики устанавливается Правительством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46238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200" y="1324463"/>
            <a:ext cx="10515600" cy="4351338"/>
          </a:xfrm>
        </p:spPr>
        <p:txBody>
          <a:bodyPr/>
          <a:lstStyle/>
          <a:p>
            <a:pPr algn="just"/>
            <a:r>
              <a:rPr lang="ru-RU" dirty="0"/>
              <a:t>2. </a:t>
            </a:r>
            <a:r>
              <a:rPr lang="ru-RU" sz="3200" dirty="0"/>
              <a:t>Производство лекарственных средств в Российской Федерации осуществляется производителями лекарственных средств, имеющими лицензию на производство лекарственных средств. Подтверждение соответствия лицензиата правилам надлежащей производственной практики осуществляется в рамках лицензионного контроля в соответствии с законодательством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323338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92469" y="1140630"/>
            <a:ext cx="952206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Для целей лицензирования производства лекарственных средств для медицинского применения и инспектирования субъектов обращения лекарственных средств на соответствие требованиям правил надлежащей производственной практики федеральный орган исполнительной власти, осуществляющий государственную регистрацию лекарственных препаратов для медицинского применения, </a:t>
            </a:r>
            <a:r>
              <a:rPr lang="ru-RU" dirty="0" smtClean="0"/>
              <a:t>предоставляет следующие </a:t>
            </a:r>
            <a:r>
              <a:rPr lang="ru-RU" dirty="0"/>
              <a:t>сведения о лекарственных </a:t>
            </a:r>
            <a:r>
              <a:rPr lang="ru-RU" dirty="0" smtClean="0"/>
              <a:t>средствах: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а) наименование фармацевтической субстанции, ее структура, общие свойства;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б) наименование и адрес производителя;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в) технология производства с описанием стадий производства и методов контроля на всех стадиях производства;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г) описание разработки процесса производства;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д) описание контроля критических стадий производства и промежуточной продукции;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е) документальное подтверждение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валидация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) процессов и (или) их оценка;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ж) свойства и структура действующих веществ;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з) характеристика примесей;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и) спецификация на фармацевтическую субстанцию и ее обоснование;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941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1250" y="1143000"/>
            <a:ext cx="10515600" cy="4580792"/>
          </a:xfrm>
        </p:spPr>
        <p:txBody>
          <a:bodyPr>
            <a:normAutofit fontScale="92500" lnSpcReduction="20000"/>
          </a:bodyPr>
          <a:lstStyle/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к) аналитические методики, используемые при осуществлении контроля качества фармацевтической субстанции;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л) документальное подтверждение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валидация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) аналитических методик, используемых при осуществлении контроля качества фармацевтической субстанции;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м) результаты анализа серий фармацевтической субстанции;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н) перечень стандартных образцов или веществ, используемых при осуществлении контроля качества;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о) описание характеристик и свойств упаковочных материалов и укупорочных средств;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п) данные о стабильности фармацевтической субстанции;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р) срок годности;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215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200" y="1298086"/>
            <a:ext cx="10515600" cy="4351338"/>
          </a:xfrm>
        </p:spPr>
        <p:txBody>
          <a:bodyPr/>
          <a:lstStyle/>
          <a:p>
            <a:pPr indent="342900"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2) в отношении фармацевтических субстанций, входящих в состав лекарственного препарата и включенных в государственный реестр лекарственных средств в соответствии со </a:t>
            </a:r>
            <a:r>
              <a:rPr lang="ru-RU" u="sng" dirty="0">
                <a:solidFill>
                  <a:srgbClr val="1A0DAB"/>
                </a:solidFill>
                <a:latin typeface="Times New Roman" panose="02020603050405020304" pitchFamily="18" charset="0"/>
                <a:hlinkClick r:id="rId2"/>
              </a:rPr>
              <a:t>статьей 34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 настоящего Федерального закона: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а) наименование фармацевтической субстанции, ее структура, общие свойства;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б) наименование и адрес производителя;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в) результаты анализа серий фармацевтической субстанции;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г) срок годности;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548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82162" y="1517895"/>
            <a:ext cx="10515600" cy="4351338"/>
          </a:xfrm>
        </p:spPr>
        <p:txBody>
          <a:bodyPr>
            <a:normAutofit fontScale="85000" lnSpcReduction="10000"/>
          </a:bodyPr>
          <a:lstStyle/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3) в отношении лекарственного препарата для медицинского применения: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а) описание и состав лекарственного препарата для медицинского применения;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б) описание фармацевтической разработки (обоснование выбора состава, первичной упаковки);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в) технология производства с описанием стадий производства и методов контроля на всех стадиях производства;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г) описание контроля критических стадий процесса производства и промежуточной продукции;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д) наименование и адрес места осуществления производства лекарственного препарата для медицинского применения (в случае наличия нескольких участников процесса производства указывается каждый из них);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401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5847" y="671691"/>
            <a:ext cx="118080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е) фармацевтическая совместимость;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ж) микробиологические характеристики;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з) материальный баланс для производства серии готового продукта;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и) описание характеристик и свойств упаковочных материалов и укупорочных средств;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к) документальное подтверждение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валидация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) процессов производства и (или) их оценка;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л) требования к качеству вспомогательных веществ;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м) аналитические методики, используемые при осуществлении контроля качества вспомогательных веществ;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н) документальное подтверждение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валидация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) аналитических методик, используемых при осуществлении контроля качества вспомогательных веществ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о) информация об использовании вспомогательных веществ человеческого и животного происхождения;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п) информация об использовании новых вспомогательных веществ;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р) требования к качеству лекарственного препарата для медицинского применения (сертификат, спецификация на лекарственный препарат и их обоснование);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с) аналитические методики, используемые при осуществлении контроля качества лекарственного препарата для медицинского применения;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т) документальное подтверждение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валидация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) аналитических методик, используемых при осуществлении контроля качества лекарственного препарата для медицинского применения;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у) результаты анализов серий лекарственного препарата для медицинского применения;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ф) характеристика примесей;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х) перечень стандартных образцов, используемых при осуществлении контроля качества лекарственного препарата для медицинского применения;</a:t>
            </a:r>
          </a:p>
          <a:p>
            <a:pPr indent="342900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ц) данные о стабильности лекарственного препарата для медицинского применения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441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38200" y="1306879"/>
            <a:ext cx="10515600" cy="4351338"/>
          </a:xfrm>
        </p:spPr>
        <p:txBody>
          <a:bodyPr/>
          <a:lstStyle/>
          <a:p>
            <a:r>
              <a:rPr lang="ru-RU" dirty="0"/>
              <a:t>3. Производство лекарственных средств осуществляется с соблюдением требований промышленного регламента, который утверждается руководителем производителя лекарственных средств и включает в себя перечень используемых фармацевтических субстанций и вспомогательных веществ с указанием количества каждого из них, данные об используемом оборудовании, описание технологического процесса и методов контроля на всех этапах производства лекарственных средств.</a:t>
            </a:r>
          </a:p>
        </p:txBody>
      </p:sp>
    </p:spTree>
    <p:extLst>
      <p:ext uri="{BB962C8B-B14F-4D97-AF65-F5344CB8AC3E}">
        <p14:creationId xmlns:p14="http://schemas.microsoft.com/office/powerpoint/2010/main" val="889679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5785" y="1095864"/>
            <a:ext cx="10515600" cy="4351338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ru-RU" dirty="0"/>
              <a:t>4.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производстве лекарственных препаратов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применения используются фармацевтические субстанции, сведения о которых содержатся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 реестре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лекарственных средств для медицинского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и (или) едином реестре зарегистрированных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лекарственных средств Евразийского экономического союза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исключением фармацевтических субстанций, производимых для проведения клинических исследований и (или) для экспорта. При производстве лекарственных средств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ветеринарного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применения используются фармацевтические субстанции, сведения о которых содержатся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 реестре лекарственных средств для ветеринарного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применения, и (или)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 реестре лекарственных средств для медицинского применения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(или) едином реестре зарегистрированных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ветеринарных лекарственных препаратов Евразийского экономического союза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(или) едином реестре зарегистрированных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лекарственных средств Евразийского экономического союза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исключением фармацевтических субстанций, производимых для проведения клинических исследований и (или) для экспорта.</a:t>
            </a:r>
          </a:p>
        </p:txBody>
      </p:sp>
    </p:spTree>
    <p:extLst>
      <p:ext uri="{BB962C8B-B14F-4D97-AF65-F5344CB8AC3E}">
        <p14:creationId xmlns:p14="http://schemas.microsoft.com/office/powerpoint/2010/main" val="2670925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62353" y="920016"/>
            <a:ext cx="10515600" cy="4351338"/>
          </a:xfrm>
        </p:spPr>
        <p:txBody>
          <a:bodyPr>
            <a:noAutofit/>
          </a:bodyPr>
          <a:lstStyle/>
          <a:p>
            <a:pPr indent="342900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5. </a:t>
            </a:r>
            <a:r>
              <a:rPr lang="ru-RU" sz="2000" u="sng" dirty="0">
                <a:solidFill>
                  <a:srgbClr val="1A0DAB"/>
                </a:solidFill>
                <a:latin typeface="Times New Roman" panose="02020603050405020304" pitchFamily="18" charset="0"/>
                <a:hlinkClick r:id="rId2"/>
              </a:rPr>
              <a:t>Запрещается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 производство: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лекарственных средств, сведения о которых не содержатся в государственном реестре лекарственных средств для медицинского применения, и (или) государственном реестре лекарственных средств для ветеринарного применения, и (или) едином реестре зарегистрированных лекарственных средств Евразийского экономического союза, и (или) едином реестре зарегистрированных ветеринарных лекарственных препаратов Евразийского экономического союза, за исключением лекарственных средств, производимых для проведения клинических исследований или для </a:t>
            </a:r>
            <a:r>
              <a:rPr lang="ru-RU" sz="2000" u="sng" dirty="0">
                <a:solidFill>
                  <a:srgbClr val="1A0DAB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экспорта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фальсифицированных лекарственных средств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лекарственных средств без лицензии на производство лекарственных средств;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лекарственных средств с нарушением </a:t>
            </a:r>
            <a:r>
              <a:rPr lang="ru-RU" sz="2000" u="sng" dirty="0">
                <a:solidFill>
                  <a:srgbClr val="1A0DAB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правил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организации производства и контроля качества лекарственных средств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414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84738" y="1006486"/>
            <a:ext cx="957482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Государственный контроль (надзор) в сфере обращения лекарственных средств</a:t>
            </a:r>
          </a:p>
          <a:p>
            <a:endParaRPr lang="ru-RU" dirty="0"/>
          </a:p>
          <a:p>
            <a:r>
              <a:rPr lang="ru-RU" dirty="0" smtClean="0"/>
              <a:t>Государственный </a:t>
            </a:r>
            <a:r>
              <a:rPr lang="ru-RU" dirty="0"/>
              <a:t>контроль (надзор) в сфере обращения лекарственных средств осуществляется посредством федерального государственного контроля (надзора) в сфере обращения лекарственных средств и федерального государственного лицензионного контроля деятельности по производству лекарственных средств, осуществляемых федеральными органами исполнительной власти, уполномоченными Правительством Российской </a:t>
            </a:r>
            <a:r>
              <a:rPr lang="ru-RU" dirty="0" smtClean="0"/>
              <a:t>Федерации</a:t>
            </a:r>
          </a:p>
          <a:p>
            <a:endParaRPr lang="ru-RU" dirty="0" smtClean="0"/>
          </a:p>
          <a:p>
            <a:pPr algn="just"/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</a:rPr>
              <a:t>При осуществлении федерального государственного контроля (надзора) в сфере обращения лекарственных средств проводятся следующие виды контрольных (надзорных) мероприятий:</a:t>
            </a:r>
          </a:p>
          <a:p>
            <a:pPr algn="just"/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</a:rPr>
              <a:t>1) документарная проверка;</a:t>
            </a:r>
          </a:p>
          <a:p>
            <a:pPr algn="just"/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</a:rPr>
              <a:t>2) выездная проверка;</a:t>
            </a:r>
          </a:p>
          <a:p>
            <a:pPr algn="just"/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</a:rPr>
              <a:t>3) выборочный контроль качества;</a:t>
            </a:r>
          </a:p>
          <a:p>
            <a:pPr algn="just"/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</a:rPr>
              <a:t>4) контрольная закупка;</a:t>
            </a:r>
          </a:p>
          <a:p>
            <a:pPr algn="just"/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</a:rPr>
              <a:t>5) инспекционный визит;</a:t>
            </a:r>
          </a:p>
          <a:p>
            <a:pPr algn="just"/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</a:rPr>
              <a:t>6) наблюдение за соблюдением обязательных требований (мониторинг безопасности) (</a:t>
            </a:r>
            <a:r>
              <a:rPr lang="ru-RU" dirty="0" err="1">
                <a:solidFill>
                  <a:srgbClr val="212529"/>
                </a:solidFill>
                <a:latin typeface="Arial" panose="020B0604020202020204" pitchFamily="34" charset="0"/>
              </a:rPr>
              <a:t>фармаконадзор</a:t>
            </a: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</a:rPr>
              <a:t>).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3549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2176" y="700520"/>
            <a:ext cx="1059473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20) нормативная документация - документ, содержащий перечень определяемых по результатам соответствующих экспертиз показателей качества лекарственного средства для медицинского применения, методов контроля его качества и установленный его производителем;</a:t>
            </a:r>
          </a:p>
          <a:p>
            <a:endParaRPr lang="ru-RU" dirty="0"/>
          </a:p>
          <a:p>
            <a:r>
              <a:rPr lang="ru-RU" dirty="0"/>
              <a:t>21) нормативный документ - документ, содержащий перечень определяемых по результатам соответствующих экспертиз показателей качества и (или) методов контроля качества лекарственной формы, описания биологических, биохимических, микробиологических, физико-химических, физических, химических и других методов анализа лекарственных средств для ветеринарного применения, требования к используемым в целях проведения данного анализа реактивам, титрованным растворам, индикаторам и установленный его производителем;</a:t>
            </a:r>
          </a:p>
          <a:p>
            <a:endParaRPr lang="ru-RU" dirty="0"/>
          </a:p>
          <a:p>
            <a:r>
              <a:rPr lang="ru-RU" dirty="0"/>
              <a:t>21.1) общий технический документ - комплект документов и материалов, состоящий из нескольких разделов - документации административного характера, химической, фармацевтической и биологической документации, фармакологической, токсикологической документации, клинической документации и представляемый одновременно с заявлением о государственной регистрации лекарственного препарата для медицинского применения в формате, установленном уполномоченным федеральным органом исполнительной власти;</a:t>
            </a:r>
          </a:p>
          <a:p>
            <a:endParaRPr lang="ru-RU" dirty="0"/>
          </a:p>
          <a:p>
            <a:r>
              <a:rPr lang="ru-RU" dirty="0"/>
              <a:t>22) качество лекарственного средства - соответствие лекарственного средства требованиям фармакопейной статьи либо в случае ее отсутствия нормативной документации или нормативного документа;</a:t>
            </a:r>
          </a:p>
        </p:txBody>
      </p:sp>
    </p:spTree>
    <p:extLst>
      <p:ext uri="{BB962C8B-B14F-4D97-AF65-F5344CB8AC3E}">
        <p14:creationId xmlns:p14="http://schemas.microsoft.com/office/powerpoint/2010/main" val="2589459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44061" y="902826"/>
            <a:ext cx="975946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доклиническое </a:t>
            </a:r>
            <a:r>
              <a:rPr lang="ru-RU" dirty="0"/>
              <a:t>исследование лекарственного средства - биологические, микробиологические, иммунологические, токсикологические, фармакологические, физические, химические и другие исследования лекарственного средства путем применения научных методов оценок в целях получения доказательств безопасности, качества и эффективности лекарственного средства;</a:t>
            </a:r>
          </a:p>
          <a:p>
            <a:endParaRPr lang="ru-RU" dirty="0"/>
          </a:p>
          <a:p>
            <a:r>
              <a:rPr lang="ru-RU" dirty="0" smtClean="0"/>
              <a:t>- клиническое </a:t>
            </a:r>
            <a:r>
              <a:rPr lang="ru-RU" dirty="0"/>
              <a:t>исследование лекарственного препарата - изучение диагностических, лечебных, профилактических, фармакологических свойств лекарственного препарата в процессе его применения у человека, животного, в том числе процессов всасывания, распределения, изменения и выведения, путем применения научных методов оценок в целях получения доказательств безопасности, качества и эффективности лекарственного препарата, данных о нежелательных реакциях организма человека, животного на применение лекарственного препарата и об эффекте его взаимодействия с другими лекарственными препаратами и (или) пищевыми продуктами, кормами;</a:t>
            </a:r>
          </a:p>
          <a:p>
            <a:endParaRPr lang="ru-RU" dirty="0"/>
          </a:p>
          <a:p>
            <a:r>
              <a:rPr lang="ru-RU" dirty="0" smtClean="0"/>
              <a:t>- многоцентровое </a:t>
            </a:r>
            <a:r>
              <a:rPr lang="ru-RU" dirty="0"/>
              <a:t>клиническое исследование лекарственного препарата для медицинского применения - клиническое исследование лекарственного препарата для медицинского применения, проводимое разработчиком лекарственного препарата в двух и более медицинских организациях по единому протоколу клинического исследования лекарственного препарата;</a:t>
            </a:r>
          </a:p>
        </p:txBody>
      </p:sp>
    </p:spTree>
    <p:extLst>
      <p:ext uri="{BB962C8B-B14F-4D97-AF65-F5344CB8AC3E}">
        <p14:creationId xmlns:p14="http://schemas.microsoft.com/office/powerpoint/2010/main" val="881957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1115" y="1019716"/>
            <a:ext cx="1034854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Государственная регистрация лекарственных препаратов</a:t>
            </a:r>
          </a:p>
          <a:p>
            <a:endParaRPr lang="ru-RU" dirty="0"/>
          </a:p>
          <a:p>
            <a:pPr marL="342900" indent="-342900">
              <a:buAutoNum type="arabicPeriod"/>
            </a:pPr>
            <a:r>
              <a:rPr lang="ru-RU" dirty="0" smtClean="0"/>
              <a:t>В </a:t>
            </a:r>
            <a:r>
              <a:rPr lang="ru-RU" dirty="0"/>
              <a:t>Российской Федерации допускаются производство, изготовление, хранение, перевозка, ввоз в Российскую Федерацию, вывоз из Российской Федерации, реклама, отпуск, реализация, передача, применение, уничтожение лекарственных препаратов, если они зарегистрированы соответствующим уполномоченным федеральным органом исполнительной власти</a:t>
            </a:r>
            <a:r>
              <a:rPr lang="ru-RU" dirty="0" smtClean="0"/>
              <a:t>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>
              <a:buAutoNum type="arabicPeriod"/>
            </a:pPr>
            <a:r>
              <a:rPr lang="ru-RU" b="1" dirty="0"/>
              <a:t>Государственной регистрации подлежат:</a:t>
            </a:r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ru-RU" dirty="0"/>
              <a:t>1) все лекарственные препараты, впервые подлежащие вводу в обращение в Российской Федерации;</a:t>
            </a:r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ru-RU" dirty="0" smtClean="0"/>
              <a:t>2) </a:t>
            </a:r>
            <a:r>
              <a:rPr lang="ru-RU" dirty="0"/>
              <a:t>лекарственные препараты, зарегистрированные ранее, но произведенные в других лекарственных формах в соответствии с перечнем наименований лекарственных форм, в новой дозировке при доказательстве ее клинической значимости и эффективности;</a:t>
            </a:r>
          </a:p>
          <a:p>
            <a:pPr marL="342900" indent="-342900">
              <a:buAutoNum type="arabicPeriod"/>
            </a:pPr>
            <a:endParaRPr lang="ru-RU" dirty="0"/>
          </a:p>
          <a:p>
            <a:r>
              <a:rPr lang="ru-RU" dirty="0"/>
              <a:t>3) новые комбинации зарегистрированных ранее лекарственных препаратов.</a:t>
            </a:r>
          </a:p>
        </p:txBody>
      </p:sp>
    </p:spTree>
    <p:extLst>
      <p:ext uri="{BB962C8B-B14F-4D97-AF65-F5344CB8AC3E}">
        <p14:creationId xmlns:p14="http://schemas.microsoft.com/office/powerpoint/2010/main" val="491178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11823" y="1131033"/>
            <a:ext cx="10515600" cy="4351338"/>
          </a:xfrm>
        </p:spPr>
        <p:txBody>
          <a:bodyPr/>
          <a:lstStyle/>
          <a:p>
            <a:pPr algn="just"/>
            <a:r>
              <a:rPr lang="ru-RU" dirty="0"/>
              <a:t>Государственная регистрация лекарственных препаратов осуществляется по результатам экспертизы лекарственных </a:t>
            </a:r>
            <a:r>
              <a:rPr lang="ru-RU" dirty="0" smtClean="0"/>
              <a:t>средств</a:t>
            </a:r>
          </a:p>
          <a:p>
            <a:pPr algn="just"/>
            <a:r>
              <a:rPr lang="ru-RU" dirty="0"/>
              <a:t>Государственная регистрация лекарственного препарата осуществляется соответствующим уполномоченным федеральным органом исполнительной власти в срок, не превышающий ста шестидесяти рабочих дней со дня принятия соответствующего заявления о государственной регистрации лекарственного препарата. В указанный срок включается время, необходимое для повторного проведения экспертизы лекарственного средства в соответствии со статьей 25 настоящего Федерального закона. </a:t>
            </a:r>
          </a:p>
        </p:txBody>
      </p:sp>
    </p:spTree>
    <p:extLst>
      <p:ext uri="{BB962C8B-B14F-4D97-AF65-F5344CB8AC3E}">
        <p14:creationId xmlns:p14="http://schemas.microsoft.com/office/powerpoint/2010/main" val="393733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34915" y="103431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государственной регистрации лекарственного препарата исчисляется со дня принятия соответствующим уполномоченным федеральным органом исполнительной власти соответствующего заявления о государственной регистрации лекарственного препарата с приложением необходимых документов по день выдачи регистрационного удостоверения лекарственного препарата.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необходимое для направления уполномоченным федеральным органом исполнительной власти запроса о представлении необходимых материалов и представления заявителем ответа на данный запрос в соответствии со статьями 16, 19 и 23 настоящего Федерального закона, не учитывается при исчислении срока государственной регистрации лекарственного препарата.</a:t>
            </a:r>
          </a:p>
        </p:txBody>
      </p:sp>
    </p:spTree>
    <p:extLst>
      <p:ext uri="{BB962C8B-B14F-4D97-AF65-F5344CB8AC3E}">
        <p14:creationId xmlns:p14="http://schemas.microsoft.com/office/powerpoint/2010/main" val="158317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0616" y="1034318"/>
            <a:ext cx="10515600" cy="4351338"/>
          </a:xfrm>
        </p:spPr>
        <p:txBody>
          <a:bodyPr>
            <a:no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регистрации не подлежат: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лекарственные препараты, изготовленные аптечными организациями, ветеринарными аптечными организациями, индивидуальными предпринимателями, которые имеют лицензию на фармацевтическую деятельность, по рецептам на лекарственные препараты и требованиям медицинских организаций, ветеринарных организаций;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лекарственные препараты, приобретенные физическими лицами за пределами Российской Федерации и предназначенные для личного использования;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лекарственные препараты, ввозимые в Российскую Федерацию для оказания медицинской помощи по жизненным показаниям конкретного пациента на основании разрешения, выданного уполномоченным федеральным органом исполнительной власти;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лекарственные средства, ввозимые в Российскую Федерацию на основании выданного уполномоченным федеральным органом исполнительной власти разрешения и предназначенные для проведения клинических исследований лекарственных препаратов и (или) проведения экспертизы лекарственных средств для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регистрации лекарственных препаратов;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фармацевтические субстанции;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радиофармацевтические лекарственные препараты, изготовленные непосредственно в медицинских организациях в порядке, установленном уполномоченным федеральным органом исполнительной власти;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лекарственные препараты, производимые для экспорта.</a:t>
            </a:r>
          </a:p>
        </p:txBody>
      </p:sp>
    </p:spTree>
    <p:extLst>
      <p:ext uri="{BB962C8B-B14F-4D97-AF65-F5344CB8AC3E}">
        <p14:creationId xmlns:p14="http://schemas.microsoft.com/office/powerpoint/2010/main" val="50796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30923" y="1254848"/>
            <a:ext cx="96099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Не допускается государственная регистрация:</a:t>
            </a:r>
          </a:p>
          <a:p>
            <a:endParaRPr lang="ru-RU" sz="2400" dirty="0"/>
          </a:p>
          <a:p>
            <a:r>
              <a:rPr lang="ru-RU" sz="2400" dirty="0"/>
              <a:t>1) лекарственных препаратов, отличающихся друг от друга качественным составом действующих веществ, под одинаковым торговым наименованием;</a:t>
            </a:r>
          </a:p>
          <a:p>
            <a:endParaRPr lang="ru-RU" sz="2400" dirty="0"/>
          </a:p>
          <a:p>
            <a:r>
              <a:rPr lang="ru-RU" sz="2400" dirty="0"/>
              <a:t>2) одного лекарственного препарата, представленного на государственную регистрацию в отношении одного и того же держателя или владельца регистрационного удостоверения лекарственного препарата в виде двух и более лекарственных препаратов под различными торговыми наименованиями.</a:t>
            </a:r>
          </a:p>
        </p:txBody>
      </p:sp>
    </p:spTree>
    <p:extLst>
      <p:ext uri="{BB962C8B-B14F-4D97-AF65-F5344CB8AC3E}">
        <p14:creationId xmlns:p14="http://schemas.microsoft.com/office/powerpoint/2010/main" val="2245440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27637" y="1166843"/>
            <a:ext cx="920554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Государственная регистрация лекарственных препаратов, которые предназначены для применения в условиях военных действий, чрезвычайных ситуаций, предупреждения чрезвычайных ситуаций, профилактики и лечения заболеваний, представляющих опасность для окружающих, заболеваний и поражений, полученных в результате воздействия неблагоприятных химических, биологических, радиационных факторов, и которые разработаны в том числе по заданию федеральных органов исполнительной власти, уполномоченных в области обороны страны и безопасности государства, а также лекарственных средств в случае их </a:t>
            </a:r>
            <a:r>
              <a:rPr lang="ru-RU" sz="2400" dirty="0" err="1"/>
              <a:t>дефектуры</a:t>
            </a:r>
            <a:r>
              <a:rPr lang="ru-RU" sz="2400" dirty="0"/>
              <a:t> или риска возникновения </a:t>
            </a:r>
            <a:r>
              <a:rPr lang="ru-RU" sz="2400" dirty="0" err="1"/>
              <a:t>дефектуры</a:t>
            </a:r>
            <a:r>
              <a:rPr lang="ru-RU" sz="2400" dirty="0"/>
              <a:t> в связи с введением в отношении Российской Федерации ограничительных мер экономического характера осуществляется в порядке, установленном Правительством Российской Федерации.</a:t>
            </a:r>
          </a:p>
        </p:txBody>
      </p:sp>
    </p:spTree>
    <p:extLst>
      <p:ext uri="{BB962C8B-B14F-4D97-AF65-F5344CB8AC3E}">
        <p14:creationId xmlns:p14="http://schemas.microsoft.com/office/powerpoint/2010/main" val="34384260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1115" y="847896"/>
            <a:ext cx="970670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Экспертиза лекарственных препаратов для медицинского применения включает в себя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1) экспертизу документов, представленных для определения возможности рассматривать лекарственный препарат для медицинского применения при осуществлении государственной регистрации в качестве </a:t>
            </a:r>
            <a:r>
              <a:rPr lang="ru-RU" dirty="0" err="1"/>
              <a:t>орфанного</a:t>
            </a:r>
            <a:r>
              <a:rPr lang="ru-RU" dirty="0"/>
              <a:t> лекарственного препарата;</a:t>
            </a:r>
          </a:p>
          <a:p>
            <a:endParaRPr lang="ru-RU" dirty="0"/>
          </a:p>
          <a:p>
            <a:r>
              <a:rPr lang="ru-RU" dirty="0"/>
              <a:t>2) экспертизу предложенных методов контроля качества лекарственного средства и качества представленных образцов лекарственного средства с использованием этих методов (далее - экспертиза качества лекарственного средства);</a:t>
            </a:r>
          </a:p>
          <a:p>
            <a:endParaRPr lang="ru-RU" dirty="0"/>
          </a:p>
          <a:p>
            <a:r>
              <a:rPr lang="ru-RU" dirty="0"/>
              <a:t>3) экспертизу отношения ожидаемой пользы к возможному риску применения лекарственного препарата;</a:t>
            </a:r>
          </a:p>
          <a:p>
            <a:endParaRPr lang="ru-RU" dirty="0"/>
          </a:p>
          <a:p>
            <a:r>
              <a:rPr lang="ru-RU" dirty="0"/>
              <a:t>4) экспертизу регистрационного досье на лекарственный препарат в целях определения взаимозаменяемости лекарственных препаратов для медицинского применения.</a:t>
            </a:r>
          </a:p>
          <a:p>
            <a:endParaRPr lang="ru-RU" dirty="0"/>
          </a:p>
          <a:p>
            <a:r>
              <a:rPr lang="ru-RU" dirty="0"/>
              <a:t>3. Экспертиза лекарственных препаратов для ветеринарного применения включает в себя экспертизу качества лекарственного средства и экспертизу отношения ожидаемой пользы к возможному риску применения лекарственного препарата.</a:t>
            </a:r>
          </a:p>
        </p:txBody>
      </p:sp>
    </p:spTree>
    <p:extLst>
      <p:ext uri="{BB962C8B-B14F-4D97-AF65-F5344CB8AC3E}">
        <p14:creationId xmlns:p14="http://schemas.microsoft.com/office/powerpoint/2010/main" val="4756410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838" y="1162777"/>
            <a:ext cx="11576105" cy="51480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8554" y="852250"/>
            <a:ext cx="997927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Государственный реестр лекарственных средств</a:t>
            </a:r>
          </a:p>
          <a:p>
            <a:endParaRPr lang="ru-RU" dirty="0"/>
          </a:p>
          <a:p>
            <a:r>
              <a:rPr lang="ru-RU" dirty="0"/>
              <a:t>1. Государственный реестр лекарственных средств содержит перечень лекарственных препаратов, прошедших государственную регистрацию, перечень фармацевтических субстанций, входящих в состав лекарственных препаратов, и следующую информацию:</a:t>
            </a:r>
          </a:p>
          <a:p>
            <a:endParaRPr lang="ru-RU" dirty="0"/>
          </a:p>
          <a:p>
            <a:r>
              <a:rPr lang="ru-RU" dirty="0"/>
              <a:t>1) </a:t>
            </a:r>
            <a:r>
              <a:rPr lang="ru-RU" b="1" dirty="0"/>
              <a:t>в отношении лекарственных препаратов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а) наименование лекарственного препарата (международное непатентованное, или </a:t>
            </a:r>
            <a:r>
              <a:rPr lang="ru-RU" dirty="0" err="1"/>
              <a:t>группировочное</a:t>
            </a:r>
            <a:r>
              <a:rPr lang="ru-RU" dirty="0"/>
              <a:t>, или химическое и торговое наименования);</a:t>
            </a:r>
          </a:p>
          <a:p>
            <a:endParaRPr lang="ru-RU" dirty="0"/>
          </a:p>
          <a:p>
            <a:r>
              <a:rPr lang="ru-RU" dirty="0"/>
              <a:t>б) лекарственная форма с указанием дозировки лекарственного препарата и его количества в потребительской упаковке;</a:t>
            </a:r>
          </a:p>
          <a:p>
            <a:endParaRPr lang="ru-RU" dirty="0"/>
          </a:p>
          <a:p>
            <a:r>
              <a:rPr lang="ru-RU" dirty="0"/>
              <a:t>в) наименование держателя или владельца регистрационного удостоверения лекарственного препарата и сведения о регистрации держателя или владельца регистрационного удостоверения лекарственного препарата для медицинского применения в качестве налогоплательщика в стране регистрации (для российских юридических лиц - идентификационный номер налогоплательщика (ИНН), для иностранных юридических лиц - страна регистрации, наименование регистрирующего органа, регистрационный номер, код налогоплательщика в стране регистрации (инкорпорации) или его аналог);</a:t>
            </a:r>
          </a:p>
        </p:txBody>
      </p:sp>
    </p:spTree>
    <p:extLst>
      <p:ext uri="{BB962C8B-B14F-4D97-AF65-F5344CB8AC3E}">
        <p14:creationId xmlns:p14="http://schemas.microsoft.com/office/powerpoint/2010/main" val="2850287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0970" y="922671"/>
            <a:ext cx="106299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г) наименование и адрес производителя лекарственного препарата и сведения о регистрации производителя лекарственного препарата для медицинского применения в качестве налогоплательщика в стране регистрации (для российских юридических лиц - идентификационный номер налогоплательщика (ИНН), для иностранных юридических лиц - страна регистрации, наименование регистрирующего органа, регистрационный номер, код налогоплательщика в стране регистрации (инкорпорации) или его аналог);</a:t>
            </a:r>
          </a:p>
          <a:p>
            <a:endParaRPr lang="ru-RU" dirty="0"/>
          </a:p>
          <a:p>
            <a:r>
              <a:rPr lang="ru-RU" dirty="0"/>
              <a:t>д) фармакотерапевтическая группа, код лекарственного препарата по анатомо-терапевтическо-химической классификации, рекомендованной Всемирной организацией здравоохранения;</a:t>
            </a:r>
          </a:p>
          <a:p>
            <a:endParaRPr lang="ru-RU" dirty="0"/>
          </a:p>
          <a:p>
            <a:r>
              <a:rPr lang="ru-RU" dirty="0"/>
              <a:t>е) показания и противопоказания к применению лекарственного препарата;</a:t>
            </a:r>
          </a:p>
          <a:p>
            <a:endParaRPr lang="ru-RU" dirty="0"/>
          </a:p>
          <a:p>
            <a:r>
              <a:rPr lang="ru-RU" dirty="0"/>
              <a:t>ж) побочные действия лекарственного препарата;</a:t>
            </a:r>
          </a:p>
          <a:p>
            <a:endParaRPr lang="ru-RU" dirty="0"/>
          </a:p>
          <a:p>
            <a:r>
              <a:rPr lang="ru-RU" dirty="0"/>
              <a:t>з) срок годности лекарственного препарата;</a:t>
            </a:r>
          </a:p>
          <a:p>
            <a:endParaRPr lang="ru-RU" dirty="0"/>
          </a:p>
          <a:p>
            <a:r>
              <a:rPr lang="ru-RU" dirty="0"/>
              <a:t>и) условия хранения лекарственного препарата;</a:t>
            </a:r>
          </a:p>
          <a:p>
            <a:endParaRPr lang="ru-RU" dirty="0"/>
          </a:p>
          <a:p>
            <a:r>
              <a:rPr lang="ru-RU" dirty="0"/>
              <a:t>к) условия отпуска лекарственного препарата;</a:t>
            </a:r>
          </a:p>
        </p:txBody>
      </p:sp>
    </p:spTree>
    <p:extLst>
      <p:ext uri="{BB962C8B-B14F-4D97-AF65-F5344CB8AC3E}">
        <p14:creationId xmlns:p14="http://schemas.microsoft.com/office/powerpoint/2010/main" val="2414654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67153" y="731335"/>
            <a:ext cx="9064869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л) номер фармакопейной статьи или в случае ее отсутствия номер нормативной документации либо нормативного документа;</a:t>
            </a:r>
          </a:p>
          <a:p>
            <a:endParaRPr lang="ru-RU" dirty="0"/>
          </a:p>
          <a:p>
            <a:r>
              <a:rPr lang="ru-RU" dirty="0"/>
              <a:t>м) дата государственной регистрации лекарственного препарата и его регистрационный номер, дата замены регистрационного удостоверения лекарственного препарата на бессрочное регистрационное удостоверение лекарственного препарата, дата подачи заявления о подтверждении государственной регистрации лекарственного препарата, дата отмены государственной регистрации лекарственного препарата;</a:t>
            </a:r>
          </a:p>
          <a:p>
            <a:endParaRPr lang="ru-RU" dirty="0"/>
          </a:p>
          <a:p>
            <a:r>
              <a:rPr lang="ru-RU" dirty="0"/>
              <a:t>н) качественный состав и количественный состав действующих веществ и качественный состав вспомогательных веществ лекарственного препарата;</a:t>
            </a:r>
          </a:p>
          <a:p>
            <a:endParaRPr lang="ru-RU" dirty="0"/>
          </a:p>
          <a:p>
            <a:r>
              <a:rPr lang="ru-RU" dirty="0"/>
              <a:t>о) информация обо всех разрешенных видах вторичной (потребительской) упаковки;</a:t>
            </a:r>
          </a:p>
          <a:p>
            <a:endParaRPr lang="ru-RU" dirty="0"/>
          </a:p>
          <a:p>
            <a:r>
              <a:rPr lang="ru-RU" dirty="0"/>
              <a:t>п) дата принятия решения о возможности рассматривать лекарственный препарат при государственной регистрации в качестве </a:t>
            </a:r>
            <a:r>
              <a:rPr lang="ru-RU" dirty="0" err="1"/>
              <a:t>орфанного</a:t>
            </a:r>
            <a:r>
              <a:rPr lang="ru-RU" dirty="0"/>
              <a:t> лекарственного препарата (для лекарственных препаратов для медицинского применения);</a:t>
            </a:r>
          </a:p>
          <a:p>
            <a:endParaRPr lang="ru-RU" dirty="0"/>
          </a:p>
          <a:p>
            <a:r>
              <a:rPr lang="ru-RU" dirty="0"/>
              <a:t>р) наличие лекарственного препарата в перечне жизненно необходимых и важнейших лекарственных препаратов (для лекарственных препаратов для медицинского применения);</a:t>
            </a:r>
          </a:p>
        </p:txBody>
      </p:sp>
    </p:spTree>
    <p:extLst>
      <p:ext uri="{BB962C8B-B14F-4D97-AF65-F5344CB8AC3E}">
        <p14:creationId xmlns:p14="http://schemas.microsoft.com/office/powerpoint/2010/main" val="27684949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1601" y="1133768"/>
            <a:ext cx="851974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с) наличие в лекарственном препарате наркотических средств, психотропных веществ и их прекурсоров, подлежащих контролю в Российской Федерации, в соответствии с законодательством Российской Федерации, международными договорами Российской Федерации, в том числе Единой конвенцией о наркотических средствах 1961 года и Конвенцией о психотропных веществах 1971 года;</a:t>
            </a:r>
          </a:p>
          <a:p>
            <a:endParaRPr lang="ru-RU" dirty="0"/>
          </a:p>
          <a:p>
            <a:r>
              <a:rPr lang="ru-RU" dirty="0"/>
              <a:t>т) информация о том, является ли данный лекарственный препарат </a:t>
            </a:r>
            <a:r>
              <a:rPr lang="ru-RU" dirty="0" err="1"/>
              <a:t>референтным</a:t>
            </a:r>
            <a:r>
              <a:rPr lang="ru-RU" dirty="0"/>
              <a:t> лекарственным препаратом;</a:t>
            </a:r>
          </a:p>
          <a:p>
            <a:endParaRPr lang="ru-RU" dirty="0"/>
          </a:p>
          <a:p>
            <a:r>
              <a:rPr lang="ru-RU" dirty="0"/>
              <a:t>у) сведения о подаче заявления о внесении изменений в документы, содержащиеся в регистрационном досье на лекарственный препарат;</a:t>
            </a:r>
          </a:p>
          <a:p>
            <a:endParaRPr lang="ru-RU" dirty="0"/>
          </a:p>
          <a:p>
            <a:r>
              <a:rPr lang="ru-RU" dirty="0"/>
              <a:t>ф) утратил силу с 1 марта 2020 года. - Федеральный закон от 27.12.2019 N 475-ФЗ;</a:t>
            </a:r>
          </a:p>
          <a:p>
            <a:endParaRPr lang="ru-RU" dirty="0"/>
          </a:p>
          <a:p>
            <a:r>
              <a:rPr lang="ru-RU" dirty="0"/>
              <a:t>х) срок введения лекарственного препарата в гражданский оборот;</a:t>
            </a:r>
          </a:p>
        </p:txBody>
      </p:sp>
    </p:spTree>
    <p:extLst>
      <p:ext uri="{BB962C8B-B14F-4D97-AF65-F5344CB8AC3E}">
        <p14:creationId xmlns:p14="http://schemas.microsoft.com/office/powerpoint/2010/main" val="3266232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3192" y="905086"/>
            <a:ext cx="96012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 отношении фармацевтических субстанций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/>
              <a:t>а) наименование фармацевтической субстанции (международное непатентованное, или </a:t>
            </a:r>
            <a:r>
              <a:rPr lang="ru-RU" dirty="0" err="1"/>
              <a:t>группировочное</a:t>
            </a:r>
            <a:r>
              <a:rPr lang="ru-RU" dirty="0"/>
              <a:t>, или химическое и торговое наименования);</a:t>
            </a:r>
          </a:p>
          <a:p>
            <a:endParaRPr lang="ru-RU" dirty="0"/>
          </a:p>
          <a:p>
            <a:r>
              <a:rPr lang="ru-RU" dirty="0"/>
              <a:t>б) наименование и адрес производителя фармацевтической субстанции;</a:t>
            </a:r>
          </a:p>
          <a:p>
            <a:endParaRPr lang="ru-RU" dirty="0"/>
          </a:p>
          <a:p>
            <a:r>
              <a:rPr lang="ru-RU" dirty="0"/>
              <a:t>в) срок годности фармацевтической субстанции;</a:t>
            </a:r>
          </a:p>
          <a:p>
            <a:endParaRPr lang="ru-RU" dirty="0"/>
          </a:p>
          <a:p>
            <a:r>
              <a:rPr lang="ru-RU" dirty="0"/>
              <a:t>г) условия хранения фармацевтической субстанции;</a:t>
            </a:r>
          </a:p>
          <a:p>
            <a:endParaRPr lang="ru-RU" dirty="0"/>
          </a:p>
          <a:p>
            <a:r>
              <a:rPr lang="ru-RU" dirty="0"/>
              <a:t>д) номер фармакопейной статьи или в случае ее отсутствия номер нормативной документации либо нормативного документа;</a:t>
            </a:r>
          </a:p>
          <a:p>
            <a:endParaRPr lang="ru-RU" dirty="0"/>
          </a:p>
          <a:p>
            <a:r>
              <a:rPr lang="ru-RU" dirty="0"/>
              <a:t>е) наличие фармацевтической субстанции в перечне наркотических средств, психотропных веществ и их прекурсоров, подлежащих контролю в Российской Федерации, в соответствии с законодательством Российской Федерации, международными договорами Российской Федерации, в том числе Единой конвенцией о наркотических средствах 1961 года и Конвенцией о психотропных веществах 1971 года.</a:t>
            </a:r>
          </a:p>
        </p:txBody>
      </p:sp>
    </p:spTree>
    <p:extLst>
      <p:ext uri="{BB962C8B-B14F-4D97-AF65-F5344CB8AC3E}">
        <p14:creationId xmlns:p14="http://schemas.microsoft.com/office/powerpoint/2010/main" val="112860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85900" y="1305342"/>
            <a:ext cx="94165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Фармацевтическая деятельность </a:t>
            </a:r>
            <a:r>
              <a:rPr lang="ru-RU" sz="2400" dirty="0"/>
              <a:t>осуществляется организациями оптовой торговли лекарственными средствами, аптечными организациями, ветеринарными аптечными организациями, индивидуальными предпринимателями, имеющими лицензию на фармацевтическую деятельность, медицинскими организациями, имеющими лицензию на фармацевтическую деятельность, и их обособленными подразделениями (амбулаториями, фельдшерскими и фельдшерско-акушерскими пунктами, центрами (отделениями) общей врачебной (семейной) практики), расположенными в сельских населенных пунктах, в которых отсутствуют аптечные организации, и ветеринарными организациями, имеющими лицензию на фармацевтическую деятельность.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396285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2177" y="1215241"/>
            <a:ext cx="998806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Физические лица могут осуществлять фармацевтическую деятельность при наличии высшего или среднего фармацевтического образования и сертификата специалиста либо пройденной аккредитации специалиста, высшего или среднего ветеринарного образования и сертификата специалиста либо пройденной аккредитации специалиста, а также высшего или среднего медицинского образования, сертификата специалиста либо пройденной аккредитации специалиста и дополнительного профессионального образования в части розничной торговли лекарственными препаратами для медицинского применения при условии их работы в обособленных подразделениях медицинских организаций, указанных в части 1 настоящей статьи.</a:t>
            </a:r>
          </a:p>
        </p:txBody>
      </p:sp>
    </p:spTree>
    <p:extLst>
      <p:ext uri="{BB962C8B-B14F-4D97-AF65-F5344CB8AC3E}">
        <p14:creationId xmlns:p14="http://schemas.microsoft.com/office/powerpoint/2010/main" val="20487385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17916" y="1142394"/>
            <a:ext cx="108261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Основные меры государственного регулирования деятельности предприятий </a:t>
            </a:r>
            <a:r>
              <a:rPr lang="ru-RU" sz="2400" dirty="0" smtClean="0"/>
              <a:t>по </a:t>
            </a:r>
            <a:r>
              <a:rPr lang="ru-RU" sz="2400" dirty="0"/>
              <a:t>производству лекарственных </a:t>
            </a:r>
            <a:r>
              <a:rPr lang="ru-RU" sz="2400" dirty="0" smtClean="0"/>
              <a:t>препаратов:</a:t>
            </a:r>
          </a:p>
          <a:p>
            <a:endParaRPr lang="ru-RU" sz="2400" dirty="0"/>
          </a:p>
          <a:p>
            <a:pPr marL="285750" indent="-285750">
              <a:buFontTx/>
              <a:buChar char="-"/>
            </a:pPr>
            <a:r>
              <a:rPr lang="ru-RU" sz="2400" dirty="0" smtClean="0"/>
              <a:t>лицензирование </a:t>
            </a:r>
            <a:r>
              <a:rPr lang="ru-RU" sz="2400" dirty="0"/>
              <a:t>фармацевтической деятельности, </a:t>
            </a:r>
            <a:endParaRPr lang="ru-RU" sz="2400" dirty="0" smtClean="0"/>
          </a:p>
          <a:p>
            <a:pPr marL="285750" indent="-285750">
              <a:buFontTx/>
              <a:buChar char="-"/>
            </a:pPr>
            <a:r>
              <a:rPr lang="ru-RU" sz="2400" dirty="0" smtClean="0"/>
              <a:t>требование </a:t>
            </a:r>
            <a:r>
              <a:rPr lang="ru-RU" sz="2400" dirty="0"/>
              <a:t>соответствия производства стандартам GMP, </a:t>
            </a:r>
            <a:endParaRPr lang="ru-RU" sz="2400" dirty="0" smtClean="0"/>
          </a:p>
          <a:p>
            <a:pPr marL="285750" indent="-285750">
              <a:buFontTx/>
              <a:buChar char="-"/>
            </a:pPr>
            <a:r>
              <a:rPr lang="ru-RU" sz="2400" dirty="0" smtClean="0"/>
              <a:t>обязательная регистрация </a:t>
            </a:r>
            <a:r>
              <a:rPr lang="ru-RU" sz="2400" dirty="0"/>
              <a:t>лекарственных средств</a:t>
            </a:r>
            <a:r>
              <a:rPr lang="ru-RU" sz="2400" dirty="0" smtClean="0"/>
              <a:t>,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-  утверждение </a:t>
            </a:r>
            <a:r>
              <a:rPr lang="ru-RU" sz="2400" dirty="0"/>
              <a:t>правил оптовой торговли лекарственными средствам, </a:t>
            </a:r>
            <a:endParaRPr lang="ru-RU" sz="2400" dirty="0" smtClean="0"/>
          </a:p>
          <a:p>
            <a:pPr marL="285750" indent="-285750">
              <a:buFontTx/>
              <a:buChar char="-"/>
            </a:pPr>
            <a:r>
              <a:rPr lang="ru-RU" sz="2400" dirty="0"/>
              <a:t>р</a:t>
            </a:r>
            <a:r>
              <a:rPr lang="ru-RU" sz="2400" dirty="0" smtClean="0"/>
              <a:t>егулирование отпускных </a:t>
            </a:r>
            <a:r>
              <a:rPr lang="ru-RU" sz="2400" dirty="0"/>
              <a:t>цен производителей лекарственных средств, </a:t>
            </a:r>
          </a:p>
          <a:p>
            <a:pPr marL="285750" indent="-285750">
              <a:buFontTx/>
              <a:buChar char="-"/>
            </a:pPr>
            <a:r>
              <a:rPr lang="ru-RU" sz="2400" dirty="0" smtClean="0"/>
              <a:t>контроль </a:t>
            </a:r>
            <a:r>
              <a:rPr lang="ru-RU" sz="2400" dirty="0"/>
              <a:t>качества лекарственных средств при гражданском обороте. </a:t>
            </a:r>
          </a:p>
        </p:txBody>
      </p:sp>
    </p:spTree>
    <p:extLst>
      <p:ext uri="{BB962C8B-B14F-4D97-AF65-F5344CB8AC3E}">
        <p14:creationId xmlns:p14="http://schemas.microsoft.com/office/powerpoint/2010/main" val="6430982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02257" y="1412674"/>
            <a:ext cx="101446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2011 году была утверждена Федеральная целевая программа «</a:t>
            </a:r>
            <a:r>
              <a:rPr lang="ru-RU" sz="2800" dirty="0" smtClean="0"/>
              <a:t>Развитие фармацевтической </a:t>
            </a:r>
            <a:r>
              <a:rPr lang="ru-RU" sz="2800" dirty="0"/>
              <a:t>и медицинской промышленности Российской Федерации </a:t>
            </a:r>
            <a:r>
              <a:rPr lang="ru-RU" sz="2800" dirty="0" smtClean="0"/>
              <a:t>на период </a:t>
            </a:r>
            <a:r>
              <a:rPr lang="ru-RU" sz="2800" dirty="0"/>
              <a:t>до 2020 г. и дальнейшую перспективу», а также была рассмотрена стратегия</a:t>
            </a:r>
          </a:p>
          <a:p>
            <a:pPr algn="just"/>
            <a:r>
              <a:rPr lang="ru-RU" sz="2800" dirty="0"/>
              <a:t>развития фармацевтической промышленности до 2030 года</a:t>
            </a:r>
          </a:p>
        </p:txBody>
      </p:sp>
    </p:spTree>
    <p:extLst>
      <p:ext uri="{BB962C8B-B14F-4D97-AF65-F5344CB8AC3E}">
        <p14:creationId xmlns:p14="http://schemas.microsoft.com/office/powerpoint/2010/main" val="11487408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14400" y="1114130"/>
            <a:ext cx="1011015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Модернизация фармацевтической промышленности является одним из приоритетных направлений внутренней </a:t>
            </a:r>
            <a:r>
              <a:rPr lang="ru-RU" sz="2400" dirty="0" smtClean="0"/>
              <a:t>политики государства</a:t>
            </a:r>
            <a:r>
              <a:rPr lang="ru-RU" sz="2400" dirty="0"/>
              <a:t>, в связи с чем 15 апреля </a:t>
            </a:r>
            <a:r>
              <a:rPr lang="ru-RU" sz="2400" dirty="0" smtClean="0"/>
              <a:t>2014 года </a:t>
            </a:r>
            <a:r>
              <a:rPr lang="ru-RU" sz="2400" dirty="0"/>
              <a:t>(с изменениями на 29 декабря </a:t>
            </a:r>
            <a:r>
              <a:rPr lang="ru-RU" sz="2400" dirty="0" smtClean="0"/>
              <a:t>2021 года</a:t>
            </a:r>
            <a:r>
              <a:rPr lang="ru-RU" sz="2400" dirty="0"/>
              <a:t>) постановлением Правительства Российской Федерации была утверждена государственная программа Российской Федерации «Развитие фармацевтической </a:t>
            </a:r>
            <a:r>
              <a:rPr lang="ru-RU" sz="2400" dirty="0" smtClean="0"/>
              <a:t>и медицинской </a:t>
            </a:r>
            <a:r>
              <a:rPr lang="ru-RU" sz="2400" dirty="0"/>
              <a:t>промышленности», </a:t>
            </a:r>
            <a:r>
              <a:rPr lang="ru-RU" sz="2400" dirty="0" smtClean="0"/>
              <a:t>целью которой </a:t>
            </a:r>
            <a:r>
              <a:rPr lang="ru-RU" sz="2400" dirty="0"/>
              <a:t>является увеличение </a:t>
            </a:r>
            <a:r>
              <a:rPr lang="ru-RU" sz="2400" dirty="0" smtClean="0"/>
              <a:t>объемов производства </a:t>
            </a:r>
            <a:r>
              <a:rPr lang="ru-RU" sz="2400" dirty="0"/>
              <a:t>отечественных лекарственных средств и медицинских изделий в денежном выражении в 2 раза к 2030 году </a:t>
            </a:r>
            <a:r>
              <a:rPr lang="ru-RU" sz="2400" dirty="0" smtClean="0"/>
              <a:t>по сравнению </a:t>
            </a:r>
            <a:r>
              <a:rPr lang="ru-RU" sz="2400" dirty="0"/>
              <a:t>с 2021 годом, планомерное достижение которой будет способствовать </a:t>
            </a:r>
            <a:r>
              <a:rPr lang="ru-RU" sz="2400" dirty="0" smtClean="0"/>
              <a:t>и достижению </a:t>
            </a:r>
            <a:r>
              <a:rPr lang="ru-RU" sz="2400" dirty="0"/>
              <a:t>национальной цели «Сохранение населения, здоровье и </a:t>
            </a:r>
            <a:r>
              <a:rPr lang="ru-RU" sz="2400" dirty="0" smtClean="0"/>
              <a:t>благополучие людей</a:t>
            </a:r>
            <a:r>
              <a:rPr lang="ru-RU" sz="2400" dirty="0"/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3834785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8957" y="1316352"/>
            <a:ext cx="1064499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Также, в основных направлениях деятельности Правительства Российской Федерации на период до 2024 года, утвержденных Председателем </a:t>
            </a:r>
            <a:r>
              <a:rPr lang="ru-RU" sz="2000" dirty="0" smtClean="0"/>
              <a:t>Правительства Российской </a:t>
            </a:r>
            <a:r>
              <a:rPr lang="ru-RU" sz="2000" dirty="0"/>
              <a:t>Федерации 29 сентября </a:t>
            </a:r>
            <a:r>
              <a:rPr lang="ru-RU" sz="2000" dirty="0" smtClean="0"/>
              <a:t>2018 г</a:t>
            </a:r>
            <a:r>
              <a:rPr lang="ru-RU" sz="2000" dirty="0"/>
              <a:t>., указано, что Правительство </a:t>
            </a:r>
            <a:r>
              <a:rPr lang="ru-RU" sz="2000" dirty="0" smtClean="0"/>
              <a:t>Российской Федерации </a:t>
            </a:r>
            <a:r>
              <a:rPr lang="ru-RU" sz="2000" dirty="0"/>
              <a:t>примет активные меры по стимулированию развития </a:t>
            </a:r>
            <a:r>
              <a:rPr lang="ru-RU" sz="2000" dirty="0" smtClean="0"/>
              <a:t>производственного и </a:t>
            </a:r>
            <a:r>
              <a:rPr lang="ru-RU" sz="2000" dirty="0"/>
              <a:t>инновационного потенциала высокотехнологичных отраслей, к которым относится в том числе фармацевтическая и медицинская промышленность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pPr algn="just"/>
            <a:r>
              <a:rPr lang="ru-RU" sz="2000" dirty="0"/>
              <a:t> </a:t>
            </a:r>
            <a:r>
              <a:rPr lang="ru-RU" sz="2000" dirty="0" smtClean="0"/>
              <a:t>Планируется </a:t>
            </a:r>
            <a:r>
              <a:rPr lang="ru-RU" sz="2000" dirty="0"/>
              <a:t>создание </a:t>
            </a:r>
            <a:r>
              <a:rPr lang="ru-RU" sz="2000" dirty="0" smtClean="0"/>
              <a:t>высокопроизводительного экспортно-ориентированного </a:t>
            </a:r>
            <a:r>
              <a:rPr lang="ru-RU" sz="2000" dirty="0"/>
              <a:t>сектора </a:t>
            </a:r>
            <a:r>
              <a:rPr lang="ru-RU" sz="2000" dirty="0" smtClean="0"/>
              <a:t>и увеличение </a:t>
            </a:r>
            <a:r>
              <a:rPr lang="ru-RU" sz="2000" dirty="0"/>
              <a:t>объема экспорта </a:t>
            </a:r>
            <a:r>
              <a:rPr lang="ru-RU" sz="2000" dirty="0" smtClean="0"/>
              <a:t>российских </a:t>
            </a:r>
            <a:r>
              <a:rPr lang="ru-RU" sz="2000" dirty="0" err="1" smtClean="0"/>
              <a:t>фармпрепаратов</a:t>
            </a:r>
            <a:r>
              <a:rPr lang="ru-RU" sz="2000" dirty="0" smtClean="0"/>
              <a:t> </a:t>
            </a:r>
            <a:r>
              <a:rPr lang="ru-RU" sz="2000" dirty="0"/>
              <a:t>в 5-6 раз, а </a:t>
            </a:r>
            <a:r>
              <a:rPr lang="ru-RU" sz="2000" dirty="0" smtClean="0"/>
              <a:t>медицинских изделий </a:t>
            </a:r>
            <a:r>
              <a:rPr lang="ru-RU" sz="2000" dirty="0"/>
              <a:t>− в 8-10 раз. Основная </a:t>
            </a:r>
            <a:r>
              <a:rPr lang="ru-RU" sz="2000" dirty="0" smtClean="0"/>
              <a:t>концепция Стратегии </a:t>
            </a:r>
            <a:r>
              <a:rPr lang="ru-RU" sz="2000" dirty="0"/>
              <a:t>Фарма-2030 заключается в эффективном совершенствовании </a:t>
            </a:r>
            <a:r>
              <a:rPr lang="ru-RU" sz="2000" dirty="0" err="1"/>
              <a:t>фармотрасли</a:t>
            </a:r>
            <a:r>
              <a:rPr lang="ru-RU" sz="2000" dirty="0"/>
              <a:t>, а также в выводе российской лекарственной продукции на зарубежные рынки. В частности, </a:t>
            </a:r>
            <a:r>
              <a:rPr lang="ru-RU" sz="2000" dirty="0" smtClean="0"/>
              <a:t>Стратегия предполагает, что </a:t>
            </a:r>
            <a:r>
              <a:rPr lang="ru-RU" sz="2000" dirty="0"/>
              <a:t>при ее реализации в базовом </a:t>
            </a:r>
            <a:r>
              <a:rPr lang="ru-RU" sz="2000" dirty="0" smtClean="0"/>
              <a:t>сценарии объем </a:t>
            </a:r>
            <a:r>
              <a:rPr lang="ru-RU" sz="2000" dirty="0"/>
              <a:t>экспорта лекарственных средств </a:t>
            </a:r>
            <a:r>
              <a:rPr lang="ru-RU" sz="2000" dirty="0" smtClean="0"/>
              <a:t>к 2030 </a:t>
            </a:r>
            <a:r>
              <a:rPr lang="ru-RU" sz="2000" dirty="0"/>
              <a:t>году составит 3,6 млрд долл. </a:t>
            </a:r>
          </a:p>
        </p:txBody>
      </p:sp>
    </p:spTree>
    <p:extLst>
      <p:ext uri="{BB962C8B-B14F-4D97-AF65-F5344CB8AC3E}">
        <p14:creationId xmlns:p14="http://schemas.microsoft.com/office/powerpoint/2010/main" val="131026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796" y="953089"/>
            <a:ext cx="1042071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Государственное </a:t>
            </a:r>
            <a:r>
              <a:rPr lang="ru-RU" sz="2800" dirty="0"/>
              <a:t>регулирование фармацевтического рынка базируется на </a:t>
            </a:r>
            <a:r>
              <a:rPr lang="ru-RU" sz="2800" dirty="0" smtClean="0"/>
              <a:t>соблюдении иерархии </a:t>
            </a:r>
            <a:r>
              <a:rPr lang="ru-RU" sz="2800" dirty="0"/>
              <a:t>норм при использовании правовых, административных и </a:t>
            </a:r>
            <a:r>
              <a:rPr lang="ru-RU" sz="2800" dirty="0" smtClean="0"/>
              <a:t>экономических методов</a:t>
            </a:r>
            <a:r>
              <a:rPr lang="ru-RU" sz="2800" dirty="0"/>
              <a:t>. Анализ современного </a:t>
            </a:r>
            <a:r>
              <a:rPr lang="ru-RU" sz="2800" dirty="0" smtClean="0"/>
              <a:t>состояния и </a:t>
            </a:r>
            <a:r>
              <a:rPr lang="ru-RU" sz="2800" dirty="0"/>
              <a:t>тенденций развития отечественной </a:t>
            </a:r>
            <a:r>
              <a:rPr lang="ru-RU" sz="2800" dirty="0" err="1"/>
              <a:t>фармотрасли</a:t>
            </a:r>
            <a:r>
              <a:rPr lang="ru-RU" sz="2800" dirty="0"/>
              <a:t> позволяет сделать вывод о </a:t>
            </a:r>
            <a:r>
              <a:rPr lang="ru-RU" sz="2800" dirty="0" smtClean="0"/>
              <a:t>том, что </a:t>
            </a:r>
            <a:r>
              <a:rPr lang="ru-RU" sz="2800" dirty="0"/>
              <a:t>основным стратегическим </a:t>
            </a:r>
            <a:r>
              <a:rPr lang="ru-RU" sz="2800" dirty="0" smtClean="0"/>
              <a:t>ориентиром отечественной </a:t>
            </a:r>
            <a:r>
              <a:rPr lang="ru-RU" sz="2800" dirty="0"/>
              <a:t>фармацевтической </a:t>
            </a:r>
            <a:r>
              <a:rPr lang="ru-RU" sz="2800" dirty="0" smtClean="0"/>
              <a:t>отрасли в </a:t>
            </a:r>
            <a:r>
              <a:rPr lang="ru-RU" sz="2800" dirty="0"/>
              <a:t>перспективе 2030 года должно </a:t>
            </a:r>
            <a:r>
              <a:rPr lang="ru-RU" sz="2800" dirty="0" smtClean="0"/>
              <a:t>стать </a:t>
            </a:r>
            <a:r>
              <a:rPr lang="ru-RU" sz="2800" dirty="0" err="1" smtClean="0"/>
              <a:t>импортозамещение</a:t>
            </a:r>
            <a:r>
              <a:rPr lang="ru-RU" sz="2800" dirty="0"/>
              <a:t>, основанное на ускоренном внедрении перспективных отечественных лекарственных разработок.</a:t>
            </a:r>
          </a:p>
        </p:txBody>
      </p:sp>
    </p:spTree>
    <p:extLst>
      <p:ext uri="{BB962C8B-B14F-4D97-AF65-F5344CB8AC3E}">
        <p14:creationId xmlns:p14="http://schemas.microsoft.com/office/powerpoint/2010/main" val="13763790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86928" y="1413627"/>
            <a:ext cx="963570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При этом </a:t>
            </a:r>
            <a:r>
              <a:rPr lang="ru-RU" sz="2800" dirty="0"/>
              <a:t>основная роль будет отводиться государству, как главному субъекту в стимулировании инноваций за счет средств федерального бюджета, а также за счет собственных средств предприятий</a:t>
            </a:r>
            <a:r>
              <a:rPr lang="ru-RU" sz="2800" dirty="0" smtClean="0"/>
              <a:t>.</a:t>
            </a:r>
          </a:p>
          <a:p>
            <a:pPr algn="just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426324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207" y="918714"/>
            <a:ext cx="6901134" cy="517585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27207" y="918714"/>
            <a:ext cx="6901133" cy="7116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7737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83" y="1026005"/>
            <a:ext cx="5867758" cy="5601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685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481" y="1147314"/>
            <a:ext cx="8555356" cy="508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506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705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159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37143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7333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49236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8517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75981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74681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97499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08464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9101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4314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3519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13797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43251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452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2609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4502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54685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5615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1107</TotalTime>
  <Words>3308</Words>
  <Application>Microsoft Office PowerPoint</Application>
  <PresentationFormat>Широкоэкранный</PresentationFormat>
  <Paragraphs>214</Paragraphs>
  <Slides>58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5" baseType="lpstr">
      <vt:lpstr>Arial</vt:lpstr>
      <vt:lpstr>Blogger Sans</vt:lpstr>
      <vt:lpstr>Blogger Sans Light</vt:lpstr>
      <vt:lpstr>Book Antiqua</vt:lpstr>
      <vt:lpstr>Calibri</vt:lpstr>
      <vt:lpstr>Times New Roman</vt:lpstr>
      <vt:lpstr>Тема Office</vt:lpstr>
      <vt:lpstr>Государственное регулирование разработки и производства лекарственных средств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Dmitriy</dc:creator>
  <cp:lastModifiedBy>Пользователь Windows</cp:lastModifiedBy>
  <cp:revision>367</cp:revision>
  <dcterms:created xsi:type="dcterms:W3CDTF">2020-04-23T06:28:02Z</dcterms:created>
  <dcterms:modified xsi:type="dcterms:W3CDTF">2024-02-09T09:20:10Z</dcterms:modified>
</cp:coreProperties>
</file>