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  <p:sldId id="259" r:id="rId4"/>
    <p:sldId id="260" r:id="rId5"/>
    <p:sldId id="292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61968" y="177317"/>
            <a:ext cx="1167311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Марены корневища и корни                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ubiae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rhizomata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adices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Марена красильная                 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Rubia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tinctorum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Марена грузинская    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Rubia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iberica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Fisch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 DC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Koch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сем. Мареновые                       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Rubiaceae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3100" y="3097651"/>
            <a:ext cx="4900318" cy="3760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24476" y="195220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78072" y="4353076"/>
            <a:ext cx="30662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err="1"/>
              <a:t>р</a:t>
            </a:r>
            <a:r>
              <a:rPr lang="ru-RU" sz="2400" dirty="0" err="1" smtClean="0"/>
              <a:t>убиэритриновая</a:t>
            </a:r>
            <a:r>
              <a:rPr lang="ru-RU" sz="2400" dirty="0" smtClean="0"/>
              <a:t> к-та</a:t>
            </a:r>
            <a:endParaRPr lang="ru-RU" sz="2400" dirty="0"/>
          </a:p>
        </p:txBody>
      </p:sp>
      <p:sp>
        <p:nvSpPr>
          <p:cNvPr id="2" name="Rectangle 20"/>
          <p:cNvSpPr>
            <a:spLocks noChangeArrowheads="1"/>
          </p:cNvSpPr>
          <p:nvPr/>
        </p:nvSpPr>
        <p:spPr bwMode="auto">
          <a:xfrm>
            <a:off x="3924475" y="1791900"/>
            <a:ext cx="1450045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0679115"/>
              </p:ext>
            </p:extLst>
          </p:nvPr>
        </p:nvGraphicFramePr>
        <p:xfrm>
          <a:off x="3644900" y="1652907"/>
          <a:ext cx="4875286" cy="2423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CS ChemDraw Drawing" r:id="rId3" imgW="3357015" imgH="1674638" progId="ChemDraw.Document.6.0">
                  <p:embed/>
                </p:oleObj>
              </mc:Choice>
              <mc:Fallback>
                <p:oleObj name="CS ChemDraw Drawing" r:id="rId3" imgW="3357015" imgH="1674638" progId="ChemDraw.Document.6.0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1652907"/>
                        <a:ext cx="4875286" cy="24237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4476" y="195220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7865" y="903106"/>
            <a:ext cx="117517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</a:rPr>
              <a:t>      </a:t>
            </a:r>
            <a:endParaRPr lang="ru-RU" sz="3200" dirty="0">
              <a:effectLst/>
            </a:endParaRPr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52398" y="1195493"/>
            <a:ext cx="118872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Корневища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корни марены стандартизуются ГФ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XIV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ФС.2.5.0083.18 по содержанию связанных производных антрацена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антрагликозидов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определяемых спектрофотометрическим методом при 530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после реакции с щелочно-аммиачным раствором (не менее 3%).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78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98718" y="207920"/>
            <a:ext cx="455618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</a:t>
            </a:r>
            <a:r>
              <a:rPr lang="ru-RU" sz="4000" dirty="0" smtClean="0">
                <a:solidFill>
                  <a:srgbClr val="C00000"/>
                </a:solidFill>
              </a:rPr>
              <a:t>марены 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1600" y="1466879"/>
            <a:ext cx="5257800" cy="475830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005609"/>
            <a:ext cx="5446807" cy="28404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1" y="3846034"/>
            <a:ext cx="5446807" cy="29230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</TotalTime>
  <Words>76</Words>
  <Application>Microsoft Office PowerPoint</Application>
  <PresentationFormat>Широкоэкранный</PresentationFormat>
  <Paragraphs>11</Paragraphs>
  <Slides>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CS ChemDraw Drawing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144</cp:revision>
  <dcterms:created xsi:type="dcterms:W3CDTF">2017-09-02T10:15:39Z</dcterms:created>
  <dcterms:modified xsi:type="dcterms:W3CDTF">2021-10-13T13:00:07Z</dcterms:modified>
</cp:coreProperties>
</file>