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7" r:id="rId2"/>
    <p:sldId id="258" r:id="rId3"/>
    <p:sldId id="259" r:id="rId4"/>
    <p:sldId id="262" r:id="rId5"/>
    <p:sldId id="261" r:id="rId6"/>
    <p:sldId id="263" r:id="rId7"/>
    <p:sldId id="269" r:id="rId8"/>
    <p:sldId id="264" r:id="rId9"/>
    <p:sldId id="270" r:id="rId10"/>
    <p:sldId id="265" r:id="rId11"/>
    <p:sldId id="266" r:id="rId12"/>
    <p:sldId id="271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5" d="100"/>
          <a:sy n="75" d="100"/>
        </p:scale>
        <p:origin x="-120" y="-8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28.11.2021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8600" y="212636"/>
            <a:ext cx="117856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</a:rPr>
              <a:t>Барвинка малого трава               </a:t>
            </a:r>
            <a:r>
              <a:rPr lang="en-US" sz="3600" b="1" dirty="0" err="1" smtClean="0">
                <a:latin typeface="Times New Roman" panose="02020603050405020304" pitchFamily="18" charset="0"/>
              </a:rPr>
              <a:t>Vincae</a:t>
            </a:r>
            <a:r>
              <a:rPr lang="en-US" sz="3600" b="1" dirty="0" smtClean="0">
                <a:latin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</a:rPr>
              <a:t>minoris</a:t>
            </a:r>
            <a:r>
              <a:rPr lang="en-US" sz="3600" b="1" dirty="0">
                <a:latin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</a:rPr>
              <a:t>herba</a:t>
            </a:r>
            <a:endParaRPr lang="ru-RU" sz="3600" dirty="0"/>
          </a:p>
          <a:p>
            <a:pPr algn="just"/>
            <a:r>
              <a:rPr lang="ru-RU" sz="4000" dirty="0">
                <a:latin typeface="Times New Roman" panose="02020603050405020304" pitchFamily="18" charset="0"/>
              </a:rPr>
              <a:t>Барвинок малый                        </a:t>
            </a:r>
            <a:r>
              <a:rPr lang="en-US" sz="4000" i="1" dirty="0" err="1" smtClean="0">
                <a:latin typeface="Times New Roman" panose="02020603050405020304" pitchFamily="18" charset="0"/>
              </a:rPr>
              <a:t>Vinca</a:t>
            </a:r>
            <a:r>
              <a:rPr lang="en-US" sz="4000" i="1" dirty="0" smtClean="0">
                <a:latin typeface="Times New Roman" panose="02020603050405020304" pitchFamily="18" charset="0"/>
              </a:rPr>
              <a:t> </a:t>
            </a:r>
            <a:r>
              <a:rPr lang="en-US" sz="4000" i="1" dirty="0">
                <a:latin typeface="Times New Roman" panose="02020603050405020304" pitchFamily="18" charset="0"/>
              </a:rPr>
              <a:t>minor </a:t>
            </a:r>
            <a:r>
              <a:rPr lang="en-US" sz="4000" dirty="0">
                <a:latin typeface="Times New Roman" panose="02020603050405020304" pitchFamily="18" charset="0"/>
              </a:rPr>
              <a:t>L</a:t>
            </a:r>
            <a:r>
              <a:rPr lang="ru-RU" sz="4000" dirty="0">
                <a:latin typeface="Times New Roman" panose="02020603050405020304" pitchFamily="18" charset="0"/>
              </a:rPr>
              <a:t>.</a:t>
            </a:r>
            <a:endParaRPr lang="ru-RU" sz="4000" dirty="0"/>
          </a:p>
          <a:p>
            <a:pPr algn="just"/>
            <a:r>
              <a:rPr lang="ru-RU" sz="4000" dirty="0">
                <a:latin typeface="Times New Roman" panose="02020603050405020304" pitchFamily="18" charset="0"/>
              </a:rPr>
              <a:t>сем. </a:t>
            </a:r>
            <a:r>
              <a:rPr lang="ru-RU" sz="4000" dirty="0" err="1">
                <a:latin typeface="Times New Roman" panose="02020603050405020304" pitchFamily="18" charset="0"/>
              </a:rPr>
              <a:t>Кутровые</a:t>
            </a:r>
            <a:r>
              <a:rPr lang="ru-RU" sz="4000" dirty="0">
                <a:latin typeface="Times New Roman" panose="02020603050405020304" pitchFamily="18" charset="0"/>
              </a:rPr>
              <a:t>                           </a:t>
            </a:r>
            <a:r>
              <a:rPr lang="ru-RU" sz="4000" dirty="0" smtClean="0">
                <a:latin typeface="Times New Roman" panose="02020603050405020304" pitchFamily="18" charset="0"/>
              </a:rPr>
              <a:t> </a:t>
            </a:r>
            <a:r>
              <a:rPr lang="en-US" sz="4000" i="1" dirty="0" err="1" smtClean="0">
                <a:latin typeface="Times New Roman" panose="02020603050405020304" pitchFamily="18" charset="0"/>
              </a:rPr>
              <a:t>Apocynaceae</a:t>
            </a:r>
            <a:endParaRPr lang="ru-RU" sz="4000" dirty="0">
              <a:effectLst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667" y="2514600"/>
            <a:ext cx="57912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0" y="1721693"/>
            <a:ext cx="4064002" cy="40640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1802" y="1566120"/>
            <a:ext cx="3506572" cy="42195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4640" y="1917700"/>
            <a:ext cx="4393483" cy="3308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123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370416"/>
            <a:ext cx="6032500" cy="6032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0" y="508000"/>
            <a:ext cx="5757333" cy="575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35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00" y="1549400"/>
            <a:ext cx="6053667" cy="3632200"/>
          </a:xfrm>
          <a:prstGeom prst="rect">
            <a:avLst/>
          </a:prstGeom>
        </p:spPr>
      </p:pic>
      <p:pic>
        <p:nvPicPr>
          <p:cNvPr id="6146" name="Picture 2" descr="C:\Users\Admin\Downloads\Кавинтон комфорте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3067" y="1549400"/>
            <a:ext cx="5609574" cy="363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0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1733" y="1862668"/>
            <a:ext cx="6822353" cy="34465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62668"/>
            <a:ext cx="5554133" cy="3421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77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600" y="1263650"/>
            <a:ext cx="6375400" cy="47815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3650"/>
            <a:ext cx="63500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87221" y="358059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263869" y="4433155"/>
            <a:ext cx="1163250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800" dirty="0" smtClean="0"/>
              <a:t>                           </a:t>
            </a:r>
            <a:r>
              <a:rPr lang="ru-RU" sz="2800" dirty="0" err="1" smtClean="0"/>
              <a:t>винкамин</a:t>
            </a:r>
            <a:r>
              <a:rPr lang="ru-RU" sz="2800" dirty="0" smtClean="0"/>
              <a:t>                                                  </a:t>
            </a:r>
            <a:r>
              <a:rPr lang="ru-RU" sz="2800" dirty="0" err="1" smtClean="0"/>
              <a:t>винпоцетин</a:t>
            </a:r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8301267"/>
              </p:ext>
            </p:extLst>
          </p:nvPr>
        </p:nvGraphicFramePr>
        <p:xfrm>
          <a:off x="1416939" y="1422400"/>
          <a:ext cx="9326365" cy="265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4" name="CS ChemDraw Drawing" r:id="rId3" imgW="6319736" imgH="1798097" progId="ChemDraw.Document.6.0">
                  <p:embed/>
                </p:oleObj>
              </mc:Choice>
              <mc:Fallback>
                <p:oleObj name="CS ChemDraw Drawing" r:id="rId3" imgW="6319736" imgH="1798097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16939" y="1422400"/>
                        <a:ext cx="9326365" cy="2654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63620" y="247061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0200" y="1139736"/>
            <a:ext cx="11557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 smtClean="0">
                <a:latin typeface="Times New Roman" panose="02020603050405020304" pitchFamily="18" charset="0"/>
              </a:rPr>
              <a:t>      Трава </a:t>
            </a:r>
            <a:r>
              <a:rPr lang="ru-RU" sz="4000" dirty="0">
                <a:latin typeface="Times New Roman" panose="02020603050405020304" pitchFamily="18" charset="0"/>
              </a:rPr>
              <a:t>барвинка малого стандартизуется ВФС 42-1728-87 по содержанию суммы </a:t>
            </a:r>
            <a:r>
              <a:rPr lang="ru-RU" sz="4000" dirty="0">
                <a:solidFill>
                  <a:srgbClr val="C00000"/>
                </a:solidFill>
                <a:latin typeface="Times New Roman" panose="02020603050405020304" pitchFamily="18" charset="0"/>
              </a:rPr>
              <a:t>алкалоидов</a:t>
            </a:r>
            <a:r>
              <a:rPr lang="ru-RU" sz="4000" dirty="0">
                <a:latin typeface="Times New Roman" panose="02020603050405020304" pitchFamily="18" charset="0"/>
              </a:rPr>
              <a:t> в пересчете на </a:t>
            </a:r>
            <a:r>
              <a:rPr lang="ru-RU" sz="4000" dirty="0" err="1">
                <a:latin typeface="Times New Roman" panose="02020603050405020304" pitchFamily="18" charset="0"/>
              </a:rPr>
              <a:t>винкамина</a:t>
            </a:r>
            <a:r>
              <a:rPr lang="ru-RU" sz="4000" dirty="0">
                <a:latin typeface="Times New Roman" panose="02020603050405020304" pitchFamily="18" charset="0"/>
              </a:rPr>
              <a:t> гидрохлорид (не менее 0,4%), определяемой методом нейтрализации.</a:t>
            </a:r>
            <a:endParaRPr lang="ru-RU" sz="4000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301916" y="275398"/>
            <a:ext cx="645048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барвинка малого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00" y="1185881"/>
            <a:ext cx="4860266" cy="303051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686" y="1185881"/>
            <a:ext cx="6215014" cy="303051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00" y="4080705"/>
            <a:ext cx="4860266" cy="277729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686" y="4259451"/>
            <a:ext cx="6215014" cy="2472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990600"/>
            <a:ext cx="5867400" cy="58674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400" y="990600"/>
            <a:ext cx="5805961" cy="5867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601362" cy="2638425"/>
          </a:xfrm>
          <a:prstGeom prst="rect">
            <a:avLst/>
          </a:prstGeom>
        </p:spPr>
      </p:pic>
      <p:pic>
        <p:nvPicPr>
          <p:cNvPr id="3074" name="Picture 2" descr="C:\Users\Admin\Downloads\Винпоцетин форте канон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47438"/>
            <a:ext cx="5601362" cy="4310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ownloads\Винпоцетин экспресс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1362" y="0"/>
            <a:ext cx="6590638" cy="6590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6775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699" y="318734"/>
            <a:ext cx="6121400" cy="6121400"/>
          </a:xfrm>
          <a:prstGeom prst="rect">
            <a:avLst/>
          </a:prstGeom>
        </p:spPr>
      </p:pic>
      <p:pic>
        <p:nvPicPr>
          <p:cNvPr id="4098" name="Picture 2" descr="C:\Users\Admin\Downloads\Винпоцетин АЛСИ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291" y="0"/>
            <a:ext cx="5275408" cy="3379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90" y="3338549"/>
            <a:ext cx="5275409" cy="3519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610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\Downloads\Винпоцетин вэлфарм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1005837"/>
            <a:ext cx="6631160" cy="5271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dmin\Downloads\Винпоцетин СЗ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0700" y="938383"/>
            <a:ext cx="5321300" cy="532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5948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1275</TotalTime>
  <Words>50</Words>
  <Application>Microsoft Office PowerPoint</Application>
  <PresentationFormat>Произвольный</PresentationFormat>
  <Paragraphs>8</Paragraphs>
  <Slides>13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Тема Office</vt:lpstr>
      <vt:lpstr>CS ChemDraw Drawing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198</cp:revision>
  <dcterms:created xsi:type="dcterms:W3CDTF">2017-09-02T10:15:39Z</dcterms:created>
  <dcterms:modified xsi:type="dcterms:W3CDTF">2021-11-28T19:43:26Z</dcterms:modified>
</cp:coreProperties>
</file>