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E1679BC-3FFF-4E66-880F-B14B4EB4B231}" type="datetimeFigureOut">
              <a:rPr lang="ru-RU" smtClean="0"/>
              <a:t>14.10.2018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94FC008-08E6-4D2F-9B33-F9BBCA8BD6C7}" type="slidenum">
              <a:rPr lang="ru-RU" smtClean="0"/>
              <a:t>‹#›</a:t>
            </a:fld>
            <a:endParaRPr lang="ru-RU"/>
          </a:p>
        </p:txBody>
      </p:sp>
    </p:spTree>
    <p:extLst>
      <p:ext uri="{BB962C8B-B14F-4D97-AF65-F5344CB8AC3E}">
        <p14:creationId xmlns:p14="http://schemas.microsoft.com/office/powerpoint/2010/main" val="4073738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E1679BC-3FFF-4E66-880F-B14B4EB4B231}" type="datetimeFigureOut">
              <a:rPr lang="ru-RU" smtClean="0"/>
              <a:t>14.10.2018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94FC008-08E6-4D2F-9B33-F9BBCA8BD6C7}" type="slidenum">
              <a:rPr lang="ru-RU" smtClean="0"/>
              <a:t>‹#›</a:t>
            </a:fld>
            <a:endParaRPr lang="ru-RU"/>
          </a:p>
        </p:txBody>
      </p:sp>
    </p:spTree>
    <p:extLst>
      <p:ext uri="{BB962C8B-B14F-4D97-AF65-F5344CB8AC3E}">
        <p14:creationId xmlns:p14="http://schemas.microsoft.com/office/powerpoint/2010/main" val="1161483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E1679BC-3FFF-4E66-880F-B14B4EB4B231}" type="datetimeFigureOut">
              <a:rPr lang="ru-RU" smtClean="0"/>
              <a:t>14.10.2018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94FC008-08E6-4D2F-9B33-F9BBCA8BD6C7}"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610541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E1679BC-3FFF-4E66-880F-B14B4EB4B231}" type="datetimeFigureOut">
              <a:rPr lang="ru-RU" smtClean="0"/>
              <a:t>14.10.2018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94FC008-08E6-4D2F-9B33-F9BBCA8BD6C7}" type="slidenum">
              <a:rPr lang="ru-RU" smtClean="0"/>
              <a:t>‹#›</a:t>
            </a:fld>
            <a:endParaRPr lang="ru-RU"/>
          </a:p>
        </p:txBody>
      </p:sp>
    </p:spTree>
    <p:extLst>
      <p:ext uri="{BB962C8B-B14F-4D97-AF65-F5344CB8AC3E}">
        <p14:creationId xmlns:p14="http://schemas.microsoft.com/office/powerpoint/2010/main" val="336910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E1679BC-3FFF-4E66-880F-B14B4EB4B231}" type="datetimeFigureOut">
              <a:rPr lang="ru-RU" smtClean="0"/>
              <a:t>14.10.2018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94FC008-08E6-4D2F-9B33-F9BBCA8BD6C7}"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681751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E1679BC-3FFF-4E66-880F-B14B4EB4B231}" type="datetimeFigureOut">
              <a:rPr lang="ru-RU" smtClean="0"/>
              <a:t>14.10.2018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94FC008-08E6-4D2F-9B33-F9BBCA8BD6C7}" type="slidenum">
              <a:rPr lang="ru-RU" smtClean="0"/>
              <a:t>‹#›</a:t>
            </a:fld>
            <a:endParaRPr lang="ru-RU"/>
          </a:p>
        </p:txBody>
      </p:sp>
    </p:spTree>
    <p:extLst>
      <p:ext uri="{BB962C8B-B14F-4D97-AF65-F5344CB8AC3E}">
        <p14:creationId xmlns:p14="http://schemas.microsoft.com/office/powerpoint/2010/main" val="2730779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E1679BC-3FFF-4E66-880F-B14B4EB4B231}" type="datetimeFigureOut">
              <a:rPr lang="ru-RU" smtClean="0"/>
              <a:t>14.10.2018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94FC008-08E6-4D2F-9B33-F9BBCA8BD6C7}" type="slidenum">
              <a:rPr lang="ru-RU" smtClean="0"/>
              <a:t>‹#›</a:t>
            </a:fld>
            <a:endParaRPr lang="ru-RU"/>
          </a:p>
        </p:txBody>
      </p:sp>
    </p:spTree>
    <p:extLst>
      <p:ext uri="{BB962C8B-B14F-4D97-AF65-F5344CB8AC3E}">
        <p14:creationId xmlns:p14="http://schemas.microsoft.com/office/powerpoint/2010/main" val="18145382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E1679BC-3FFF-4E66-880F-B14B4EB4B231}" type="datetimeFigureOut">
              <a:rPr lang="ru-RU" smtClean="0"/>
              <a:t>14.10.2018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94FC008-08E6-4D2F-9B33-F9BBCA8BD6C7}" type="slidenum">
              <a:rPr lang="ru-RU" smtClean="0"/>
              <a:t>‹#›</a:t>
            </a:fld>
            <a:endParaRPr lang="ru-RU"/>
          </a:p>
        </p:txBody>
      </p:sp>
    </p:spTree>
    <p:extLst>
      <p:ext uri="{BB962C8B-B14F-4D97-AF65-F5344CB8AC3E}">
        <p14:creationId xmlns:p14="http://schemas.microsoft.com/office/powerpoint/2010/main" val="1226938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E1679BC-3FFF-4E66-880F-B14B4EB4B231}" type="datetimeFigureOut">
              <a:rPr lang="ru-RU" smtClean="0"/>
              <a:t>14.10.2018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94FC008-08E6-4D2F-9B33-F9BBCA8BD6C7}" type="slidenum">
              <a:rPr lang="ru-RU" smtClean="0"/>
              <a:t>‹#›</a:t>
            </a:fld>
            <a:endParaRPr lang="ru-RU"/>
          </a:p>
        </p:txBody>
      </p:sp>
    </p:spTree>
    <p:extLst>
      <p:ext uri="{BB962C8B-B14F-4D97-AF65-F5344CB8AC3E}">
        <p14:creationId xmlns:p14="http://schemas.microsoft.com/office/powerpoint/2010/main" val="349970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E1679BC-3FFF-4E66-880F-B14B4EB4B231}" type="datetimeFigureOut">
              <a:rPr lang="ru-RU" smtClean="0"/>
              <a:t>14.10.2018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94FC008-08E6-4D2F-9B33-F9BBCA8BD6C7}" type="slidenum">
              <a:rPr lang="ru-RU" smtClean="0"/>
              <a:t>‹#›</a:t>
            </a:fld>
            <a:endParaRPr lang="ru-RU"/>
          </a:p>
        </p:txBody>
      </p:sp>
    </p:spTree>
    <p:extLst>
      <p:ext uri="{BB962C8B-B14F-4D97-AF65-F5344CB8AC3E}">
        <p14:creationId xmlns:p14="http://schemas.microsoft.com/office/powerpoint/2010/main" val="2419868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E1679BC-3FFF-4E66-880F-B14B4EB4B231}" type="datetimeFigureOut">
              <a:rPr lang="ru-RU" smtClean="0"/>
              <a:t>14.10.2018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94FC008-08E6-4D2F-9B33-F9BBCA8BD6C7}" type="slidenum">
              <a:rPr lang="ru-RU" smtClean="0"/>
              <a:t>‹#›</a:t>
            </a:fld>
            <a:endParaRPr lang="ru-RU"/>
          </a:p>
        </p:txBody>
      </p:sp>
    </p:spTree>
    <p:extLst>
      <p:ext uri="{BB962C8B-B14F-4D97-AF65-F5344CB8AC3E}">
        <p14:creationId xmlns:p14="http://schemas.microsoft.com/office/powerpoint/2010/main" val="3744906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E1679BC-3FFF-4E66-880F-B14B4EB4B231}" type="datetimeFigureOut">
              <a:rPr lang="ru-RU" smtClean="0"/>
              <a:t>14.10.2018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94FC008-08E6-4D2F-9B33-F9BBCA8BD6C7}" type="slidenum">
              <a:rPr lang="ru-RU" smtClean="0"/>
              <a:t>‹#›</a:t>
            </a:fld>
            <a:endParaRPr lang="ru-RU"/>
          </a:p>
        </p:txBody>
      </p:sp>
    </p:spTree>
    <p:extLst>
      <p:ext uri="{BB962C8B-B14F-4D97-AF65-F5344CB8AC3E}">
        <p14:creationId xmlns:p14="http://schemas.microsoft.com/office/powerpoint/2010/main" val="1983945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E1679BC-3FFF-4E66-880F-B14B4EB4B231}" type="datetimeFigureOut">
              <a:rPr lang="ru-RU" smtClean="0"/>
              <a:t>14.10.2018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94FC008-08E6-4D2F-9B33-F9BBCA8BD6C7}" type="slidenum">
              <a:rPr lang="ru-RU" smtClean="0"/>
              <a:t>‹#›</a:t>
            </a:fld>
            <a:endParaRPr lang="ru-RU"/>
          </a:p>
        </p:txBody>
      </p:sp>
    </p:spTree>
    <p:extLst>
      <p:ext uri="{BB962C8B-B14F-4D97-AF65-F5344CB8AC3E}">
        <p14:creationId xmlns:p14="http://schemas.microsoft.com/office/powerpoint/2010/main" val="1225560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1679BC-3FFF-4E66-880F-B14B4EB4B231}" type="datetimeFigureOut">
              <a:rPr lang="ru-RU" smtClean="0"/>
              <a:t>14.10.2018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94FC008-08E6-4D2F-9B33-F9BBCA8BD6C7}" type="slidenum">
              <a:rPr lang="ru-RU" smtClean="0"/>
              <a:t>‹#›</a:t>
            </a:fld>
            <a:endParaRPr lang="ru-RU"/>
          </a:p>
        </p:txBody>
      </p:sp>
    </p:spTree>
    <p:extLst>
      <p:ext uri="{BB962C8B-B14F-4D97-AF65-F5344CB8AC3E}">
        <p14:creationId xmlns:p14="http://schemas.microsoft.com/office/powerpoint/2010/main" val="92061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E1679BC-3FFF-4E66-880F-B14B4EB4B231}" type="datetimeFigureOut">
              <a:rPr lang="ru-RU" smtClean="0"/>
              <a:t>14.10.2018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94FC008-08E6-4D2F-9B33-F9BBCA8BD6C7}" type="slidenum">
              <a:rPr lang="ru-RU" smtClean="0"/>
              <a:t>‹#›</a:t>
            </a:fld>
            <a:endParaRPr lang="ru-RU"/>
          </a:p>
        </p:txBody>
      </p:sp>
    </p:spTree>
    <p:extLst>
      <p:ext uri="{BB962C8B-B14F-4D97-AF65-F5344CB8AC3E}">
        <p14:creationId xmlns:p14="http://schemas.microsoft.com/office/powerpoint/2010/main" val="2228840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E1679BC-3FFF-4E66-880F-B14B4EB4B231}" type="datetimeFigureOut">
              <a:rPr lang="ru-RU" smtClean="0"/>
              <a:t>14.10.2018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94FC008-08E6-4D2F-9B33-F9BBCA8BD6C7}" type="slidenum">
              <a:rPr lang="ru-RU" smtClean="0"/>
              <a:t>‹#›</a:t>
            </a:fld>
            <a:endParaRPr lang="ru-RU"/>
          </a:p>
        </p:txBody>
      </p:sp>
    </p:spTree>
    <p:extLst>
      <p:ext uri="{BB962C8B-B14F-4D97-AF65-F5344CB8AC3E}">
        <p14:creationId xmlns:p14="http://schemas.microsoft.com/office/powerpoint/2010/main" val="228449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1679BC-3FFF-4E66-880F-B14B4EB4B231}" type="datetimeFigureOut">
              <a:rPr lang="ru-RU" smtClean="0"/>
              <a:t>14.10.2018</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94FC008-08E6-4D2F-9B33-F9BBCA8BD6C7}" type="slidenum">
              <a:rPr lang="ru-RU" smtClean="0"/>
              <a:t>‹#›</a:t>
            </a:fld>
            <a:endParaRPr lang="ru-RU"/>
          </a:p>
        </p:txBody>
      </p:sp>
    </p:spTree>
    <p:extLst>
      <p:ext uri="{BB962C8B-B14F-4D97-AF65-F5344CB8AC3E}">
        <p14:creationId xmlns:p14="http://schemas.microsoft.com/office/powerpoint/2010/main" val="289496622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85742" y="3771780"/>
            <a:ext cx="7766936" cy="1646302"/>
          </a:xfrm>
        </p:spPr>
        <p:txBody>
          <a:bodyPr/>
          <a:lstStyle/>
          <a:p>
            <a:r>
              <a:rPr lang="ru-RU" dirty="0"/>
              <a:t>Юридическая ответственность за правонарушения в сфере охраны здоровья граждан.</a:t>
            </a:r>
          </a:p>
        </p:txBody>
      </p:sp>
    </p:spTree>
    <p:extLst>
      <p:ext uri="{BB962C8B-B14F-4D97-AF65-F5344CB8AC3E}">
        <p14:creationId xmlns:p14="http://schemas.microsoft.com/office/powerpoint/2010/main" val="371838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Уголовная </a:t>
            </a:r>
            <a:r>
              <a:rPr lang="ru-RU" dirty="0"/>
              <a:t>ответственность.</a:t>
            </a:r>
          </a:p>
        </p:txBody>
      </p:sp>
      <p:sp>
        <p:nvSpPr>
          <p:cNvPr id="3" name="Объект 2"/>
          <p:cNvSpPr>
            <a:spLocks noGrp="1"/>
          </p:cNvSpPr>
          <p:nvPr>
            <p:ph idx="1"/>
          </p:nvPr>
        </p:nvSpPr>
        <p:spPr>
          <a:xfrm>
            <a:off x="677334" y="1297577"/>
            <a:ext cx="8596668" cy="4743785"/>
          </a:xfrm>
        </p:spPr>
        <p:txBody>
          <a:bodyPr>
            <a:normAutofit/>
          </a:bodyPr>
          <a:lstStyle/>
          <a:p>
            <a:pPr marL="0" indent="0">
              <a:buNone/>
            </a:pPr>
            <a:r>
              <a:rPr lang="ru-RU" dirty="0"/>
              <a:t>Преступлением признается совершенное общественно опасное деяние, запрещенное уголовным кодексом Российской Федерации (УК РФ) под угрозой наказания.</a:t>
            </a:r>
          </a:p>
          <a:p>
            <a:r>
              <a:rPr lang="ru-RU" dirty="0" smtClean="0"/>
              <a:t>Следуя статье </a:t>
            </a:r>
            <a:r>
              <a:rPr lang="ru-RU" dirty="0"/>
              <a:t>19 УК РФ лицо, подлежащее уголовной </a:t>
            </a:r>
            <a:r>
              <a:rPr lang="ru-RU" dirty="0" smtClean="0"/>
              <a:t>ответственности должно </a:t>
            </a:r>
            <a:r>
              <a:rPr lang="ru-RU" dirty="0"/>
              <a:t>быть физическим, вменяемым, достигшим установленного УКРФ возраста. Данные признаки являются обязательными, без них немыслима уголовная ответственность виду отсутствия надлежащего лица</a:t>
            </a:r>
            <a:r>
              <a:rPr lang="ru-RU" dirty="0" smtClean="0"/>
              <a:t>.</a:t>
            </a:r>
          </a:p>
          <a:p>
            <a:r>
              <a:rPr lang="ru-RU" dirty="0"/>
              <a:t>Законодатель устанавливает две возрастные границы уголовной ответственности: общую - 16 лет; пониженную - с 14 лет (по отдельным составам преступлений). </a:t>
            </a:r>
          </a:p>
          <a:p>
            <a:r>
              <a:rPr lang="ru-RU" dirty="0" smtClean="0"/>
              <a:t>Не </a:t>
            </a:r>
            <a:r>
              <a:rPr lang="ru-RU" dirty="0"/>
              <a:t>подлежит уголовной ответственности лицо, которое во время совершения общественно опасного деяния находилось в состоянии </a:t>
            </a:r>
            <a:r>
              <a:rPr lang="ru-RU" dirty="0" smtClean="0"/>
              <a:t>невменяемости. Лицу, </a:t>
            </a:r>
            <a:r>
              <a:rPr lang="ru-RU" dirty="0"/>
              <a:t>совершившему общественно опасное деяние в состоянии невменяемости, судом могут быть назначены принудительные меры медицинского характера.</a:t>
            </a:r>
          </a:p>
          <a:p>
            <a:endParaRPr lang="ru-RU" dirty="0"/>
          </a:p>
        </p:txBody>
      </p:sp>
    </p:spTree>
    <p:extLst>
      <p:ext uri="{BB962C8B-B14F-4D97-AF65-F5344CB8AC3E}">
        <p14:creationId xmlns:p14="http://schemas.microsoft.com/office/powerpoint/2010/main" val="418433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07368" y="104503"/>
            <a:ext cx="8596668" cy="7010400"/>
          </a:xfrm>
        </p:spPr>
        <p:txBody>
          <a:bodyPr>
            <a:normAutofit fontScale="85000" lnSpcReduction="20000"/>
          </a:bodyPr>
          <a:lstStyle/>
          <a:p>
            <a:pPr marL="0" indent="0">
              <a:buNone/>
            </a:pPr>
            <a:r>
              <a:rPr lang="ru-RU" dirty="0"/>
              <a:t>Действующий УК РФ предусматривает уголовную ответственность лиц медицинского и фармацевтического персонала за следующие профессиональные правонарушения: </a:t>
            </a:r>
          </a:p>
          <a:p>
            <a:pPr>
              <a:buFont typeface="+mj-lt"/>
              <a:buAutoNum type="arabicPeriod"/>
            </a:pPr>
            <a:r>
              <a:rPr lang="ru-RU" dirty="0" smtClean="0"/>
              <a:t>статья </a:t>
            </a:r>
            <a:r>
              <a:rPr lang="ru-RU" dirty="0"/>
              <a:t>109. Причинение смерти по неосторожности; </a:t>
            </a:r>
          </a:p>
          <a:p>
            <a:pPr>
              <a:buFont typeface="+mj-lt"/>
              <a:buAutoNum type="arabicPeriod"/>
            </a:pPr>
            <a:r>
              <a:rPr lang="ru-RU" dirty="0"/>
              <a:t>статья 122. Заражение </a:t>
            </a:r>
            <a:r>
              <a:rPr lang="ru-RU" dirty="0" err="1"/>
              <a:t>вич</a:t>
            </a:r>
            <a:r>
              <a:rPr lang="ru-RU" dirty="0"/>
              <a:t>-инфекцией; </a:t>
            </a:r>
          </a:p>
          <a:p>
            <a:pPr>
              <a:buFont typeface="+mj-lt"/>
              <a:buAutoNum type="arabicPeriod"/>
            </a:pPr>
            <a:r>
              <a:rPr lang="ru-RU" dirty="0"/>
              <a:t>статья 123. Незаконное проведение искусственного прерывания беременности; </a:t>
            </a:r>
          </a:p>
          <a:p>
            <a:pPr>
              <a:buFont typeface="+mj-lt"/>
              <a:buAutoNum type="arabicPeriod"/>
            </a:pPr>
            <a:r>
              <a:rPr lang="ru-RU" dirty="0"/>
              <a:t>статья 124. Неоказание помощи больному; </a:t>
            </a:r>
          </a:p>
          <a:p>
            <a:pPr>
              <a:buFont typeface="+mj-lt"/>
              <a:buAutoNum type="arabicPeriod"/>
            </a:pPr>
            <a:r>
              <a:rPr lang="ru-RU" dirty="0"/>
              <a:t>статья 128. Незаконная госпитализация в медицинскую организацию, оказывающую психиатрическую помощь в стационарных условиях; </a:t>
            </a:r>
          </a:p>
          <a:p>
            <a:pPr>
              <a:buFont typeface="+mj-lt"/>
              <a:buAutoNum type="arabicPeriod"/>
            </a:pPr>
            <a:r>
              <a:rPr lang="ru-RU" dirty="0"/>
              <a:t>статья 153. Подмена ребенка; </a:t>
            </a:r>
          </a:p>
          <a:p>
            <a:pPr>
              <a:buFont typeface="+mj-lt"/>
              <a:buAutoNum type="arabicPeriod"/>
            </a:pPr>
            <a:r>
              <a:rPr lang="ru-RU" dirty="0"/>
              <a:t>статья 154. Незаконное усыновление (удочерение); </a:t>
            </a:r>
          </a:p>
          <a:p>
            <a:pPr>
              <a:buFont typeface="+mj-lt"/>
              <a:buAutoNum type="arabicPeriod"/>
            </a:pPr>
            <a:r>
              <a:rPr lang="ru-RU" dirty="0"/>
              <a:t>статья 155. Разглашение Тайны усыновления (удочерения); </a:t>
            </a:r>
          </a:p>
          <a:p>
            <a:pPr>
              <a:buFont typeface="+mj-lt"/>
              <a:buAutoNum type="arabicPeriod"/>
            </a:pPr>
            <a:r>
              <a:rPr lang="ru-RU" dirty="0"/>
              <a:t>статья 228. 2. Нарушение правил оборота наркотических средств или психотропных веществ; </a:t>
            </a:r>
          </a:p>
          <a:p>
            <a:pPr>
              <a:buFont typeface="+mj-lt"/>
              <a:buAutoNum type="arabicPeriod"/>
            </a:pPr>
            <a:r>
              <a:rPr lang="ru-RU" dirty="0"/>
              <a:t>статья 233. Незаконная выдача либо подделка рецептов или иных документов, дающих право на получение наркотических средств или психотропных веществ; </a:t>
            </a:r>
          </a:p>
          <a:p>
            <a:pPr>
              <a:buFont typeface="+mj-lt"/>
              <a:buAutoNum type="arabicPeriod"/>
            </a:pPr>
            <a:r>
              <a:rPr lang="ru-RU" dirty="0"/>
              <a:t>статья 234. Незаконный оборот сильнодействующих или ядовитых веществ в целях сбыта; </a:t>
            </a:r>
          </a:p>
          <a:p>
            <a:pPr>
              <a:buFont typeface="+mj-lt"/>
              <a:buAutoNum type="arabicPeriod"/>
            </a:pPr>
            <a:r>
              <a:rPr lang="ru-RU" dirty="0"/>
              <a:t>статья 235. Незаконное осуществление медицинской деятельности или фармацевтической деятельности; </a:t>
            </a:r>
          </a:p>
          <a:p>
            <a:pPr>
              <a:buFont typeface="+mj-lt"/>
              <a:buAutoNum type="arabicPeriod"/>
            </a:pPr>
            <a:r>
              <a:rPr lang="ru-RU" dirty="0"/>
              <a:t>статья 236. Нарушение санитарно-эпидемиологических правил; </a:t>
            </a:r>
          </a:p>
          <a:p>
            <a:pPr>
              <a:buFont typeface="+mj-lt"/>
              <a:buAutoNum type="arabicPeriod"/>
            </a:pPr>
            <a:r>
              <a:rPr lang="ru-RU" dirty="0"/>
              <a:t>Статья 290. Получение взятки; </a:t>
            </a:r>
          </a:p>
          <a:p>
            <a:pPr>
              <a:buFont typeface="+mj-lt"/>
              <a:buAutoNum type="arabicPeriod"/>
            </a:pPr>
            <a:r>
              <a:rPr lang="ru-RU" dirty="0"/>
              <a:t>статья 292. Служебный подлог; </a:t>
            </a:r>
          </a:p>
          <a:p>
            <a:pPr>
              <a:buFont typeface="+mj-lt"/>
              <a:buAutoNum type="arabicPeriod"/>
            </a:pPr>
            <a:r>
              <a:rPr lang="ru-RU" dirty="0"/>
              <a:t>статья 293. Халатность; </a:t>
            </a:r>
          </a:p>
          <a:p>
            <a:pPr>
              <a:buFont typeface="+mj-lt"/>
              <a:buAutoNum type="arabicPeriod"/>
            </a:pPr>
            <a:r>
              <a:rPr lang="ru-RU" dirty="0"/>
              <a:t>статья 307. Заведомо ложные показания, заключения эксперта, специалиста или неправильный перевод.</a:t>
            </a:r>
          </a:p>
          <a:p>
            <a:pPr marL="0" indent="0">
              <a:buNone/>
            </a:pPr>
            <a:endParaRPr lang="ru-RU" dirty="0"/>
          </a:p>
        </p:txBody>
      </p:sp>
    </p:spTree>
    <p:extLst>
      <p:ext uri="{BB962C8B-B14F-4D97-AF65-F5344CB8AC3E}">
        <p14:creationId xmlns:p14="http://schemas.microsoft.com/office/powerpoint/2010/main" val="152918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Вопросы.</a:t>
            </a:r>
          </a:p>
        </p:txBody>
      </p:sp>
      <p:sp>
        <p:nvSpPr>
          <p:cNvPr id="3" name="Объект 2"/>
          <p:cNvSpPr>
            <a:spLocks noGrp="1"/>
          </p:cNvSpPr>
          <p:nvPr>
            <p:ph idx="1"/>
          </p:nvPr>
        </p:nvSpPr>
        <p:spPr>
          <a:xfrm>
            <a:off x="677334" y="1384663"/>
            <a:ext cx="8596668" cy="4656699"/>
          </a:xfrm>
        </p:spPr>
        <p:txBody>
          <a:bodyPr/>
          <a:lstStyle/>
          <a:p>
            <a:r>
              <a:rPr lang="ru-RU" sz="2000" dirty="0"/>
              <a:t>1. Укажите основные правонарушения медицинских организаций и дайте их краткую характеристику.</a:t>
            </a:r>
          </a:p>
          <a:p>
            <a:r>
              <a:rPr lang="ru-RU" sz="2000" dirty="0"/>
              <a:t>2. Укажите основные правонарушения медицинских работников и дайте их краткую характеристику.</a:t>
            </a:r>
          </a:p>
          <a:p>
            <a:r>
              <a:rPr lang="ru-RU" sz="2000" dirty="0"/>
              <a:t>3. Назовите особенности гражданско-правовой ответственности медицинских организаций за причинение здоровью или жизни пациента вред.</a:t>
            </a:r>
          </a:p>
          <a:p>
            <a:endParaRPr lang="ru-RU" dirty="0"/>
          </a:p>
        </p:txBody>
      </p:sp>
    </p:spTree>
    <p:extLst>
      <p:ext uri="{BB962C8B-B14F-4D97-AF65-F5344CB8AC3E}">
        <p14:creationId xmlns:p14="http://schemas.microsoft.com/office/powerpoint/2010/main" val="393150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Спасибо за внимание. </a:t>
            </a:r>
            <a:endParaRPr lang="ru-RU" dirty="0"/>
          </a:p>
        </p:txBody>
      </p:sp>
      <p:pic>
        <p:nvPicPr>
          <p:cNvPr id="4" name="Объект 3"/>
          <p:cNvPicPr>
            <a:picLocks noGrp="1" noChangeAspect="1"/>
          </p:cNvPicPr>
          <p:nvPr>
            <p:ph idx="1"/>
          </p:nvPr>
        </p:nvPicPr>
        <p:blipFill>
          <a:blip r:embed="rId2"/>
          <a:stretch>
            <a:fillRect/>
          </a:stretch>
        </p:blipFill>
        <p:spPr>
          <a:xfrm>
            <a:off x="2057645" y="2160588"/>
            <a:ext cx="5836747" cy="3881437"/>
          </a:xfrm>
          <a:prstGeom prst="rect">
            <a:avLst/>
          </a:prstGeom>
        </p:spPr>
      </p:pic>
    </p:spTree>
    <p:extLst>
      <p:ext uri="{BB962C8B-B14F-4D97-AF65-F5344CB8AC3E}">
        <p14:creationId xmlns:p14="http://schemas.microsoft.com/office/powerpoint/2010/main" val="171603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Дисциплинарная ответственность.</a:t>
            </a:r>
          </a:p>
        </p:txBody>
      </p:sp>
      <p:sp>
        <p:nvSpPr>
          <p:cNvPr id="3" name="Объект 2"/>
          <p:cNvSpPr>
            <a:spLocks noGrp="1"/>
          </p:cNvSpPr>
          <p:nvPr>
            <p:ph idx="1"/>
          </p:nvPr>
        </p:nvSpPr>
        <p:spPr>
          <a:xfrm>
            <a:off x="677334" y="1550127"/>
            <a:ext cx="8596668" cy="4491236"/>
          </a:xfrm>
        </p:spPr>
        <p:txBody>
          <a:bodyPr>
            <a:normAutofit/>
          </a:bodyPr>
          <a:lstStyle/>
          <a:p>
            <a:r>
              <a:rPr lang="ru-RU" sz="2000" dirty="0"/>
              <a:t>Трудовые отношения основаны на личном выполнении работником своих трудовых обязанностей и подчинении последнего внутреннему трудовому распорядку организации. Работники обязаны работать честно и добросовестно, блюсти дисциплину труда, своевременно и точно исполнять распоряжения администрации, повышать производительность труда, улучшать качество продукции, соблюдать требования по охране труда, технике безопасности и санитарии, бережно относиться к имуществу организации. </a:t>
            </a:r>
            <a:br>
              <a:rPr lang="ru-RU" sz="2000" dirty="0"/>
            </a:br>
            <a:endParaRPr lang="ru-RU" sz="2000" dirty="0" smtClean="0"/>
          </a:p>
          <a:p>
            <a:r>
              <a:rPr lang="ru-RU" sz="2000" dirty="0" smtClean="0"/>
              <a:t>Предъявляемые </a:t>
            </a:r>
            <a:r>
              <a:rPr lang="ru-RU" sz="2000" dirty="0"/>
              <a:t>к работникам требования закреплены Трудовым кодексом РФ (ТК РФ</a:t>
            </a:r>
            <a:r>
              <a:rPr lang="ru-RU" sz="2000" dirty="0" smtClean="0"/>
              <a:t>).</a:t>
            </a:r>
            <a:endParaRPr lang="ru-RU" sz="2000" dirty="0"/>
          </a:p>
        </p:txBody>
      </p:sp>
    </p:spTree>
    <p:extLst>
      <p:ext uri="{BB962C8B-B14F-4D97-AF65-F5344CB8AC3E}">
        <p14:creationId xmlns:p14="http://schemas.microsoft.com/office/powerpoint/2010/main" val="2289715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391886"/>
            <a:ext cx="8596668" cy="5649477"/>
          </a:xfrm>
        </p:spPr>
        <p:txBody>
          <a:bodyPr>
            <a:normAutofit lnSpcReduction="10000"/>
          </a:bodyPr>
          <a:lstStyle/>
          <a:p>
            <a:r>
              <a:rPr lang="ru-RU" sz="2000" dirty="0"/>
              <a:t>Дисциплинарная ответственность является самостоятельным видом юридической ответственности. Ее основанием является дисциплинарный проступок</a:t>
            </a:r>
            <a:r>
              <a:rPr lang="ru-RU" sz="2000" dirty="0" smtClean="0"/>
              <a:t>.</a:t>
            </a:r>
          </a:p>
          <a:p>
            <a:r>
              <a:rPr lang="ru-RU" sz="2000" dirty="0"/>
              <a:t>Признаки: субъект, </a:t>
            </a:r>
            <a:r>
              <a:rPr lang="ru-RU" sz="2000" dirty="0" smtClean="0"/>
              <a:t>субъективная </a:t>
            </a:r>
            <a:r>
              <a:rPr lang="ru-RU" sz="2000" dirty="0"/>
              <a:t>сторона, объект, объективная сторона</a:t>
            </a:r>
            <a:r>
              <a:rPr lang="ru-RU" sz="2000" dirty="0" smtClean="0"/>
              <a:t>.</a:t>
            </a:r>
            <a:endParaRPr lang="ru-RU" sz="2000" dirty="0"/>
          </a:p>
          <a:p>
            <a:r>
              <a:rPr lang="ru-RU" sz="2000" dirty="0"/>
              <a:t>Субъектом дисциплинарного проступка может быть физическое лицо, состоящие в трудовых отношениях с работодателем (организацией или индивидуальным предпринимателем). Субъективной стороной такого проступка выступает вина работника в той или иной форме.</a:t>
            </a:r>
          </a:p>
          <a:p>
            <a:r>
              <a:rPr lang="ru-RU" sz="2000" dirty="0"/>
              <a:t>Объект дисциплинарного проступка -   внутренний трудовой распорядок. Объективной стороной проступка выступают вредные последствия и причинная связь между ними и действиями (бездействием) работника</a:t>
            </a:r>
            <a:r>
              <a:rPr lang="ru-RU" sz="2000" dirty="0" smtClean="0"/>
              <a:t>.</a:t>
            </a:r>
          </a:p>
          <a:p>
            <a:r>
              <a:rPr lang="ru-RU" sz="2000" dirty="0" smtClean="0"/>
              <a:t>Наказания </a:t>
            </a:r>
            <a:r>
              <a:rPr lang="ru-RU" sz="2000" dirty="0"/>
              <a:t>за нарушение: замечание, выговор, увольнение по соответствующим основаниям. Наиболее серьезным высказыванием является увольнение работника. </a:t>
            </a:r>
          </a:p>
          <a:p>
            <a:endParaRPr lang="ru-RU" dirty="0"/>
          </a:p>
        </p:txBody>
      </p:sp>
    </p:spTree>
    <p:extLst>
      <p:ext uri="{BB962C8B-B14F-4D97-AF65-F5344CB8AC3E}">
        <p14:creationId xmlns:p14="http://schemas.microsoft.com/office/powerpoint/2010/main" val="206813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9619" y="126275"/>
            <a:ext cx="8596668" cy="6731725"/>
          </a:xfrm>
        </p:spPr>
        <p:txBody>
          <a:bodyPr>
            <a:normAutofit fontScale="85000" lnSpcReduction="10000"/>
          </a:bodyPr>
          <a:lstStyle/>
          <a:p>
            <a:pPr marL="0" indent="0">
              <a:buNone/>
            </a:pPr>
            <a:r>
              <a:rPr lang="ru-RU" dirty="0"/>
              <a:t>Увольнение происходит в случаях: </a:t>
            </a:r>
          </a:p>
          <a:p>
            <a:r>
              <a:rPr lang="ru-RU" dirty="0" smtClean="0"/>
              <a:t>неоднократного неисполнения </a:t>
            </a:r>
            <a:r>
              <a:rPr lang="ru-RU" dirty="0"/>
              <a:t>работником без уважительных причин трудовых обязанностей, если он имеет дисциплинарное взыскание ; </a:t>
            </a:r>
            <a:endParaRPr lang="ru-RU" dirty="0" smtClean="0"/>
          </a:p>
          <a:p>
            <a:r>
              <a:rPr lang="ru-RU" dirty="0" smtClean="0"/>
              <a:t>однократного </a:t>
            </a:r>
            <a:r>
              <a:rPr lang="ru-RU" dirty="0"/>
              <a:t>грубого нарушения работником своих трудовых обязанностей; </a:t>
            </a:r>
            <a:endParaRPr lang="ru-RU" dirty="0" smtClean="0"/>
          </a:p>
          <a:p>
            <a:r>
              <a:rPr lang="ru-RU" dirty="0" smtClean="0"/>
              <a:t>прогула, </a:t>
            </a:r>
            <a:r>
              <a:rPr lang="ru-RU" dirty="0"/>
              <a:t>то есть отсутствие на работе без уважительных причин более 4 часов подряд в течение рабочего дня смены; </a:t>
            </a:r>
            <a:endParaRPr lang="ru-RU" dirty="0" smtClean="0"/>
          </a:p>
          <a:p>
            <a:r>
              <a:rPr lang="ru-RU" dirty="0" smtClean="0"/>
              <a:t>появление </a:t>
            </a:r>
            <a:r>
              <a:rPr lang="ru-RU" dirty="0"/>
              <a:t>работника на работе в состоянии алкогольного, наркотического или иного токсического опьянения; </a:t>
            </a:r>
            <a:endParaRPr lang="ru-RU" dirty="0" smtClean="0"/>
          </a:p>
          <a:p>
            <a:r>
              <a:rPr lang="ru-RU" dirty="0" smtClean="0"/>
              <a:t>разглашение </a:t>
            </a:r>
            <a:r>
              <a:rPr lang="ru-RU" dirty="0"/>
              <a:t>охраняемой законом Тайны, ставшей известной работнику в связи с исполнением его трудовых обязанностей; </a:t>
            </a:r>
            <a:endParaRPr lang="ru-RU" dirty="0" smtClean="0"/>
          </a:p>
          <a:p>
            <a:r>
              <a:rPr lang="ru-RU" dirty="0" smtClean="0"/>
              <a:t>совершение </a:t>
            </a:r>
            <a:r>
              <a:rPr lang="ru-RU" dirty="0"/>
              <a:t>по месту работы хищения чужого имущества, растраты, умышленного его или повреждения, установленных в вступившим в законную силу приговором суда или постановление иного уполномоченного органа; </a:t>
            </a:r>
            <a:endParaRPr lang="ru-RU" dirty="0" smtClean="0"/>
          </a:p>
          <a:p>
            <a:r>
              <a:rPr lang="ru-RU" dirty="0" smtClean="0"/>
              <a:t>нарушения </a:t>
            </a:r>
            <a:r>
              <a:rPr lang="ru-RU" dirty="0"/>
              <a:t>работником требований по охране труда, если это повлекло за собой тяжкие последствия несчастные случаи на производстве, авария, катастрофы, либо заведомо создавало реальную угрозу наступления таких  последствий</a:t>
            </a:r>
            <a:r>
              <a:rPr lang="ru-RU" dirty="0" smtClean="0"/>
              <a:t>.</a:t>
            </a:r>
          </a:p>
          <a:p>
            <a:r>
              <a:rPr lang="ru-RU" dirty="0"/>
              <a:t>в случае совершения виновных действий работником, </a:t>
            </a:r>
            <a:r>
              <a:rPr lang="ru-RU" dirty="0" smtClean="0"/>
              <a:t>обслуживающего </a:t>
            </a:r>
            <a:r>
              <a:rPr lang="ru-RU" dirty="0"/>
              <a:t>денежные или товарные ценности, в связи с утратой доверия к нему со стороны работодателя; </a:t>
            </a:r>
            <a:endParaRPr lang="ru-RU" dirty="0" smtClean="0"/>
          </a:p>
          <a:p>
            <a:r>
              <a:rPr lang="ru-RU" dirty="0" smtClean="0"/>
              <a:t>совершение </a:t>
            </a:r>
            <a:r>
              <a:rPr lang="ru-RU" dirty="0"/>
              <a:t>работником, выполняющим воспитательные функции, аморального проступка, несовместимого с продолжением данной работы; </a:t>
            </a:r>
            <a:endParaRPr lang="ru-RU" dirty="0" smtClean="0"/>
          </a:p>
          <a:p>
            <a:r>
              <a:rPr lang="ru-RU" dirty="0" smtClean="0"/>
              <a:t>принятие </a:t>
            </a:r>
            <a:r>
              <a:rPr lang="ru-RU" dirty="0"/>
              <a:t>необоснованного решения, повлекшего за собой нарушение сохранности имущества или иного ущерба организации, -  для руководителей организаций, их заместителей и главного бухгалтера; </a:t>
            </a:r>
            <a:endParaRPr lang="ru-RU" dirty="0" smtClean="0"/>
          </a:p>
          <a:p>
            <a:r>
              <a:rPr lang="ru-RU" dirty="0" smtClean="0"/>
              <a:t>однократного </a:t>
            </a:r>
            <a:r>
              <a:rPr lang="ru-RU" dirty="0"/>
              <a:t>грубого нарушения руководителем организации или его заместителем своих трудовых обязанностей.</a:t>
            </a:r>
            <a:endParaRPr lang="ru-RU" dirty="0" smtClean="0"/>
          </a:p>
          <a:p>
            <a:endParaRPr lang="ru-RU" dirty="0"/>
          </a:p>
        </p:txBody>
      </p:sp>
    </p:spTree>
    <p:extLst>
      <p:ext uri="{BB962C8B-B14F-4D97-AF65-F5344CB8AC3E}">
        <p14:creationId xmlns:p14="http://schemas.microsoft.com/office/powerpoint/2010/main" val="303730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Материальная </a:t>
            </a:r>
            <a:r>
              <a:rPr lang="ru-RU" dirty="0"/>
              <a:t>ответственность.</a:t>
            </a:r>
          </a:p>
        </p:txBody>
      </p:sp>
      <p:sp>
        <p:nvSpPr>
          <p:cNvPr id="3" name="Объект 2"/>
          <p:cNvSpPr>
            <a:spLocks noGrp="1"/>
          </p:cNvSpPr>
          <p:nvPr>
            <p:ph idx="1"/>
          </p:nvPr>
        </p:nvSpPr>
        <p:spPr>
          <a:xfrm>
            <a:off x="677334" y="1602377"/>
            <a:ext cx="8596668" cy="4438985"/>
          </a:xfrm>
        </p:spPr>
        <p:txBody>
          <a:bodyPr>
            <a:normAutofit/>
          </a:bodyPr>
          <a:lstStyle/>
          <a:p>
            <a:r>
              <a:rPr lang="ru-RU" sz="2000" dirty="0"/>
              <a:t>Материальная ответственность работников является самостоятельной ответственностью. </a:t>
            </a:r>
            <a:endParaRPr lang="ru-RU" sz="2000" dirty="0" smtClean="0"/>
          </a:p>
          <a:p>
            <a:r>
              <a:rPr lang="ru-RU" sz="2000" dirty="0" smtClean="0"/>
              <a:t>Правовые </a:t>
            </a:r>
            <a:r>
              <a:rPr lang="ru-RU" sz="2000" dirty="0"/>
              <a:t>основы материальной ответственности работника является его обязанность бережно относиться к имуществу организации. </a:t>
            </a:r>
            <a:endParaRPr lang="ru-RU" sz="2000" dirty="0" smtClean="0"/>
          </a:p>
          <a:p>
            <a:r>
              <a:rPr lang="ru-RU" sz="2000" dirty="0" smtClean="0"/>
              <a:t>Материальная </a:t>
            </a:r>
            <a:r>
              <a:rPr lang="ru-RU" sz="2000" dirty="0"/>
              <a:t>ответственность возлагается на работника только при наличии следующих условий: </a:t>
            </a:r>
            <a:r>
              <a:rPr lang="ru-RU" sz="2000" dirty="0" smtClean="0"/>
              <a:t>наличие </a:t>
            </a:r>
            <a:r>
              <a:rPr lang="ru-RU" sz="2000" dirty="0"/>
              <a:t>прямого действия в ущерба; противоправность </a:t>
            </a:r>
            <a:r>
              <a:rPr lang="ru-RU" sz="2000" dirty="0" smtClean="0"/>
              <a:t>поведения работника</a:t>
            </a:r>
            <a:r>
              <a:rPr lang="ru-RU" sz="2000" dirty="0"/>
              <a:t>, причинившего ущерб; вины работника в причинении ущерба; причины связи между действием (бездействием) работника и ущербом.</a:t>
            </a:r>
          </a:p>
        </p:txBody>
      </p:sp>
    </p:spTree>
    <p:extLst>
      <p:ext uri="{BB962C8B-B14F-4D97-AF65-F5344CB8AC3E}">
        <p14:creationId xmlns:p14="http://schemas.microsoft.com/office/powerpoint/2010/main" val="222944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Административная ответственность.</a:t>
            </a:r>
            <a:endParaRPr lang="ru-RU" dirty="0"/>
          </a:p>
        </p:txBody>
      </p:sp>
      <p:sp>
        <p:nvSpPr>
          <p:cNvPr id="3" name="Объект 2"/>
          <p:cNvSpPr>
            <a:spLocks noGrp="1"/>
          </p:cNvSpPr>
          <p:nvPr>
            <p:ph idx="1"/>
          </p:nvPr>
        </p:nvSpPr>
        <p:spPr>
          <a:xfrm>
            <a:off x="677334" y="1930400"/>
            <a:ext cx="8596668" cy="5358674"/>
          </a:xfrm>
        </p:spPr>
        <p:txBody>
          <a:bodyPr/>
          <a:lstStyle/>
          <a:p>
            <a:r>
              <a:rPr lang="ru-RU" dirty="0"/>
              <a:t> </a:t>
            </a:r>
            <a:r>
              <a:rPr lang="ru-RU" sz="2000" dirty="0"/>
              <a:t>Административная ответственность может наступать в случае совершения административного правонарушения, то есть деяния, предусмотренного специальными нормами административного законодательства. Под административным правонарушением признается противоправное, виновное действие (бездействие) физического или юридического лица, за которое кодексом об административных правонарушениях КоАП РФ или законом субъектов РФ административных правонарушениях установлена административная ответственность.</a:t>
            </a:r>
          </a:p>
        </p:txBody>
      </p:sp>
    </p:spTree>
    <p:extLst>
      <p:ext uri="{BB962C8B-B14F-4D97-AF65-F5344CB8AC3E}">
        <p14:creationId xmlns:p14="http://schemas.microsoft.com/office/powerpoint/2010/main" val="402183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16671" y="1306286"/>
            <a:ext cx="8596668" cy="5791200"/>
          </a:xfrm>
        </p:spPr>
        <p:txBody>
          <a:bodyPr/>
          <a:lstStyle/>
          <a:p>
            <a:pPr marL="0" indent="0">
              <a:buNone/>
            </a:pPr>
            <a:r>
              <a:rPr lang="ru-RU" sz="2000" dirty="0"/>
              <a:t>КоАП РФ установлены следующие основные правонарушения должностных лиц сферы здравоохранения: </a:t>
            </a:r>
            <a:br>
              <a:rPr lang="ru-RU" sz="2000" dirty="0"/>
            </a:br>
            <a:endParaRPr lang="ru-RU" sz="2000" dirty="0" smtClean="0"/>
          </a:p>
          <a:p>
            <a:r>
              <a:rPr lang="ru-RU" sz="2000" dirty="0" smtClean="0"/>
              <a:t>статья </a:t>
            </a:r>
            <a:r>
              <a:rPr lang="ru-RU" sz="2000" dirty="0"/>
              <a:t>5.36. Нарушение порядка или сроков предоставления сведений о несовершеннолетних, нуждающихся в передаче на воспитание в семью либо в учреждение для детей-сирот или для детей, оставшихся без попечения; </a:t>
            </a:r>
          </a:p>
          <a:p>
            <a:r>
              <a:rPr lang="ru-RU" sz="2000" dirty="0"/>
              <a:t>статья 5.39. Отказ в предоставлении информации; </a:t>
            </a:r>
          </a:p>
          <a:p>
            <a:r>
              <a:rPr lang="ru-RU" sz="2000" dirty="0"/>
              <a:t>статья 13.14. Разглашение информации с ограниченным доступом.</a:t>
            </a:r>
          </a:p>
          <a:p>
            <a:endParaRPr lang="ru-RU" dirty="0"/>
          </a:p>
        </p:txBody>
      </p:sp>
    </p:spTree>
    <p:extLst>
      <p:ext uri="{BB962C8B-B14F-4D97-AF65-F5344CB8AC3E}">
        <p14:creationId xmlns:p14="http://schemas.microsoft.com/office/powerpoint/2010/main" val="406820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261257"/>
            <a:ext cx="8596668" cy="1320800"/>
          </a:xfrm>
        </p:spPr>
        <p:txBody>
          <a:bodyPr/>
          <a:lstStyle/>
          <a:p>
            <a:r>
              <a:rPr lang="ru-RU" dirty="0" smtClean="0"/>
              <a:t>Гражданско-правовая </a:t>
            </a:r>
            <a:r>
              <a:rPr lang="ru-RU" dirty="0"/>
              <a:t>ответственность.</a:t>
            </a:r>
          </a:p>
        </p:txBody>
      </p:sp>
      <p:sp>
        <p:nvSpPr>
          <p:cNvPr id="3" name="Объект 2"/>
          <p:cNvSpPr>
            <a:spLocks noGrp="1"/>
          </p:cNvSpPr>
          <p:nvPr>
            <p:ph idx="1"/>
          </p:nvPr>
        </p:nvSpPr>
        <p:spPr>
          <a:xfrm>
            <a:off x="677334" y="1402080"/>
            <a:ext cx="8596668" cy="5390606"/>
          </a:xfrm>
        </p:spPr>
        <p:txBody>
          <a:bodyPr>
            <a:normAutofit/>
          </a:bodyPr>
          <a:lstStyle/>
          <a:p>
            <a:r>
              <a:rPr lang="ru-RU" dirty="0"/>
              <a:t>Гражданско-правовая ответственность -  одна из форм государственного принуждения, состоящая во взыскании с правонарушителя в пользу потерпевшего имущественных санкций, перелагающих на правонарушителя невыгодные имущественные последствия его поведения и неправильных на восстановление нарушенной имущественной сферы потерпевшего.</a:t>
            </a:r>
          </a:p>
          <a:p>
            <a:r>
              <a:rPr lang="ru-RU" dirty="0"/>
              <a:t>Гражданско-правовые санкции носят имущественный характер и выполняют функции экономического воздействия на правонарушителя. Большинство гражданско-правовых санкций является компенсационными, то есть предусматривает возмещение потерпевшей стороне понесенных ею имущественных потерь.</a:t>
            </a:r>
          </a:p>
          <a:p>
            <a:r>
              <a:rPr lang="ru-RU" dirty="0"/>
              <a:t>Под гражданско-правовой ответственностью понимают обязанность лица, совершившего правонарушение (в установленном законом случаях и другого лица), нести предусмотренные нормами права неблагоприятные последствия, выражающееся в лишениях имущественного или личного характера.</a:t>
            </a:r>
          </a:p>
          <a:p>
            <a:endParaRPr lang="ru-RU" dirty="0"/>
          </a:p>
        </p:txBody>
      </p:sp>
    </p:spTree>
    <p:extLst>
      <p:ext uri="{BB962C8B-B14F-4D97-AF65-F5344CB8AC3E}">
        <p14:creationId xmlns:p14="http://schemas.microsoft.com/office/powerpoint/2010/main" val="160109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487681"/>
            <a:ext cx="8596668" cy="6200502"/>
          </a:xfrm>
        </p:spPr>
        <p:txBody>
          <a:bodyPr>
            <a:normAutofit lnSpcReduction="10000"/>
          </a:bodyPr>
          <a:lstStyle/>
          <a:p>
            <a:pPr marL="0" indent="0">
              <a:buNone/>
            </a:pPr>
            <a:r>
              <a:rPr lang="ru-RU" dirty="0" smtClean="0"/>
              <a:t>В зависимости </a:t>
            </a:r>
            <a:r>
              <a:rPr lang="ru-RU" dirty="0"/>
              <a:t>от особенностей конкретных гражданско-правовых отношений различаются и виды ответственности за гражданские правонарушения. </a:t>
            </a:r>
            <a:endParaRPr lang="ru-RU" dirty="0" smtClean="0"/>
          </a:p>
          <a:p>
            <a:r>
              <a:rPr lang="ru-RU" dirty="0" smtClean="0"/>
              <a:t>за </a:t>
            </a:r>
            <a:r>
              <a:rPr lang="ru-RU" dirty="0"/>
              <a:t>причинение имущественного </a:t>
            </a:r>
            <a:r>
              <a:rPr lang="ru-RU" dirty="0" smtClean="0"/>
              <a:t>вреда</a:t>
            </a:r>
          </a:p>
          <a:p>
            <a:r>
              <a:rPr lang="ru-RU" dirty="0" smtClean="0"/>
              <a:t>за </a:t>
            </a:r>
            <a:r>
              <a:rPr lang="ru-RU" dirty="0"/>
              <a:t>причинение морального </a:t>
            </a:r>
            <a:r>
              <a:rPr lang="ru-RU" dirty="0" smtClean="0"/>
              <a:t>вреда</a:t>
            </a:r>
          </a:p>
          <a:p>
            <a:r>
              <a:rPr lang="ru-RU" dirty="0" smtClean="0"/>
              <a:t>договорная ответственность</a:t>
            </a:r>
          </a:p>
          <a:p>
            <a:r>
              <a:rPr lang="ru-RU" dirty="0" smtClean="0"/>
              <a:t>внедоговорная </a:t>
            </a:r>
            <a:r>
              <a:rPr lang="ru-RU" dirty="0"/>
              <a:t>ответственность.</a:t>
            </a:r>
            <a:br>
              <a:rPr lang="ru-RU" dirty="0"/>
            </a:br>
            <a:endParaRPr lang="ru-RU" dirty="0" smtClean="0"/>
          </a:p>
          <a:p>
            <a:pPr marL="0" indent="0">
              <a:buNone/>
            </a:pPr>
            <a:r>
              <a:rPr lang="ru-RU" dirty="0" smtClean="0"/>
              <a:t>Под </a:t>
            </a:r>
            <a:r>
              <a:rPr lang="ru-RU" dirty="0"/>
              <a:t>вредом </a:t>
            </a:r>
            <a:r>
              <a:rPr lang="ru-RU" dirty="0" smtClean="0"/>
              <a:t>в специальной </a:t>
            </a:r>
            <a:r>
              <a:rPr lang="ru-RU" dirty="0"/>
              <a:t>литературе понимают всякое умаление личного или имущественного блага.</a:t>
            </a:r>
          </a:p>
          <a:p>
            <a:r>
              <a:rPr lang="ru-RU" dirty="0"/>
              <a:t>Под материальным вредом понимают уменьшение стоимости поврежденной вещи, уменьшение или утрату дохода, необходимость внесения новых расходов и так далее. Материальный вред может быть возмещен в натуре (предоставление взамен вещи того же рода и качества), либо компенсирован в деньгах. На практике чаще используется денежная компенсация вреда, именуемая возмещением убытков.</a:t>
            </a:r>
          </a:p>
          <a:p>
            <a:r>
              <a:rPr lang="ru-RU" dirty="0" smtClean="0"/>
              <a:t>Под </a:t>
            </a:r>
            <a:r>
              <a:rPr lang="ru-RU" dirty="0"/>
              <a:t>моральным вредом понимают физические или нравственные страдания гражданина, вызванные нарушением его личных имущественных прав и умилением его личных (нематериальных) благ -  посягательствами на его честь, достоинство, неприкосновенность личности, здоровья и так далее.</a:t>
            </a:r>
          </a:p>
          <a:p>
            <a:endParaRPr lang="ru-RU" dirty="0"/>
          </a:p>
        </p:txBody>
      </p:sp>
    </p:spTree>
    <p:extLst>
      <p:ext uri="{BB962C8B-B14F-4D97-AF65-F5344CB8AC3E}">
        <p14:creationId xmlns:p14="http://schemas.microsoft.com/office/powerpoint/2010/main" val="304998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216</TotalTime>
  <Words>1010</Words>
  <Application>Microsoft Office PowerPoint</Application>
  <PresentationFormat>Широкоэкранный</PresentationFormat>
  <Paragraphs>71</Paragraphs>
  <Slides>13</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13</vt:i4>
      </vt:variant>
    </vt:vector>
  </HeadingPairs>
  <TitlesOfParts>
    <vt:vector size="17" baseType="lpstr">
      <vt:lpstr>Arial</vt:lpstr>
      <vt:lpstr>Trebuchet MS</vt:lpstr>
      <vt:lpstr>Wingdings 3</vt:lpstr>
      <vt:lpstr>Грань</vt:lpstr>
      <vt:lpstr>Юридическая ответственность за правонарушения в сфере охраны здоровья граждан.</vt:lpstr>
      <vt:lpstr> Дисциплинарная ответственность.</vt:lpstr>
      <vt:lpstr>Презентация PowerPoint</vt:lpstr>
      <vt:lpstr>Презентация PowerPoint</vt:lpstr>
      <vt:lpstr>Материальная ответственность.</vt:lpstr>
      <vt:lpstr>Административная ответственность.</vt:lpstr>
      <vt:lpstr>Презентация PowerPoint</vt:lpstr>
      <vt:lpstr>Гражданско-правовая ответственность.</vt:lpstr>
      <vt:lpstr>Презентация PowerPoint</vt:lpstr>
      <vt:lpstr>Уголовная ответственность.</vt:lpstr>
      <vt:lpstr>Презентация PowerPoint</vt:lpstr>
      <vt:lpstr>Вопросы.</vt:lpstr>
      <vt:lpstr>Спасибо за внимание. </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Юридическая ответственность за правонарушения в сфере охраны здоровья граждан.</dc:title>
  <dc:creator>User</dc:creator>
  <cp:lastModifiedBy>User</cp:lastModifiedBy>
  <cp:revision>6</cp:revision>
  <dcterms:created xsi:type="dcterms:W3CDTF">2018-10-14T10:43:45Z</dcterms:created>
  <dcterms:modified xsi:type="dcterms:W3CDTF">2018-10-14T14:20:33Z</dcterms:modified>
</cp:coreProperties>
</file>