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84583" autoAdjust="0"/>
  </p:normalViewPr>
  <p:slideViewPr>
    <p:cSldViewPr>
      <p:cViewPr varScale="1">
        <p:scale>
          <a:sx n="74" d="100"/>
          <a:sy n="74" d="100"/>
        </p:scale>
        <p:origin x="16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927" y="71941"/>
            <a:ext cx="7832441" cy="1556859"/>
          </a:xfrm>
        </p:spPr>
        <p:txBody>
          <a:bodyPr/>
          <a:lstStyle>
            <a:lvl1pPr>
              <a:defRPr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339752" y="191549"/>
            <a:ext cx="662473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79512" y="2060848"/>
            <a:ext cx="885698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2276872"/>
            <a:ext cx="4112163" cy="3877891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8309" y="2276872"/>
            <a:ext cx="4112163" cy="3877891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91549"/>
            <a:ext cx="662473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060848"/>
            <a:ext cx="885698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8172400" cy="2782662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ISOCP2" panose="00000400000000000000" pitchFamily="2" charset="0"/>
                <a:cs typeface="ISOCP2" panose="00000400000000000000" pitchFamily="2" charset="0"/>
              </a:rPr>
              <a:t>Изготовление водных извлечений из экстрактов-концентратов</a:t>
            </a:r>
            <a:endParaRPr lang="ru-RU" sz="4800" b="1" dirty="0">
              <a:latin typeface="ISOCP2" panose="00000400000000000000" pitchFamily="2" charset="0"/>
              <a:cs typeface="ISOCP2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624736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ISOCP2" panose="00000400000000000000" pitchFamily="2" charset="0"/>
                <a:cs typeface="ISOCP2" panose="00000400000000000000" pitchFamily="2" charset="0"/>
              </a:rPr>
              <a:t>Алгоритм приготовления водных извлечений:</a:t>
            </a:r>
            <a:endParaRPr lang="ru-RU" dirty="0">
              <a:latin typeface="ISOCP2" panose="00000400000000000000" pitchFamily="2" charset="0"/>
              <a:cs typeface="ISOCP2" panose="00000400000000000000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57364"/>
            <a:ext cx="8856984" cy="47149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рабочего места;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инфундирку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течении 15 минут;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Измельчить сырьё;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Поместить сырьё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инфундирку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залить водой комнатной температуры;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 настаивать на водяную баню;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Отметить время настаивания, когда отметка по термометру достигнет 100 градусов;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7092280" cy="18573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ISOCP2" panose="00000400000000000000" pitchFamily="2" charset="0"/>
                <a:cs typeface="ISOCP2" panose="00000400000000000000" pitchFamily="2" charset="0"/>
              </a:rPr>
              <a:t>Алгоритм приготовления водных извлечений (продолжение)</a:t>
            </a:r>
            <a:endParaRPr lang="ru-RU" dirty="0">
              <a:latin typeface="ISOCP2" panose="00000400000000000000" pitchFamily="2" charset="0"/>
              <a:cs typeface="ISOCP2" panose="00000400000000000000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391" y="1757972"/>
            <a:ext cx="9144000" cy="510002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Охладить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инфундирку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рабочем месте;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Процедить, отжать сырьё, выбросить;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Измерить объём вытяжки, довести до заданного, растворить лекарственное вещество если имеется, процедить и проверить отсутствие примесей.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этикетки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:«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Внутреннее», «Наружное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Дополнительные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этикетки: «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употреблением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взболтать», «Хранить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прохладном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месте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624736" cy="1224136"/>
          </a:xfrm>
        </p:spPr>
        <p:txBody>
          <a:bodyPr/>
          <a:lstStyle/>
          <a:p>
            <a:r>
              <a:rPr lang="ru-RU" b="1" dirty="0" smtClean="0">
                <a:latin typeface="ISOCP2" panose="00000400000000000000" pitchFamily="2" charset="0"/>
                <a:cs typeface="ISOCP2" panose="00000400000000000000" pitchFamily="2" charset="0"/>
              </a:rPr>
              <a:t>Примечание:</a:t>
            </a:r>
            <a:endParaRPr lang="ru-RU" b="1" dirty="0">
              <a:latin typeface="ISOCP2" panose="00000400000000000000" pitchFamily="2" charset="0"/>
              <a:cs typeface="ISOCP2" panose="00000400000000000000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57364"/>
            <a:ext cx="8856984" cy="46434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готовить водные извлечения из растительного сырья, применяя концентрированные растворы солей;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масса сырья до 1,0 то КВП не учитывается.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ISOCP2" panose="00000400000000000000" pitchFamily="2" charset="0"/>
                <a:cs typeface="ISOCP2" panose="00000400000000000000" pitchFamily="2" charset="0"/>
              </a:rPr>
              <a:t>Приготовление ВИ имеет ряд недостатков:</a:t>
            </a:r>
            <a:endParaRPr lang="ru-RU" b="1" dirty="0">
              <a:latin typeface="ISOCP2" panose="00000400000000000000" pitchFamily="2" charset="0"/>
              <a:cs typeface="ISOCP2" panose="00000400000000000000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639" y="2060848"/>
            <a:ext cx="8856984" cy="466855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Сырьё громоздкое, требует особых условий хранения. Водное извлечение получается нестандартное, так как учесть точное количество извлечённых действующих веществ – сложно.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приготовления водного извлечения из сырья – процесс длительный.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Экстракты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концентраты ускоряют приготовление водных извлечений и сокращают затраты времени.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5000636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Сухие- 1:1 :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экстракт-концентрат Алтея, экстракт-концентрат Термопсиса, растворяются в чистом растворителе.</a:t>
            </a:r>
          </a:p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Жидкие- 1:2 :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экстракт- концентрат травы горицвета весеннего, корневища с корнями валерианы, пустырник, добавляются в последнюю очередь перед настойками.</a:t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использоваться только стандартные экстракты-концентраты заводского производства. В качестве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экстрагента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20-30% этиловый спирт.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0"/>
            <a:ext cx="7020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Экстракты-концентраты</a:t>
            </a:r>
            <a:r>
              <a:rPr lang="ru-RU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спиртоводные вытяжки из сырья, максимально очищенные от балластных </a:t>
            </a: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веществ. Делятся на: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191683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ISOCP2" panose="00000400000000000000" pitchFamily="2" charset="0"/>
                <a:cs typeface="ISOCP2" panose="00000400000000000000" pitchFamily="2" charset="0"/>
              </a:rPr>
              <a:t>Преимущество использования экстрактов-концентратов:</a:t>
            </a:r>
            <a:endParaRPr lang="ru-RU" dirty="0">
              <a:latin typeface="ISOCP2" panose="00000400000000000000" pitchFamily="2" charset="0"/>
              <a:cs typeface="ISOCP2" panose="000004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848"/>
            <a:ext cx="9144000" cy="48006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916831"/>
            <a:ext cx="5364088" cy="259228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77500" lnSpcReduction="20000"/>
          </a:bodyPr>
          <a:lstStyle/>
          <a:p>
            <a:pPr marL="514350" indent="-51435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портативные;</a:t>
            </a:r>
          </a:p>
          <a:p>
            <a:pPr marL="514350" indent="-51435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получаются стандартные настои и отвары;</a:t>
            </a:r>
          </a:p>
          <a:p>
            <a:pPr marL="514350" indent="-51435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 мало времени;</a:t>
            </a:r>
          </a:p>
          <a:p>
            <a:pPr marL="514350" indent="-51435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концентрированные растворы солей.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624736" cy="1224136"/>
          </a:xfrm>
        </p:spPr>
        <p:txBody>
          <a:bodyPr/>
          <a:lstStyle/>
          <a:p>
            <a:r>
              <a:rPr lang="ru-RU" b="1" dirty="0" smtClean="0">
                <a:latin typeface="ISOCP2" panose="00000400000000000000" pitchFamily="2" charset="0"/>
                <a:cs typeface="ISOCP2" panose="00000400000000000000" pitchFamily="2" charset="0"/>
              </a:rPr>
              <a:t>Недостатки:</a:t>
            </a:r>
            <a:endParaRPr lang="ru-RU" dirty="0">
              <a:latin typeface="ISOCP2" panose="00000400000000000000" pitchFamily="2" charset="0"/>
              <a:cs typeface="ISOCP2" panose="00000400000000000000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481256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Сухие концентраты очень гигроскопичны;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храниться в сухом месте;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влажной среде взбиваются в комочки;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и запах настоев, приготовленных из концентратов, резко отличаются от цвета и запаха, настоев приготовленных из сырья, что вызывает недоверие пациента. Поэтому при приготовлении настоев и отваров из концентратов, на оборотной стороне рецепта делают пометку: из чего приготовлен данный настой или отвар (из сырья или из концентрата).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  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N.B!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в коем случае нельзя готовить экстракты-концентраты, в условиях аптеки, так как нельзя провести их стандартизацию, а использовать нестандартное сырьё мы не имеем права.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3d Человек Мышления С Красным Восклицательным Знаком Изолированы На Белом  Фоне 3d Рендеринга — стоковые фотографии и другие картинки Восклицательный  знак - i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" b="5262"/>
          <a:stretch/>
        </p:blipFill>
        <p:spPr bwMode="auto">
          <a:xfrm>
            <a:off x="6660232" y="4437112"/>
            <a:ext cx="2304256" cy="2133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ISOCP2" panose="00000400000000000000" pitchFamily="2" charset="0"/>
                <a:cs typeface="ISOCP2" panose="00000400000000000000" pitchFamily="2" charset="0"/>
              </a:rPr>
              <a:t>Рецепт</a:t>
            </a:r>
            <a:endParaRPr lang="ru-RU" b="1" dirty="0">
              <a:latin typeface="ISOCP2" panose="00000400000000000000" pitchFamily="2" charset="0"/>
              <a:cs typeface="ISOCP2" panose="00000400000000000000" pitchFamily="2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857364"/>
            <a:ext cx="9036496" cy="450059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Codeini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phosfatis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0,2 (1% раствор концентрат)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Infusi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Herbae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Adonidis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vernalis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Natrii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bromidi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6,0 (20% раствор)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M.D.S. По 1 ст. л 3 раза в день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ISOCP2" panose="00000400000000000000" pitchFamily="2" charset="0"/>
                <a:cs typeface="ISOCP2" panose="00000400000000000000" pitchFamily="2" charset="0"/>
              </a:rPr>
              <a:t>Расчеты</a:t>
            </a:r>
            <a:r>
              <a:rPr lang="ru-RU" dirty="0" smtClean="0">
                <a:latin typeface="ISOCP2" panose="00000400000000000000" pitchFamily="2" charset="0"/>
                <a:cs typeface="ISOCP2" panose="00000400000000000000" pitchFamily="2" charset="0"/>
              </a:rPr>
              <a:t> </a:t>
            </a:r>
            <a:endParaRPr lang="ru-RU" dirty="0">
              <a:latin typeface="ISOCP2" panose="00000400000000000000" pitchFamily="2" charset="0"/>
              <a:cs typeface="ISOCP2" panose="00000400000000000000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57364"/>
            <a:ext cx="8856984" cy="50006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V(микстуры)= 180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V(настоя)= 180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m(травы)= 6,0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жидкий экстракт-концентрат горицвета весеннего 1:2 = m сырья *2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1:2= 6*2=12мл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V(кодеина фосфата 1% 1:100)=20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V( натрия бромида 20% 1:5)= 30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V(воды)= 180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(12+20+30)= 118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ISOCP2" panose="00000400000000000000" pitchFamily="2" charset="0"/>
                <a:cs typeface="ISOCP2" panose="00000400000000000000" pitchFamily="2" charset="0"/>
              </a:rPr>
              <a:t>Рабочая пропись</a:t>
            </a:r>
            <a:endParaRPr lang="ru-RU" b="1" dirty="0">
              <a:latin typeface="ISOCP2" panose="00000400000000000000" pitchFamily="2" charset="0"/>
              <a:cs typeface="ISOCP2" panose="00000400000000000000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47149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РП: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Aqua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purificata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118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Codeini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phosphatis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1%  (1:100) - 20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Natrii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bromidi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20% (1:5) -  30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Extract-concentrate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Adonidis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vernalis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(1:2) -12ml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V(общ)= 180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Микстура  готовится  сразу  в  отпускной флакон.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e51377f344c5e4dcc286e095b6ffbac87f533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2678</TotalTime>
  <Words>438</Words>
  <Application>Microsoft Office PowerPoint</Application>
  <PresentationFormat>Экран (4:3)</PresentationFormat>
  <Paragraphs>52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ISOCP2</vt:lpstr>
      <vt:lpstr>Times New Roman</vt:lpstr>
      <vt:lpstr>Тема Office</vt:lpstr>
      <vt:lpstr>Изготовление водных извлечений из экстрактов-концентратов</vt:lpstr>
      <vt:lpstr>Приготовление ВИ имеет ряд недостатков:</vt:lpstr>
      <vt:lpstr>Презентация PowerPoint</vt:lpstr>
      <vt:lpstr>Преимущество использования экстрактов-концентратов:</vt:lpstr>
      <vt:lpstr>Недостатки:</vt:lpstr>
      <vt:lpstr>Презентация PowerPoint</vt:lpstr>
      <vt:lpstr>Рецепт</vt:lpstr>
      <vt:lpstr>Расчеты </vt:lpstr>
      <vt:lpstr>Рабочая пропись</vt:lpstr>
      <vt:lpstr>Алгоритм приготовления водных извлечений:</vt:lpstr>
      <vt:lpstr>Алгоритм приготовления водных извлечений (продолжение)</vt:lpstr>
      <vt:lpstr>Примечание: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Аптека</dc:title>
  <dc:creator>obstinate</dc:creator>
  <dc:description>Шаблон презентации с сайта https://presentation-creation.ru/</dc:description>
  <cp:lastModifiedBy>Назир</cp:lastModifiedBy>
  <cp:revision>1352</cp:revision>
  <dcterms:created xsi:type="dcterms:W3CDTF">2018-02-25T09:09:03Z</dcterms:created>
  <dcterms:modified xsi:type="dcterms:W3CDTF">2025-02-17T18:22:18Z</dcterms:modified>
</cp:coreProperties>
</file>