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78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350" y="313035"/>
            <a:ext cx="115697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Чабреца трава                             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Thymi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serpylli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en-US" sz="4000" dirty="0" err="1">
                <a:latin typeface="Times New Roman" panose="02020603050405020304" pitchFamily="18" charset="0"/>
              </a:rPr>
              <a:t>Тимьян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ползучий</a:t>
            </a:r>
            <a:r>
              <a:rPr lang="en-US" sz="4000" dirty="0">
                <a:latin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</a:rPr>
              <a:t>чабрец</a:t>
            </a:r>
            <a:r>
              <a:rPr lang="en-US" sz="4000" dirty="0">
                <a:latin typeface="Times New Roman" panose="02020603050405020304" pitchFamily="18" charset="0"/>
              </a:rPr>
              <a:t>)      </a:t>
            </a:r>
            <a:r>
              <a:rPr lang="en-US" sz="4000" i="1" dirty="0" smtClean="0">
                <a:latin typeface="Times New Roman" panose="02020603050405020304" pitchFamily="18" charset="0"/>
              </a:rPr>
              <a:t>Thymus </a:t>
            </a:r>
            <a:r>
              <a:rPr lang="en-US" sz="4000" i="1" dirty="0" err="1">
                <a:latin typeface="Times New Roman" panose="02020603050405020304" pitchFamily="18" charset="0"/>
              </a:rPr>
              <a:t>serpyllum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</a:t>
            </a:r>
            <a:r>
              <a:rPr lang="ru-RU" sz="4000" dirty="0" err="1">
                <a:latin typeface="Times New Roman" panose="02020603050405020304" pitchFamily="18" charset="0"/>
              </a:rPr>
              <a:t>Яснотковые</a:t>
            </a:r>
            <a:r>
              <a:rPr lang="ru-RU" sz="4000" dirty="0">
                <a:latin typeface="Times New Roman" panose="02020603050405020304" pitchFamily="18" charset="0"/>
              </a:rPr>
              <a:t>     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Lamiaceae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11" y="2244090"/>
            <a:ext cx="5934290" cy="46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64" y="698500"/>
            <a:ext cx="7293636" cy="547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7298267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6014" y="2948642"/>
            <a:ext cx="985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тимол                </a:t>
            </a:r>
            <a:r>
              <a:rPr lang="ru-RU" sz="2800" dirty="0" err="1" smtClean="0"/>
              <a:t>карвакрол</a:t>
            </a:r>
            <a:r>
              <a:rPr lang="ru-RU" sz="2800" dirty="0" smtClean="0"/>
              <a:t>                 п-</a:t>
            </a:r>
            <a:r>
              <a:rPr lang="ru-RU" sz="2800" dirty="0" err="1" smtClean="0"/>
              <a:t>цимен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22714" y="6097411"/>
            <a:ext cx="303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цинарозид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2703982" y="1155699"/>
            <a:ext cx="12568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380" y="1052262"/>
            <a:ext cx="5899047" cy="2045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855" y="3475904"/>
            <a:ext cx="404809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100" y="1112441"/>
            <a:ext cx="1193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чабреца включена в ГФ </a:t>
            </a:r>
            <a:r>
              <a:rPr lang="en-US" sz="3200" dirty="0" smtClean="0">
                <a:latin typeface="Times New Roman" panose="02020603050405020304" pitchFamily="18" charset="0"/>
              </a:rPr>
              <a:t>XIV </a:t>
            </a:r>
            <a:r>
              <a:rPr lang="ru-RU" sz="3200" dirty="0" smtClean="0">
                <a:latin typeface="Times New Roman" panose="02020603050405020304" pitchFamily="18" charset="0"/>
              </a:rPr>
              <a:t>– ФС.2.5.0047.15. Трава чабреца, предназначенная для производства лекарственных растительных препаратов (пачки, фильтр-пакеты) стандартизуются по содержанию суммы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3200" dirty="0" smtClean="0">
                <a:latin typeface="Times New Roman" panose="02020603050405020304" pitchFamily="18" charset="0"/>
              </a:rPr>
              <a:t> в пересчете на лютеолин-7-глюкозид (не менее 0,9%), определяемой методом дифференциальной </a:t>
            </a:r>
            <a:r>
              <a:rPr lang="ru-RU" sz="3200" dirty="0" err="1" smtClean="0">
                <a:latin typeface="Times New Roman" panose="02020603050405020304" pitchFamily="18" charset="0"/>
              </a:rPr>
              <a:t>спектрофотометрии</a:t>
            </a:r>
            <a:r>
              <a:rPr lang="ru-RU" sz="3200" dirty="0" smtClean="0">
                <a:latin typeface="Times New Roman" panose="02020603050405020304" pitchFamily="18" charset="0"/>
              </a:rPr>
              <a:t> после реакции с AlCl</a:t>
            </a:r>
            <a:r>
              <a:rPr lang="ru-RU" sz="3200" baseline="-25000" dirty="0" smtClean="0">
                <a:latin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</a:rPr>
              <a:t>.   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     Сырье, предназначенное для получения экстрактов, стандартизуется по содержанию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экстрактивных веществ, извлекаемых водой </a:t>
            </a:r>
            <a:r>
              <a:rPr lang="ru-RU" sz="3200" dirty="0" smtClean="0">
                <a:latin typeface="Times New Roman" panose="02020603050405020304" pitchFamily="18" charset="0"/>
              </a:rPr>
              <a:t>(не менее 18%) и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30% спиртом </a:t>
            </a:r>
            <a:r>
              <a:rPr lang="ru-RU" sz="3200" dirty="0" smtClean="0">
                <a:latin typeface="Times New Roman" panose="02020603050405020304" pitchFamily="18" charset="0"/>
              </a:rPr>
              <a:t>(не менее 18% ).</a:t>
            </a:r>
            <a:endParaRPr lang="ru-RU" sz="3200" dirty="0" smtClean="0"/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чабреца в </a:t>
            </a:r>
            <a:r>
              <a:rPr lang="en-US" sz="3200" dirty="0" err="1" smtClean="0">
                <a:latin typeface="Times New Roman" panose="02020603050405020304" pitchFamily="18" charset="0"/>
              </a:rPr>
              <a:t>EuPh</a:t>
            </a:r>
            <a:r>
              <a:rPr lang="ru-RU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</a:rPr>
              <a:t>8</a:t>
            </a:r>
            <a:r>
              <a:rPr lang="ru-RU" sz="3200" smtClean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стандартизуются по содержанию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 smtClean="0">
                <a:latin typeface="Times New Roman" panose="02020603050405020304" pitchFamily="18" charset="0"/>
              </a:rPr>
              <a:t>(не менее 3 мл/кг).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2066" y="246020"/>
            <a:ext cx="4514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чабреца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1143000"/>
            <a:ext cx="3810000" cy="571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1430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5" y="0"/>
            <a:ext cx="457658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6" y="0"/>
            <a:ext cx="6664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66" y="0"/>
            <a:ext cx="281306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33" y="0"/>
            <a:ext cx="579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863600"/>
            <a:ext cx="3429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863600"/>
            <a:ext cx="51435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86360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124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111</cp:revision>
  <dcterms:created xsi:type="dcterms:W3CDTF">2017-09-02T10:15:39Z</dcterms:created>
  <dcterms:modified xsi:type="dcterms:W3CDTF">2021-09-15T14:44:46Z</dcterms:modified>
</cp:coreProperties>
</file>