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9" r:id="rId8"/>
    <p:sldId id="278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0350" y="313035"/>
            <a:ext cx="115697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Чабреца трава                             </a:t>
            </a:r>
            <a:r>
              <a:rPr lang="ru-RU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Thymi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serpylli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herba</a:t>
            </a:r>
            <a:endParaRPr lang="ru-RU" sz="3600" dirty="0"/>
          </a:p>
          <a:p>
            <a:pPr algn="just"/>
            <a:r>
              <a:rPr lang="en-US" sz="4000" dirty="0" err="1">
                <a:latin typeface="Times New Roman" panose="02020603050405020304" pitchFamily="18" charset="0"/>
              </a:rPr>
              <a:t>Тимьян</a:t>
            </a:r>
            <a:r>
              <a:rPr lang="en-US" sz="4000" dirty="0">
                <a:latin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</a:rPr>
              <a:t>ползучий</a:t>
            </a:r>
            <a:r>
              <a:rPr lang="en-US" sz="4000" dirty="0">
                <a:latin typeface="Times New Roman" panose="02020603050405020304" pitchFamily="18" charset="0"/>
              </a:rPr>
              <a:t> (</a:t>
            </a:r>
            <a:r>
              <a:rPr lang="en-US" sz="4000" dirty="0" err="1">
                <a:latin typeface="Times New Roman" panose="02020603050405020304" pitchFamily="18" charset="0"/>
              </a:rPr>
              <a:t>чабрец</a:t>
            </a:r>
            <a:r>
              <a:rPr lang="en-US" sz="4000" dirty="0">
                <a:latin typeface="Times New Roman" panose="02020603050405020304" pitchFamily="18" charset="0"/>
              </a:rPr>
              <a:t>)      </a:t>
            </a:r>
            <a:r>
              <a:rPr lang="en-US" sz="4000" i="1" dirty="0" smtClean="0">
                <a:latin typeface="Times New Roman" panose="02020603050405020304" pitchFamily="18" charset="0"/>
              </a:rPr>
              <a:t>Thymus </a:t>
            </a:r>
            <a:r>
              <a:rPr lang="en-US" sz="4000" i="1" dirty="0" err="1">
                <a:latin typeface="Times New Roman" panose="02020603050405020304" pitchFamily="18" charset="0"/>
              </a:rPr>
              <a:t>serpyllum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</a:rPr>
              <a:t>L.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сем. </a:t>
            </a:r>
            <a:r>
              <a:rPr lang="ru-RU" sz="4000" dirty="0" err="1">
                <a:latin typeface="Times New Roman" panose="02020603050405020304" pitchFamily="18" charset="0"/>
              </a:rPr>
              <a:t>Яснотковые</a:t>
            </a:r>
            <a:r>
              <a:rPr lang="ru-RU" sz="4000" dirty="0">
                <a:latin typeface="Times New Roman" panose="02020603050405020304" pitchFamily="18" charset="0"/>
              </a:rPr>
              <a:t>                      </a:t>
            </a:r>
            <a:r>
              <a:rPr lang="ru-RU" sz="4000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Lamiaceae</a:t>
            </a:r>
            <a:endParaRPr lang="ru-RU" sz="4000" dirty="0"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611" y="2244090"/>
            <a:ext cx="5934290" cy="461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364" y="698500"/>
            <a:ext cx="7293636" cy="5473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8500"/>
            <a:ext cx="7298267" cy="547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16014" y="2948642"/>
            <a:ext cx="9855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  тимол                </a:t>
            </a:r>
            <a:r>
              <a:rPr lang="ru-RU" sz="2800" dirty="0" err="1" smtClean="0"/>
              <a:t>карвакрол</a:t>
            </a:r>
            <a:r>
              <a:rPr lang="ru-RU" sz="2800" dirty="0" smtClean="0"/>
              <a:t>                 п-</a:t>
            </a:r>
            <a:r>
              <a:rPr lang="ru-RU" sz="2800" dirty="0" err="1" smtClean="0"/>
              <a:t>цимен</a:t>
            </a:r>
            <a:r>
              <a:rPr lang="ru-RU" sz="2800" dirty="0" smtClean="0"/>
              <a:t>  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Rectangle 87"/>
          <p:cNvSpPr>
            <a:spLocks noChangeArrowheads="1"/>
          </p:cNvSpPr>
          <p:nvPr/>
        </p:nvSpPr>
        <p:spPr bwMode="auto">
          <a:xfrm>
            <a:off x="2864380" y="23046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89"/>
          <p:cNvSpPr>
            <a:spLocks noChangeArrowheads="1"/>
          </p:cNvSpPr>
          <p:nvPr/>
        </p:nvSpPr>
        <p:spPr bwMode="auto">
          <a:xfrm>
            <a:off x="7073900" y="228565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322714" y="6097411"/>
            <a:ext cx="30305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</a:t>
            </a:r>
            <a:r>
              <a:rPr lang="ru-RU" sz="2800" dirty="0" err="1" smtClean="0"/>
              <a:t>цинарозид</a:t>
            </a: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 flipV="1">
            <a:off x="2703982" y="1155699"/>
            <a:ext cx="125682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4380" y="1052262"/>
            <a:ext cx="5899047" cy="20455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9855" y="3475904"/>
            <a:ext cx="4048095" cy="262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5100" y="1112441"/>
            <a:ext cx="11938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Трава чабреца включена в ГФ </a:t>
            </a:r>
            <a:r>
              <a:rPr lang="en-US" sz="3200" dirty="0" smtClean="0">
                <a:latin typeface="Times New Roman" panose="02020603050405020304" pitchFamily="18" charset="0"/>
              </a:rPr>
              <a:t>XIV </a:t>
            </a:r>
            <a:r>
              <a:rPr lang="ru-RU" sz="3200" dirty="0" smtClean="0">
                <a:latin typeface="Times New Roman" panose="02020603050405020304" pitchFamily="18" charset="0"/>
              </a:rPr>
              <a:t>– ФС.2.5.0047.15. Трава чабреца, предназначенная для производства лекарственных растительных препаратов (пачки, фильтр-пакеты) стандартизуются по содержанию суммы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флавоноидов</a:t>
            </a:r>
            <a:r>
              <a:rPr lang="ru-RU" sz="3200" dirty="0" smtClean="0">
                <a:latin typeface="Times New Roman" panose="02020603050405020304" pitchFamily="18" charset="0"/>
              </a:rPr>
              <a:t> в пересчете на лютеолин-7-глюкозид (не менее 0,9%), определяемой методом дифференциальной </a:t>
            </a:r>
            <a:r>
              <a:rPr lang="ru-RU" sz="3200" dirty="0" err="1" smtClean="0">
                <a:latin typeface="Times New Roman" panose="02020603050405020304" pitchFamily="18" charset="0"/>
              </a:rPr>
              <a:t>спектрофотометрии</a:t>
            </a:r>
            <a:r>
              <a:rPr lang="ru-RU" sz="3200" dirty="0" smtClean="0">
                <a:latin typeface="Times New Roman" panose="02020603050405020304" pitchFamily="18" charset="0"/>
              </a:rPr>
              <a:t> после реакции с AlCl</a:t>
            </a:r>
            <a:r>
              <a:rPr lang="ru-RU" sz="3200" baseline="-25000" dirty="0" smtClean="0">
                <a:latin typeface="Times New Roman" panose="02020603050405020304" pitchFamily="18" charset="0"/>
              </a:rPr>
              <a:t>3</a:t>
            </a:r>
            <a:r>
              <a:rPr lang="ru-RU" sz="3200" dirty="0" smtClean="0">
                <a:latin typeface="Times New Roman" panose="02020603050405020304" pitchFamily="18" charset="0"/>
              </a:rPr>
              <a:t>.    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</a:rPr>
              <a:t>     Сырье, предназначенное для получения экстрактов, стандартизуется по содержанию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экстрактивных веществ, извлекаемых водой </a:t>
            </a:r>
            <a:r>
              <a:rPr lang="ru-RU" sz="3200" dirty="0" smtClean="0">
                <a:latin typeface="Times New Roman" panose="02020603050405020304" pitchFamily="18" charset="0"/>
              </a:rPr>
              <a:t>(не менее 18%) и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30% спиртом </a:t>
            </a:r>
            <a:r>
              <a:rPr lang="ru-RU" sz="3200" dirty="0" smtClean="0">
                <a:latin typeface="Times New Roman" panose="02020603050405020304" pitchFamily="18" charset="0"/>
              </a:rPr>
              <a:t>(не менее 18% ).</a:t>
            </a:r>
            <a:endParaRPr lang="ru-RU" sz="3200" dirty="0" smtClean="0"/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Трава чабреца в </a:t>
            </a:r>
            <a:r>
              <a:rPr lang="en-US" sz="3200" dirty="0" err="1" smtClean="0">
                <a:latin typeface="Times New Roman" panose="02020603050405020304" pitchFamily="18" charset="0"/>
              </a:rPr>
              <a:t>EuPh</a:t>
            </a:r>
            <a:r>
              <a:rPr lang="ru-RU" sz="3200" dirty="0" smtClean="0">
                <a:latin typeface="Times New Roman" panose="02020603050405020304" pitchFamily="18" charset="0"/>
              </a:rPr>
              <a:t> </a:t>
            </a:r>
            <a:r>
              <a:rPr lang="en-US" sz="3200" smtClean="0">
                <a:latin typeface="Times New Roman" panose="02020603050405020304" pitchFamily="18" charset="0"/>
              </a:rPr>
              <a:t>8</a:t>
            </a:r>
            <a:r>
              <a:rPr lang="ru-RU" sz="3200" smtClean="0">
                <a:latin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</a:rPr>
              <a:t>стандартизуются по содержанию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 </a:t>
            </a:r>
            <a:r>
              <a:rPr lang="ru-RU" sz="3200" dirty="0" smtClean="0">
                <a:latin typeface="Times New Roman" panose="02020603050405020304" pitchFamily="18" charset="0"/>
              </a:rPr>
              <a:t>(не менее 3 мл/кг). 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22066" y="246020"/>
            <a:ext cx="45145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чабреца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00" y="1143000"/>
            <a:ext cx="3810000" cy="5715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143000"/>
            <a:ext cx="381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55" y="0"/>
            <a:ext cx="4576581" cy="685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136" y="0"/>
            <a:ext cx="66641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866" y="0"/>
            <a:ext cx="2813067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933" y="0"/>
            <a:ext cx="57941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0" y="0"/>
            <a:ext cx="51435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06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0" y="863600"/>
            <a:ext cx="3429000" cy="5143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200" y="863600"/>
            <a:ext cx="5143500" cy="5143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400" y="86360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124</Words>
  <Application>Microsoft Office PowerPoint</Application>
  <PresentationFormat>Широкоэкранный</PresentationFormat>
  <Paragraphs>11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111</cp:revision>
  <dcterms:created xsi:type="dcterms:W3CDTF">2017-09-02T10:15:39Z</dcterms:created>
  <dcterms:modified xsi:type="dcterms:W3CDTF">2021-09-15T14:44:46Z</dcterms:modified>
</cp:coreProperties>
</file>