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521" y="0"/>
            <a:ext cx="11950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Наперстянки шерстистой листья </a:t>
            </a:r>
            <a:r>
              <a:rPr lang="ru-RU" sz="3600" b="1" dirty="0" smtClean="0">
                <a:latin typeface="Times New Roman" panose="02020603050405020304" pitchFamily="18" charset="0"/>
              </a:rPr>
              <a:t>   </a:t>
            </a:r>
            <a:r>
              <a:rPr lang="en-US" sz="3600" b="1" dirty="0" smtClean="0">
                <a:latin typeface="Times New Roman" panose="02020603050405020304" pitchFamily="18" charset="0"/>
              </a:rPr>
              <a:t>Digitalis </a:t>
            </a:r>
            <a:r>
              <a:rPr lang="en-US" sz="3600" b="1" dirty="0" err="1">
                <a:latin typeface="Times New Roman" panose="02020603050405020304" pitchFamily="18" charset="0"/>
              </a:rPr>
              <a:t>lanatae</a:t>
            </a:r>
            <a:r>
              <a:rPr lang="en-US" sz="3600" b="1" dirty="0">
                <a:latin typeface="Times New Roman" panose="02020603050405020304" pitchFamily="18" charset="0"/>
              </a:rPr>
              <a:t> folia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Наперстянка шерстистая</a:t>
            </a:r>
            <a:r>
              <a:rPr lang="en-US" sz="4000" dirty="0">
                <a:latin typeface="Times New Roman" panose="02020603050405020304" pitchFamily="18" charset="0"/>
              </a:rPr>
              <a:t>          </a:t>
            </a:r>
            <a:r>
              <a:rPr lang="en-US" sz="4000" dirty="0" smtClean="0">
                <a:latin typeface="Times New Roman" panose="02020603050405020304" pitchFamily="18" charset="0"/>
              </a:rPr>
              <a:t>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</a:rPr>
              <a:t>Digitalis </a:t>
            </a:r>
            <a:r>
              <a:rPr lang="en-US" sz="4000" i="1" dirty="0" err="1">
                <a:latin typeface="Times New Roman" panose="02020603050405020304" pitchFamily="18" charset="0"/>
              </a:rPr>
              <a:t>lanata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Ehrh</a:t>
            </a:r>
            <a:r>
              <a:rPr lang="en-US" sz="4000" i="1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 err="1" smtClean="0">
                <a:latin typeface="Times New Roman" panose="02020603050405020304" pitchFamily="18" charset="0"/>
              </a:rPr>
              <a:t>сем.Норичниковые</a:t>
            </a:r>
            <a:r>
              <a:rPr lang="ru-RU" sz="4000" dirty="0" smtClean="0">
                <a:latin typeface="Times New Roman" panose="02020603050405020304" pitchFamily="18" charset="0"/>
              </a:rPr>
              <a:t>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Scrophulariaceae</a:t>
            </a:r>
            <a:endParaRPr lang="ru-RU" sz="40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00" y="1831855"/>
            <a:ext cx="4596130" cy="50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454914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340" y="0"/>
            <a:ext cx="6271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84936" y="5905770"/>
            <a:ext cx="3740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ea typeface="Times New Roman" panose="02020603050405020304" pitchFamily="18" charset="0"/>
              </a:rPr>
              <a:t>ланатозид</a:t>
            </a:r>
            <a:r>
              <a:rPr lang="ru-RU" sz="2800" dirty="0">
                <a:ea typeface="Times New Roman" panose="02020603050405020304" pitchFamily="18" charset="0"/>
              </a:rPr>
              <a:t> С (</a:t>
            </a:r>
            <a:r>
              <a:rPr lang="ru-RU" sz="2800" dirty="0" err="1">
                <a:ea typeface="Times New Roman" panose="02020603050405020304" pitchFamily="18" charset="0"/>
              </a:rPr>
              <a:t>целанид</a:t>
            </a:r>
            <a:r>
              <a:rPr lang="ru-RU" sz="2800" dirty="0">
                <a:ea typeface="Times New Roman" panose="02020603050405020304" pitchFamily="18" charset="0"/>
              </a:rPr>
              <a:t>)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764" y="1272838"/>
            <a:ext cx="9048427" cy="441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628" y="1134354"/>
            <a:ext cx="1862756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7463" y="5424336"/>
            <a:ext cx="1589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дигоксин</a:t>
            </a:r>
            <a:endParaRPr lang="ru-RU" sz="36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0" y="549472"/>
            <a:ext cx="7148973" cy="492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9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310" y="1116616"/>
            <a:ext cx="1095992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Листья </a:t>
            </a:r>
            <a:r>
              <a:rPr lang="ru-RU" sz="3600" dirty="0">
                <a:latin typeface="Times New Roman" panose="02020603050405020304" pitchFamily="18" charset="0"/>
              </a:rPr>
              <a:t>наперстянки шерстистой стандартизуются ФС 42-614-89. Содержание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сердечных гликозидов </a:t>
            </a:r>
            <a:r>
              <a:rPr lang="ru-RU" sz="3600" dirty="0">
                <a:latin typeface="Times New Roman" panose="02020603050405020304" pitchFamily="18" charset="0"/>
              </a:rPr>
              <a:t>определяют биологическим методом и выражают в </a:t>
            </a:r>
            <a:r>
              <a:rPr lang="ru-RU" sz="3600" dirty="0" err="1">
                <a:latin typeface="Times New Roman" panose="02020603050405020304" pitchFamily="18" charset="0"/>
              </a:rPr>
              <a:t>ЛЕДах</a:t>
            </a:r>
            <a:r>
              <a:rPr lang="ru-RU" sz="3600" dirty="0">
                <a:latin typeface="Times New Roman" panose="02020603050405020304" pitchFamily="18" charset="0"/>
              </a:rPr>
              <a:t>. Их содержание в 1 г листьев наперстянки шерстистой должно быть не менее 100 ЛЕД.  Сырье, предназначенное для получения </a:t>
            </a:r>
            <a:r>
              <a:rPr lang="ru-RU" sz="3600" dirty="0" err="1">
                <a:latin typeface="Times New Roman" panose="02020603050405020304" pitchFamily="18" charset="0"/>
              </a:rPr>
              <a:t>целанида</a:t>
            </a:r>
            <a:r>
              <a:rPr lang="ru-RU" sz="3600" dirty="0">
                <a:latin typeface="Times New Roman" panose="02020603050405020304" pitchFamily="18" charset="0"/>
              </a:rPr>
              <a:t>, стандартизуется по содержанию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ланатозида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 С</a:t>
            </a:r>
            <a:r>
              <a:rPr lang="ru-RU" sz="3600" dirty="0">
                <a:latin typeface="Times New Roman" panose="02020603050405020304" pitchFamily="18" charset="0"/>
              </a:rPr>
              <a:t>, определяемого спектрофотометрическим методом по цветной реакции с </a:t>
            </a:r>
            <a:r>
              <a:rPr lang="ru-RU" sz="3600" dirty="0" err="1">
                <a:latin typeface="Times New Roman" panose="02020603050405020304" pitchFamily="18" charset="0"/>
              </a:rPr>
              <a:t>ксантгидролом</a:t>
            </a:r>
            <a:r>
              <a:rPr lang="ru-RU" sz="3600" dirty="0">
                <a:latin typeface="Times New Roman" panose="02020603050405020304" pitchFamily="18" charset="0"/>
              </a:rPr>
              <a:t> (не менее 0,06%).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1304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наперстянки шерстистой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" y="1676400"/>
            <a:ext cx="4026169" cy="37845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714" y="1676400"/>
            <a:ext cx="3784599" cy="3784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489" y="1676400"/>
            <a:ext cx="4419970" cy="378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86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2017-09-02T10:15:39Z</dcterms:created>
  <dcterms:modified xsi:type="dcterms:W3CDTF">2017-10-12T14:32:35Z</dcterms:modified>
</cp:coreProperties>
</file>