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434" autoAdjust="0"/>
  </p:normalViewPr>
  <p:slideViewPr>
    <p:cSldViewPr snapToGrid="0">
      <p:cViewPr varScale="1">
        <p:scale>
          <a:sx n="76" d="100"/>
          <a:sy n="76" d="100"/>
        </p:scale>
        <p:origin x="126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521" y="0"/>
            <a:ext cx="119507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</a:rPr>
              <a:t>Наперстянки шерстистой листья </a:t>
            </a:r>
            <a:r>
              <a:rPr lang="ru-RU" sz="3600" b="1" dirty="0" smtClean="0">
                <a:latin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</a:rPr>
              <a:t>Digitalis </a:t>
            </a:r>
            <a:r>
              <a:rPr lang="en-US" sz="3600" b="1" dirty="0" err="1">
                <a:latin typeface="Times New Roman" panose="02020603050405020304" pitchFamily="18" charset="0"/>
              </a:rPr>
              <a:t>lanatae</a:t>
            </a:r>
            <a:r>
              <a:rPr lang="en-US" sz="3600" b="1" dirty="0">
                <a:latin typeface="Times New Roman" panose="02020603050405020304" pitchFamily="18" charset="0"/>
              </a:rPr>
              <a:t> folia</a:t>
            </a:r>
            <a:endParaRPr lang="ru-RU" sz="3600" dirty="0"/>
          </a:p>
          <a:p>
            <a:pPr algn="just"/>
            <a:r>
              <a:rPr lang="ru-RU" sz="4000" dirty="0">
                <a:latin typeface="Times New Roman" panose="02020603050405020304" pitchFamily="18" charset="0"/>
              </a:rPr>
              <a:t>Наперстянка шерстистая</a:t>
            </a:r>
            <a:r>
              <a:rPr lang="en-US" sz="4000" dirty="0">
                <a:latin typeface="Times New Roman" panose="02020603050405020304" pitchFamily="18" charset="0"/>
              </a:rPr>
              <a:t>          </a:t>
            </a:r>
            <a:r>
              <a:rPr lang="en-US" sz="4000" dirty="0" smtClean="0">
                <a:latin typeface="Times New Roman" panose="02020603050405020304" pitchFamily="18" charset="0"/>
              </a:rPr>
              <a:t>   </a:t>
            </a:r>
            <a:r>
              <a:rPr lang="ru-RU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i="1" dirty="0">
                <a:latin typeface="Times New Roman" panose="02020603050405020304" pitchFamily="18" charset="0"/>
              </a:rPr>
              <a:t>Digitalis </a:t>
            </a:r>
            <a:r>
              <a:rPr lang="en-US" sz="4000" i="1" dirty="0" err="1">
                <a:latin typeface="Times New Roman" panose="02020603050405020304" pitchFamily="18" charset="0"/>
              </a:rPr>
              <a:t>lanata</a:t>
            </a:r>
            <a:r>
              <a:rPr lang="en-US" sz="4000" i="1" dirty="0">
                <a:latin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</a:rPr>
              <a:t>Ehrh</a:t>
            </a:r>
            <a:r>
              <a:rPr lang="en-US" sz="4000" i="1" dirty="0">
                <a:latin typeface="Times New Roman" panose="02020603050405020304" pitchFamily="18" charset="0"/>
              </a:rPr>
              <a:t>.</a:t>
            </a:r>
            <a:endParaRPr lang="ru-RU" sz="4000" dirty="0"/>
          </a:p>
          <a:p>
            <a:pPr algn="just"/>
            <a:r>
              <a:rPr lang="ru-RU" sz="4000" dirty="0" err="1" smtClean="0">
                <a:latin typeface="Times New Roman" panose="02020603050405020304" pitchFamily="18" charset="0"/>
              </a:rPr>
              <a:t>сем.Норичниковые</a:t>
            </a:r>
            <a:r>
              <a:rPr lang="ru-RU" sz="4000" dirty="0" smtClean="0">
                <a:latin typeface="Times New Roman" panose="02020603050405020304" pitchFamily="18" charset="0"/>
              </a:rPr>
              <a:t>                         </a:t>
            </a:r>
            <a:r>
              <a:rPr lang="en-US" sz="4000" i="1" dirty="0" err="1" smtClean="0">
                <a:latin typeface="Times New Roman" panose="02020603050405020304" pitchFamily="18" charset="0"/>
              </a:rPr>
              <a:t>Scrophulariaceae</a:t>
            </a:r>
            <a:endParaRPr lang="ru-RU" sz="4000" dirty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1831855"/>
            <a:ext cx="4596130" cy="50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454914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40" y="0"/>
            <a:ext cx="6271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Rectangle 143"/>
          <p:cNvSpPr>
            <a:spLocks noChangeArrowheads="1"/>
          </p:cNvSpPr>
          <p:nvPr/>
        </p:nvSpPr>
        <p:spPr bwMode="auto">
          <a:xfrm>
            <a:off x="742120" y="995871"/>
            <a:ext cx="160351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47"/>
          <p:cNvSpPr>
            <a:spLocks noChangeArrowheads="1"/>
          </p:cNvSpPr>
          <p:nvPr/>
        </p:nvSpPr>
        <p:spPr bwMode="auto">
          <a:xfrm>
            <a:off x="1736034" y="1134354"/>
            <a:ext cx="23039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1"/>
          <p:cNvSpPr>
            <a:spLocks noChangeArrowheads="1"/>
          </p:cNvSpPr>
          <p:nvPr/>
        </p:nvSpPr>
        <p:spPr bwMode="auto">
          <a:xfrm flipV="1">
            <a:off x="1434904" y="2307584"/>
            <a:ext cx="19597749" cy="5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54"/>
          <p:cNvSpPr>
            <a:spLocks noChangeArrowheads="1"/>
          </p:cNvSpPr>
          <p:nvPr/>
        </p:nvSpPr>
        <p:spPr bwMode="auto">
          <a:xfrm>
            <a:off x="900332" y="1272837"/>
            <a:ext cx="160795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184936" y="5905770"/>
            <a:ext cx="374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ea typeface="Times New Roman" panose="02020603050405020304" pitchFamily="18" charset="0"/>
              </a:rPr>
              <a:t>ланатозид</a:t>
            </a:r>
            <a:r>
              <a:rPr lang="ru-RU" sz="2800" dirty="0">
                <a:ea typeface="Times New Roman" panose="02020603050405020304" pitchFamily="18" charset="0"/>
              </a:rPr>
              <a:t> С (</a:t>
            </a:r>
            <a:r>
              <a:rPr lang="ru-RU" sz="2800" dirty="0" err="1">
                <a:ea typeface="Times New Roman" panose="02020603050405020304" pitchFamily="18" charset="0"/>
              </a:rPr>
              <a:t>целанид</a:t>
            </a:r>
            <a:r>
              <a:rPr lang="ru-RU" sz="2800" dirty="0">
                <a:ea typeface="Times New Roman" panose="02020603050405020304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764" y="1272838"/>
            <a:ext cx="9048427" cy="44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3"/>
          <p:cNvSpPr>
            <a:spLocks noChangeArrowheads="1"/>
          </p:cNvSpPr>
          <p:nvPr/>
        </p:nvSpPr>
        <p:spPr bwMode="auto">
          <a:xfrm>
            <a:off x="742120" y="995871"/>
            <a:ext cx="160351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47"/>
          <p:cNvSpPr>
            <a:spLocks noChangeArrowheads="1"/>
          </p:cNvSpPr>
          <p:nvPr/>
        </p:nvSpPr>
        <p:spPr bwMode="auto">
          <a:xfrm>
            <a:off x="1736034" y="1134354"/>
            <a:ext cx="23039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1"/>
          <p:cNvSpPr>
            <a:spLocks noChangeArrowheads="1"/>
          </p:cNvSpPr>
          <p:nvPr/>
        </p:nvSpPr>
        <p:spPr bwMode="auto">
          <a:xfrm flipV="1">
            <a:off x="1434904" y="2307584"/>
            <a:ext cx="19597749" cy="5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54"/>
          <p:cNvSpPr>
            <a:spLocks noChangeArrowheads="1"/>
          </p:cNvSpPr>
          <p:nvPr/>
        </p:nvSpPr>
        <p:spPr bwMode="auto">
          <a:xfrm>
            <a:off x="900332" y="1272837"/>
            <a:ext cx="160795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08628" y="1134354"/>
            <a:ext cx="186275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7463" y="5424336"/>
            <a:ext cx="1589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/>
              <a:t>дигоксин</a:t>
            </a:r>
            <a:endParaRPr lang="ru-RU" sz="3600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549472"/>
            <a:ext cx="7148973" cy="492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19522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1310" y="1116616"/>
            <a:ext cx="109599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</a:rPr>
              <a:t>      Листья </a:t>
            </a:r>
            <a:r>
              <a:rPr lang="ru-RU" sz="3600" dirty="0">
                <a:latin typeface="Times New Roman" panose="02020603050405020304" pitchFamily="18" charset="0"/>
              </a:rPr>
              <a:t>наперстянки шерстистой стандартизуются ФС 42-614-89. Содержание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</a:rPr>
              <a:t>сердечных гликозидов </a:t>
            </a:r>
            <a:r>
              <a:rPr lang="ru-RU" sz="3600" dirty="0">
                <a:latin typeface="Times New Roman" panose="02020603050405020304" pitchFamily="18" charset="0"/>
              </a:rPr>
              <a:t>определяют биологическим методом и выражают в </a:t>
            </a:r>
            <a:r>
              <a:rPr lang="ru-RU" sz="3600" dirty="0" err="1">
                <a:latin typeface="Times New Roman" panose="02020603050405020304" pitchFamily="18" charset="0"/>
              </a:rPr>
              <a:t>ЛЕДах</a:t>
            </a:r>
            <a:r>
              <a:rPr lang="ru-RU" sz="3600" dirty="0">
                <a:latin typeface="Times New Roman" panose="02020603050405020304" pitchFamily="18" charset="0"/>
              </a:rPr>
              <a:t>. Их содержание в 1 г листьев наперстянки шерстистой должно быть не менее 100 ЛЕД.  Сырье, предназначенное для получения </a:t>
            </a:r>
            <a:r>
              <a:rPr lang="ru-RU" sz="3600" dirty="0" err="1">
                <a:latin typeface="Times New Roman" panose="02020603050405020304" pitchFamily="18" charset="0"/>
              </a:rPr>
              <a:t>целанида</a:t>
            </a:r>
            <a:r>
              <a:rPr lang="ru-RU" sz="3600" dirty="0">
                <a:latin typeface="Times New Roman" panose="02020603050405020304" pitchFamily="18" charset="0"/>
              </a:rPr>
              <a:t>, стандартизуется по содержанию </a:t>
            </a: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ланатозида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</a:rPr>
              <a:t> С</a:t>
            </a:r>
            <a:r>
              <a:rPr lang="ru-RU" sz="3600" dirty="0">
                <a:latin typeface="Times New Roman" panose="02020603050405020304" pitchFamily="18" charset="0"/>
              </a:rPr>
              <a:t>, определяемого спектрофотометрическим методом по цветной реакции с </a:t>
            </a:r>
            <a:r>
              <a:rPr lang="ru-RU" sz="3600" dirty="0" err="1">
                <a:latin typeface="Times New Roman" panose="02020603050405020304" pitchFamily="18" charset="0"/>
              </a:rPr>
              <a:t>ксантгидролом</a:t>
            </a:r>
            <a:r>
              <a:rPr lang="ru-RU" sz="3600" dirty="0">
                <a:latin typeface="Times New Roman" panose="02020603050405020304" pitchFamily="18" charset="0"/>
              </a:rPr>
              <a:t> (не менее 0,06%).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70600" y="246020"/>
            <a:ext cx="8130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наперстянки шерстистой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6" y="1676400"/>
            <a:ext cx="4026169" cy="37845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714" y="1676400"/>
            <a:ext cx="3784599" cy="378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89" y="1676400"/>
            <a:ext cx="4419970" cy="378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86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78</cp:revision>
  <dcterms:created xsi:type="dcterms:W3CDTF">2017-09-02T10:15:39Z</dcterms:created>
  <dcterms:modified xsi:type="dcterms:W3CDTF">2017-10-12T14:32:35Z</dcterms:modified>
</cp:coreProperties>
</file>