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7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434" autoAdjust="0"/>
  </p:normalViewPr>
  <p:slideViewPr>
    <p:cSldViewPr snapToGrid="0">
      <p:cViewPr varScale="1">
        <p:scale>
          <a:sx n="76" d="100"/>
          <a:sy n="76" d="100"/>
        </p:scale>
        <p:origin x="126" y="6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05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646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1614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425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67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132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509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2503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90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490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218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E6D94-A02E-48CB-9021-7403DD38B537}" type="datetimeFigureOut">
              <a:rPr lang="ru-RU" smtClean="0"/>
              <a:pPr/>
              <a:t>12.10.2017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78C71-05A2-45BA-9D9A-C296646E0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6769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9521" y="0"/>
            <a:ext cx="119507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latin typeface="Times New Roman" panose="02020603050405020304" pitchFamily="18" charset="0"/>
              </a:rPr>
              <a:t>Наперстянки шерстистой листья </a:t>
            </a:r>
            <a:r>
              <a:rPr lang="ru-RU" sz="3600" b="1" dirty="0" smtClean="0">
                <a:latin typeface="Times New Roman" panose="02020603050405020304" pitchFamily="18" charset="0"/>
              </a:rPr>
              <a:t>   </a:t>
            </a:r>
            <a:r>
              <a:rPr lang="en-US" sz="3600" b="1" dirty="0" smtClean="0">
                <a:latin typeface="Times New Roman" panose="02020603050405020304" pitchFamily="18" charset="0"/>
              </a:rPr>
              <a:t>Digitalis </a:t>
            </a:r>
            <a:r>
              <a:rPr lang="en-US" sz="3600" b="1" dirty="0" err="1">
                <a:latin typeface="Times New Roman" panose="02020603050405020304" pitchFamily="18" charset="0"/>
              </a:rPr>
              <a:t>lanatae</a:t>
            </a:r>
            <a:r>
              <a:rPr lang="en-US" sz="3600" b="1" dirty="0">
                <a:latin typeface="Times New Roman" panose="02020603050405020304" pitchFamily="18" charset="0"/>
              </a:rPr>
              <a:t> folia</a:t>
            </a:r>
            <a:endParaRPr lang="ru-RU" sz="3600" dirty="0"/>
          </a:p>
          <a:p>
            <a:pPr algn="just"/>
            <a:r>
              <a:rPr lang="ru-RU" sz="4000" dirty="0">
                <a:latin typeface="Times New Roman" panose="02020603050405020304" pitchFamily="18" charset="0"/>
              </a:rPr>
              <a:t>Наперстянка шерстистая</a:t>
            </a:r>
            <a:r>
              <a:rPr lang="en-US" sz="4000" dirty="0">
                <a:latin typeface="Times New Roman" panose="02020603050405020304" pitchFamily="18" charset="0"/>
              </a:rPr>
              <a:t>          </a:t>
            </a:r>
            <a:r>
              <a:rPr lang="en-US" sz="4000" dirty="0" smtClean="0">
                <a:latin typeface="Times New Roman" panose="02020603050405020304" pitchFamily="18" charset="0"/>
              </a:rPr>
              <a:t>   </a:t>
            </a:r>
            <a:r>
              <a:rPr lang="ru-RU" sz="4000" dirty="0" smtClean="0">
                <a:latin typeface="Times New Roman" panose="02020603050405020304" pitchFamily="18" charset="0"/>
              </a:rPr>
              <a:t> </a:t>
            </a:r>
            <a:r>
              <a:rPr lang="en-US" sz="4000" dirty="0" smtClean="0">
                <a:latin typeface="Times New Roman" panose="02020603050405020304" pitchFamily="18" charset="0"/>
              </a:rPr>
              <a:t> </a:t>
            </a:r>
            <a:r>
              <a:rPr lang="en-US" sz="4000" i="1" dirty="0">
                <a:latin typeface="Times New Roman" panose="02020603050405020304" pitchFamily="18" charset="0"/>
              </a:rPr>
              <a:t>Digitalis </a:t>
            </a:r>
            <a:r>
              <a:rPr lang="en-US" sz="4000" i="1" dirty="0" err="1">
                <a:latin typeface="Times New Roman" panose="02020603050405020304" pitchFamily="18" charset="0"/>
              </a:rPr>
              <a:t>lanata</a:t>
            </a:r>
            <a:r>
              <a:rPr lang="en-US" sz="4000" i="1" dirty="0">
                <a:latin typeface="Times New Roman" panose="02020603050405020304" pitchFamily="18" charset="0"/>
              </a:rPr>
              <a:t> </a:t>
            </a:r>
            <a:r>
              <a:rPr lang="en-US" sz="4000" i="1" dirty="0" err="1">
                <a:latin typeface="Times New Roman" panose="02020603050405020304" pitchFamily="18" charset="0"/>
              </a:rPr>
              <a:t>Ehrh</a:t>
            </a:r>
            <a:r>
              <a:rPr lang="en-US" sz="4000" i="1" dirty="0">
                <a:latin typeface="Times New Roman" panose="02020603050405020304" pitchFamily="18" charset="0"/>
              </a:rPr>
              <a:t>.</a:t>
            </a:r>
            <a:endParaRPr lang="ru-RU" sz="4000" dirty="0"/>
          </a:p>
          <a:p>
            <a:pPr algn="just"/>
            <a:r>
              <a:rPr lang="ru-RU" sz="4000" dirty="0" err="1" smtClean="0">
                <a:latin typeface="Times New Roman" panose="02020603050405020304" pitchFamily="18" charset="0"/>
              </a:rPr>
              <a:t>сем.Норичниковые</a:t>
            </a:r>
            <a:r>
              <a:rPr lang="ru-RU" sz="4000" dirty="0" smtClean="0">
                <a:latin typeface="Times New Roman" panose="02020603050405020304" pitchFamily="18" charset="0"/>
              </a:rPr>
              <a:t>                         </a:t>
            </a:r>
            <a:r>
              <a:rPr lang="en-US" sz="4000" i="1" dirty="0" err="1" smtClean="0">
                <a:latin typeface="Times New Roman" panose="02020603050405020304" pitchFamily="18" charset="0"/>
              </a:rPr>
              <a:t>Scrophulariaceae</a:t>
            </a:r>
            <a:endParaRPr lang="ru-RU" sz="4000" dirty="0">
              <a:effectLst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0300" y="1831855"/>
            <a:ext cx="4596130" cy="5026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87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0"/>
            <a:ext cx="4549140" cy="6858000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340" y="0"/>
            <a:ext cx="627126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924476" y="195220"/>
            <a:ext cx="43636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Химический состав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4" name="Rectangle 143"/>
          <p:cNvSpPr>
            <a:spLocks noChangeArrowheads="1"/>
          </p:cNvSpPr>
          <p:nvPr/>
        </p:nvSpPr>
        <p:spPr bwMode="auto">
          <a:xfrm>
            <a:off x="742120" y="995871"/>
            <a:ext cx="1603512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47"/>
          <p:cNvSpPr>
            <a:spLocks noChangeArrowheads="1"/>
          </p:cNvSpPr>
          <p:nvPr/>
        </p:nvSpPr>
        <p:spPr bwMode="auto">
          <a:xfrm>
            <a:off x="1736034" y="1134354"/>
            <a:ext cx="2303979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1"/>
          <p:cNvSpPr>
            <a:spLocks noChangeArrowheads="1"/>
          </p:cNvSpPr>
          <p:nvPr/>
        </p:nvSpPr>
        <p:spPr bwMode="auto">
          <a:xfrm flipV="1">
            <a:off x="1434904" y="2307584"/>
            <a:ext cx="19597749" cy="5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54"/>
          <p:cNvSpPr>
            <a:spLocks noChangeArrowheads="1"/>
          </p:cNvSpPr>
          <p:nvPr/>
        </p:nvSpPr>
        <p:spPr bwMode="auto">
          <a:xfrm>
            <a:off x="900332" y="1272837"/>
            <a:ext cx="1607951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4184936" y="5905770"/>
            <a:ext cx="37400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err="1">
                <a:ea typeface="Times New Roman" panose="02020603050405020304" pitchFamily="18" charset="0"/>
              </a:rPr>
              <a:t>ланатозид</a:t>
            </a:r>
            <a:r>
              <a:rPr lang="ru-RU" sz="2800" dirty="0">
                <a:ea typeface="Times New Roman" panose="02020603050405020304" pitchFamily="18" charset="0"/>
              </a:rPr>
              <a:t> С (</a:t>
            </a:r>
            <a:r>
              <a:rPr lang="ru-RU" sz="2800" dirty="0" err="1">
                <a:ea typeface="Times New Roman" panose="02020603050405020304" pitchFamily="18" charset="0"/>
              </a:rPr>
              <a:t>целанид</a:t>
            </a:r>
            <a:r>
              <a:rPr lang="ru-RU" sz="2800" dirty="0">
                <a:ea typeface="Times New Roman" panose="02020603050405020304" pitchFamily="18" charset="0"/>
              </a:rPr>
              <a:t>)</a:t>
            </a:r>
            <a:endParaRPr lang="ru-RU" sz="2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8764" y="1272838"/>
            <a:ext cx="9048427" cy="4416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693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3"/>
          <p:cNvSpPr>
            <a:spLocks noChangeArrowheads="1"/>
          </p:cNvSpPr>
          <p:nvPr/>
        </p:nvSpPr>
        <p:spPr bwMode="auto">
          <a:xfrm>
            <a:off x="742120" y="995871"/>
            <a:ext cx="1603512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47"/>
          <p:cNvSpPr>
            <a:spLocks noChangeArrowheads="1"/>
          </p:cNvSpPr>
          <p:nvPr/>
        </p:nvSpPr>
        <p:spPr bwMode="auto">
          <a:xfrm>
            <a:off x="1736034" y="1134354"/>
            <a:ext cx="23039793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Rectangle 151"/>
          <p:cNvSpPr>
            <a:spLocks noChangeArrowheads="1"/>
          </p:cNvSpPr>
          <p:nvPr/>
        </p:nvSpPr>
        <p:spPr bwMode="auto">
          <a:xfrm flipV="1">
            <a:off x="1434904" y="2307584"/>
            <a:ext cx="19597749" cy="50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154"/>
          <p:cNvSpPr>
            <a:spLocks noChangeArrowheads="1"/>
          </p:cNvSpPr>
          <p:nvPr/>
        </p:nvSpPr>
        <p:spPr bwMode="auto">
          <a:xfrm>
            <a:off x="900332" y="1272837"/>
            <a:ext cx="1607951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08628" y="1134354"/>
            <a:ext cx="1862756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07463" y="5424336"/>
            <a:ext cx="15890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 err="1"/>
              <a:t>дигоксин</a:t>
            </a:r>
            <a:endParaRPr lang="ru-RU" sz="3600" dirty="0">
              <a:effectLst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700" y="549472"/>
            <a:ext cx="7148973" cy="492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197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476" y="195220"/>
            <a:ext cx="37144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Стандартизация</a:t>
            </a:r>
            <a:endParaRPr lang="ru-RU" sz="40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1310" y="1116616"/>
            <a:ext cx="10959921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smtClean="0">
                <a:latin typeface="Times New Roman" panose="02020603050405020304" pitchFamily="18" charset="0"/>
              </a:rPr>
              <a:t>      Листья </a:t>
            </a:r>
            <a:r>
              <a:rPr lang="ru-RU" sz="3600" dirty="0">
                <a:latin typeface="Times New Roman" panose="02020603050405020304" pitchFamily="18" charset="0"/>
              </a:rPr>
              <a:t>наперстянки шерстистой стандартизуются ФС 42-614-89. Содержание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</a:rPr>
              <a:t>сердечных гликозидов </a:t>
            </a:r>
            <a:r>
              <a:rPr lang="ru-RU" sz="3600" dirty="0">
                <a:latin typeface="Times New Roman" panose="02020603050405020304" pitchFamily="18" charset="0"/>
              </a:rPr>
              <a:t>определяют биологическим методом и выражают в </a:t>
            </a:r>
            <a:r>
              <a:rPr lang="ru-RU" sz="3600" dirty="0" err="1">
                <a:latin typeface="Times New Roman" panose="02020603050405020304" pitchFamily="18" charset="0"/>
              </a:rPr>
              <a:t>ЛЕДах</a:t>
            </a:r>
            <a:r>
              <a:rPr lang="ru-RU" sz="3600" dirty="0">
                <a:latin typeface="Times New Roman" panose="02020603050405020304" pitchFamily="18" charset="0"/>
              </a:rPr>
              <a:t>. Их содержание в 1 г листьев наперстянки шерстистой должно быть не менее 100 ЛЕД.  Сырье, предназначенное для получения </a:t>
            </a:r>
            <a:r>
              <a:rPr lang="ru-RU" sz="3600" dirty="0" err="1">
                <a:latin typeface="Times New Roman" panose="02020603050405020304" pitchFamily="18" charset="0"/>
              </a:rPr>
              <a:t>целанида</a:t>
            </a:r>
            <a:r>
              <a:rPr lang="ru-RU" sz="3600" dirty="0">
                <a:latin typeface="Times New Roman" panose="02020603050405020304" pitchFamily="18" charset="0"/>
              </a:rPr>
              <a:t>, стандартизуется по содержанию </a:t>
            </a:r>
            <a:r>
              <a:rPr lang="ru-RU" sz="3600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ланатозида</a:t>
            </a:r>
            <a:r>
              <a:rPr lang="ru-RU" sz="3600" dirty="0">
                <a:solidFill>
                  <a:srgbClr val="C00000"/>
                </a:solidFill>
                <a:latin typeface="Times New Roman" panose="02020603050405020304" pitchFamily="18" charset="0"/>
              </a:rPr>
              <a:t> С</a:t>
            </a:r>
            <a:r>
              <a:rPr lang="ru-RU" sz="3600" dirty="0">
                <a:latin typeface="Times New Roman" panose="02020603050405020304" pitchFamily="18" charset="0"/>
              </a:rPr>
              <a:t>, определяемого спектрофотометрическим методом по цветной реакции с </a:t>
            </a:r>
            <a:r>
              <a:rPr lang="ru-RU" sz="3600" dirty="0" err="1">
                <a:latin typeface="Times New Roman" panose="02020603050405020304" pitchFamily="18" charset="0"/>
              </a:rPr>
              <a:t>ксантгидролом</a:t>
            </a:r>
            <a:r>
              <a:rPr lang="ru-RU" sz="3600" dirty="0">
                <a:latin typeface="Times New Roman" panose="02020603050405020304" pitchFamily="18" charset="0"/>
              </a:rPr>
              <a:t> (не менее 0,06%).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7978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70600" y="246020"/>
            <a:ext cx="81304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dirty="0" smtClean="0">
                <a:solidFill>
                  <a:srgbClr val="C00000"/>
                </a:solidFill>
              </a:rPr>
              <a:t>Препараты наперстянки шерстистой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6" y="1676400"/>
            <a:ext cx="4026169" cy="378459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2714" y="1676400"/>
            <a:ext cx="3784599" cy="378459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3489" y="1676400"/>
            <a:ext cx="4419970" cy="378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207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86</Words>
  <Application>Microsoft Office PowerPoint</Application>
  <PresentationFormat>Широкоэкранный</PresentationFormat>
  <Paragraphs>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78</cp:revision>
  <dcterms:created xsi:type="dcterms:W3CDTF">2017-09-02T10:15:39Z</dcterms:created>
  <dcterms:modified xsi:type="dcterms:W3CDTF">2017-10-12T14:32:35Z</dcterms:modified>
</cp:coreProperties>
</file>