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78" r:id="rId6"/>
    <p:sldId id="260" r:id="rId7"/>
    <p:sldId id="261" r:id="rId8"/>
    <p:sldId id="262" r:id="rId9"/>
    <p:sldId id="279" r:id="rId10"/>
    <p:sldId id="263" r:id="rId11"/>
    <p:sldId id="264" r:id="rId12"/>
    <p:sldId id="265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867" y="174536"/>
            <a:ext cx="11370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Шалфея лекарственного листья           </a:t>
            </a:r>
            <a:endParaRPr lang="ru-RU" sz="3600" b="1" dirty="0" smtClean="0">
              <a:latin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Salviae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officinalis</a:t>
            </a:r>
            <a:r>
              <a:rPr lang="en-US" sz="3600" b="1" dirty="0">
                <a:latin typeface="Times New Roman" panose="02020603050405020304" pitchFamily="18" charset="0"/>
              </a:rPr>
              <a:t> folia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Шалфей лекарственный</a:t>
            </a:r>
            <a:r>
              <a:rPr lang="en-US" sz="3600" dirty="0">
                <a:latin typeface="Times New Roman" panose="02020603050405020304" pitchFamily="18" charset="0"/>
              </a:rPr>
              <a:t>                </a:t>
            </a:r>
            <a:r>
              <a:rPr lang="ru-RU" sz="3600" dirty="0" smtClean="0">
                <a:latin typeface="Times New Roman" panose="02020603050405020304" pitchFamily="18" charset="0"/>
              </a:rPr>
              <a:t>     </a:t>
            </a:r>
            <a:r>
              <a:rPr lang="en-US" sz="3600" i="1" dirty="0" smtClean="0">
                <a:latin typeface="Times New Roman" panose="02020603050405020304" pitchFamily="18" charset="0"/>
              </a:rPr>
              <a:t>Salvia </a:t>
            </a:r>
            <a:r>
              <a:rPr lang="en-US" sz="3600" i="1" dirty="0" err="1">
                <a:latin typeface="Times New Roman" panose="02020603050405020304" pitchFamily="18" charset="0"/>
              </a:rPr>
              <a:t>officinalis</a:t>
            </a:r>
            <a:r>
              <a:rPr lang="en-US" sz="3600" i="1" dirty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L.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сем</a:t>
            </a:r>
            <a:r>
              <a:rPr lang="en-US" sz="3600" dirty="0">
                <a:latin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</a:rPr>
              <a:t>Яснотковые</a:t>
            </a:r>
            <a:r>
              <a:rPr lang="en-US" sz="3600" dirty="0">
                <a:latin typeface="Times New Roman" panose="02020603050405020304" pitchFamily="18" charset="0"/>
              </a:rPr>
              <a:t>                               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Lamiaceae</a:t>
            </a:r>
            <a:endParaRPr lang="ru-RU" sz="3600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95" y="2616729"/>
            <a:ext cx="53244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176"/>
            <a:ext cx="3303668" cy="3901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83" y="1405177"/>
            <a:ext cx="4607423" cy="3901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68" y="1405177"/>
            <a:ext cx="4254626" cy="39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6832600" cy="683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19050"/>
            <a:ext cx="45593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7" y="12700"/>
            <a:ext cx="4563533" cy="6845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701"/>
            <a:ext cx="4563534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1417272"/>
            <a:ext cx="6039556" cy="4529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272"/>
            <a:ext cx="6733884" cy="44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3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5800" y="701801"/>
            <a:ext cx="6857999" cy="54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7044" y="3518911"/>
            <a:ext cx="7405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α-</a:t>
            </a:r>
            <a:r>
              <a:rPr lang="ru-RU" sz="2800" dirty="0" err="1" smtClean="0"/>
              <a:t>туйон</a:t>
            </a:r>
            <a:r>
              <a:rPr lang="ru-RU" sz="2800" dirty="0" smtClean="0"/>
              <a:t>                                       β-</a:t>
            </a:r>
            <a:r>
              <a:rPr lang="ru-RU" sz="2800" dirty="0" err="1" smtClean="0"/>
              <a:t>туйон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7759"/>
              </p:ext>
            </p:extLst>
          </p:nvPr>
        </p:nvGraphicFramePr>
        <p:xfrm>
          <a:off x="1745719" y="1120333"/>
          <a:ext cx="7408863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CS ChemDraw Drawing" r:id="rId3" imgW="5039252" imgH="1592332" progId="ChemDraw.Document.6.0">
                  <p:embed/>
                </p:oleObj>
              </mc:Choice>
              <mc:Fallback>
                <p:oleObj name="CS ChemDraw Drawing" r:id="rId3" imgW="5039252" imgH="1592332" progId="ChemDraw.Document.6.0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719" y="1120333"/>
                        <a:ext cx="7408863" cy="236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68197"/>
              </p:ext>
            </p:extLst>
          </p:nvPr>
        </p:nvGraphicFramePr>
        <p:xfrm>
          <a:off x="2616198" y="4233333"/>
          <a:ext cx="6344182" cy="205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CS ChemDraw Drawing" r:id="rId5" imgW="4669277" imgH="1490259" progId="ChemDraw.Document.6.0">
                  <p:embed/>
                </p:oleObj>
              </mc:Choice>
              <mc:Fallback>
                <p:oleObj name="CS ChemDraw Drawing" r:id="rId5" imgW="4669277" imgH="1490259" progId="ChemDraw.Document.6.0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198" y="4233333"/>
                        <a:ext cx="6344182" cy="2052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585293" y="5947514"/>
            <a:ext cx="7405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розмариновая кислота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4133" y="880532"/>
            <a:ext cx="13808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09009"/>
              </p:ext>
            </p:extLst>
          </p:nvPr>
        </p:nvGraphicFramePr>
        <p:xfrm>
          <a:off x="236538" y="879475"/>
          <a:ext cx="3386137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CS ChemDraw Drawing" r:id="rId3" imgW="2366415" imgH="2000622" progId="ChemDraw.Document.6.0">
                  <p:embed/>
                </p:oleObj>
              </mc:Choice>
              <mc:Fallback>
                <p:oleObj name="CS ChemDraw Drawing" r:id="rId3" imgW="2366415" imgH="200062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879475"/>
                        <a:ext cx="3386137" cy="286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11600" y="926251"/>
            <a:ext cx="152072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661563"/>
              </p:ext>
            </p:extLst>
          </p:nvPr>
        </p:nvGraphicFramePr>
        <p:xfrm>
          <a:off x="4156075" y="917575"/>
          <a:ext cx="33020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CS ChemDraw Drawing" r:id="rId5" imgW="2366415" imgH="2000622" progId="ChemDraw.Document.6.0">
                  <p:embed/>
                </p:oleObj>
              </mc:Choice>
              <mc:Fallback>
                <p:oleObj name="CS ChemDraw Drawing" r:id="rId5" imgW="2366415" imgH="2000622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917575"/>
                        <a:ext cx="3302000" cy="2786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07270" y="1228510"/>
            <a:ext cx="148441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44192"/>
              </p:ext>
            </p:extLst>
          </p:nvPr>
        </p:nvGraphicFramePr>
        <p:xfrm>
          <a:off x="8180388" y="1028700"/>
          <a:ext cx="3186112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S ChemDraw Drawing" r:id="rId7" imgW="2368037" imgH="2015852" progId="ChemDraw.Document.6.0">
                  <p:embed/>
                </p:oleObj>
              </mc:Choice>
              <mc:Fallback>
                <p:oleObj name="CS ChemDraw Drawing" r:id="rId7" imgW="2368037" imgH="2015852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388" y="1028700"/>
                        <a:ext cx="3186112" cy="271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6539" y="3996690"/>
            <a:ext cx="11633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dirty="0" err="1" smtClean="0"/>
              <a:t>карнозоловая</a:t>
            </a:r>
            <a:r>
              <a:rPr lang="ru-RU" sz="2800" dirty="0" smtClean="0"/>
              <a:t> к-та                   </a:t>
            </a:r>
            <a:r>
              <a:rPr lang="ru-RU" sz="2800" dirty="0" err="1" smtClean="0"/>
              <a:t>карнозол</a:t>
            </a:r>
            <a:r>
              <a:rPr lang="ru-RU" sz="2800" dirty="0" smtClean="0"/>
              <a:t>                              </a:t>
            </a:r>
            <a:r>
              <a:rPr lang="ru-RU" sz="2800" dirty="0" err="1" smtClean="0"/>
              <a:t>оксиройлеанон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64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0533" y="982133"/>
            <a:ext cx="148940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40719"/>
              </p:ext>
            </p:extLst>
          </p:nvPr>
        </p:nvGraphicFramePr>
        <p:xfrm>
          <a:off x="3389313" y="981075"/>
          <a:ext cx="551180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S ChemDraw Drawing" r:id="rId3" imgW="3599234" imgH="2527835" progId="ChemDraw.Document.6.0">
                  <p:embed/>
                </p:oleObj>
              </mc:Choice>
              <mc:Fallback>
                <p:oleObj name="CS ChemDraw Drawing" r:id="rId3" imgW="3599234" imgH="252783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981075"/>
                        <a:ext cx="5511800" cy="3863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32894" y="4999247"/>
            <a:ext cx="406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err="1" smtClean="0"/>
              <a:t>урсоловая</a:t>
            </a:r>
            <a:r>
              <a:rPr lang="ru-RU" sz="2800" dirty="0" smtClean="0"/>
              <a:t> кислота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36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687" y="903106"/>
            <a:ext cx="11633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Листья шалфея лекарственного включены в ГФ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XIV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– ФС.2.5.0051.15. Листья шалфея лекарственного предназначенные для производства лекарственных растительных препаратов (пачки, фильтр-пакеты) стандартизуются по содержанию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эфирного масла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(не менее 0,8% – для цельного и измельченного, и не менее 0,6% – для порошка) и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дубильных веществ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(не менее 4,5%). Сырье, предназначенное для получения эфирного масла, стандартизуется только по содержанию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эфирного масла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. Сырье, предназначенное для получения экстрактов, стандартизуется по содержанию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экстрактивных веществ, извлекаемых 50% спиртом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(не менее 30%). </a:t>
            </a:r>
            <a:endParaRPr lang="ru-RU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6066" y="246020"/>
            <a:ext cx="7962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шалфея лекарственного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4" y="962374"/>
            <a:ext cx="4206292" cy="5882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76" y="927894"/>
            <a:ext cx="3606800" cy="5917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90" y="927894"/>
            <a:ext cx="3958176" cy="59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3650130" cy="54709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28" y="787400"/>
            <a:ext cx="5451472" cy="5451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30" y="768350"/>
            <a:ext cx="3647014" cy="54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8" y="-12526"/>
            <a:ext cx="5496421" cy="68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131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89</cp:revision>
  <dcterms:created xsi:type="dcterms:W3CDTF">2017-09-02T10:15:39Z</dcterms:created>
  <dcterms:modified xsi:type="dcterms:W3CDTF">2021-09-02T12:55:53Z</dcterms:modified>
</cp:coreProperties>
</file>