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79" r:id="rId8"/>
    <p:sldId id="278" r:id="rId9"/>
    <p:sldId id="28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20" y="-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8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240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535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508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500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60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156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1748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059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89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7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00" y="0"/>
            <a:ext cx="117221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Кориандра посевного плоды       </a:t>
            </a:r>
            <a:r>
              <a:rPr lang="ru-RU" sz="3600" b="1" dirty="0" err="1" smtClean="0">
                <a:latin typeface="Times New Roman" panose="02020603050405020304" pitchFamily="18" charset="0"/>
              </a:rPr>
              <a:t>Coriandri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</a:rPr>
              <a:t>sativ</a:t>
            </a:r>
            <a:r>
              <a:rPr lang="en-US" sz="3600" b="1" dirty="0" err="1">
                <a:latin typeface="Times New Roman" panose="02020603050405020304" pitchFamily="18" charset="0"/>
              </a:rPr>
              <a:t>i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fructus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Кориандр посевной                  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Coriandrum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sativum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Сельдерейные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Apiaceae</a:t>
            </a:r>
            <a:endParaRPr lang="ru-RU" sz="4000" dirty="0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01" y="1877437"/>
            <a:ext cx="7429499" cy="494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0" y="771524"/>
            <a:ext cx="7048500" cy="5286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771525"/>
            <a:ext cx="704850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9772" y="3489091"/>
            <a:ext cx="97989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 </a:t>
            </a:r>
            <a:r>
              <a:rPr lang="ru-RU" sz="2800" dirty="0"/>
              <a:t>(+)-</a:t>
            </a:r>
            <a:r>
              <a:rPr lang="ru-RU" sz="2800" dirty="0" err="1"/>
              <a:t>линалоол</a:t>
            </a:r>
            <a:r>
              <a:rPr lang="ru-RU" sz="2800" dirty="0"/>
              <a:t> (β-форма)          </a:t>
            </a:r>
            <a:r>
              <a:rPr lang="ru-RU" sz="2800" dirty="0" smtClean="0"/>
              <a:t>            </a:t>
            </a:r>
            <a:r>
              <a:rPr lang="ru-RU" sz="2800" dirty="0"/>
              <a:t>(+)-</a:t>
            </a:r>
            <a:r>
              <a:rPr lang="ru-RU" sz="2800" dirty="0" err="1"/>
              <a:t>линалоол</a:t>
            </a:r>
            <a:r>
              <a:rPr lang="ru-RU" sz="2800" dirty="0"/>
              <a:t> (α-форма)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90"/>
          <p:cNvSpPr>
            <a:spLocks noChangeArrowheads="1"/>
          </p:cNvSpPr>
          <p:nvPr/>
        </p:nvSpPr>
        <p:spPr bwMode="auto">
          <a:xfrm>
            <a:off x="2201166" y="1192337"/>
            <a:ext cx="13948462" cy="4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92"/>
          <p:cNvSpPr>
            <a:spLocks noChangeArrowheads="1"/>
          </p:cNvSpPr>
          <p:nvPr/>
        </p:nvSpPr>
        <p:spPr bwMode="auto">
          <a:xfrm>
            <a:off x="592667" y="4216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94"/>
          <p:cNvSpPr>
            <a:spLocks noChangeArrowheads="1"/>
          </p:cNvSpPr>
          <p:nvPr/>
        </p:nvSpPr>
        <p:spPr bwMode="auto">
          <a:xfrm>
            <a:off x="5998088" y="41143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12"/>
          <p:cNvSpPr>
            <a:spLocks noChangeArrowheads="1"/>
          </p:cNvSpPr>
          <p:nvPr/>
        </p:nvSpPr>
        <p:spPr bwMode="auto">
          <a:xfrm>
            <a:off x="3924476" y="15201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85248"/>
              </p:ext>
            </p:extLst>
          </p:nvPr>
        </p:nvGraphicFramePr>
        <p:xfrm>
          <a:off x="2604884" y="1189560"/>
          <a:ext cx="6498354" cy="2215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6" name="CS ChemDraw Drawing" r:id="rId3" imgW="4947812" imgH="1680471" progId="ChemDraw.Document.6.0">
                  <p:embed/>
                </p:oleObj>
              </mc:Choice>
              <mc:Fallback>
                <p:oleObj name="CS ChemDraw Drawing" r:id="rId3" imgW="4947812" imgH="1680471" progId="ChemDraw.Document.6.0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4884" y="1189560"/>
                        <a:ext cx="6498354" cy="22159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14"/>
          <p:cNvSpPr>
            <a:spLocks noChangeArrowheads="1"/>
          </p:cNvSpPr>
          <p:nvPr/>
        </p:nvSpPr>
        <p:spPr bwMode="auto">
          <a:xfrm>
            <a:off x="1295400" y="4042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4574392"/>
              </p:ext>
            </p:extLst>
          </p:nvPr>
        </p:nvGraphicFramePr>
        <p:xfrm>
          <a:off x="378495" y="4700643"/>
          <a:ext cx="5010300" cy="667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" name="CS ChemDraw Drawing" r:id="rId5" imgW="3384253" imgH="452360" progId="ChemDraw.Document.6.0">
                  <p:embed/>
                </p:oleObj>
              </mc:Choice>
              <mc:Fallback>
                <p:oleObj name="CS ChemDraw Drawing" r:id="rId5" imgW="3384253" imgH="452360" progId="ChemDraw.Document.6.0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95" y="4700643"/>
                        <a:ext cx="5010300" cy="6678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6"/>
          <p:cNvSpPr>
            <a:spLocks noChangeArrowheads="1"/>
          </p:cNvSpPr>
          <p:nvPr/>
        </p:nvSpPr>
        <p:spPr bwMode="auto">
          <a:xfrm>
            <a:off x="5867400" y="39934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540580"/>
              </p:ext>
            </p:extLst>
          </p:nvPr>
        </p:nvGraphicFramePr>
        <p:xfrm>
          <a:off x="6680200" y="4716489"/>
          <a:ext cx="5033834" cy="693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" name="CS ChemDraw Drawing" r:id="rId7" imgW="3385874" imgH="467590" progId="ChemDraw.Document.6.0">
                  <p:embed/>
                </p:oleObj>
              </mc:Choice>
              <mc:Fallback>
                <p:oleObj name="CS ChemDraw Drawing" r:id="rId7" imgW="3385874" imgH="467590" progId="ChemDraw.Document.6.0">
                  <p:embed/>
                  <p:pic>
                    <p:nvPicPr>
                      <p:cNvPr id="0" name="Object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4716489"/>
                        <a:ext cx="5033834" cy="6934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002670" y="5659687"/>
            <a:ext cx="11041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dirty="0" err="1"/>
              <a:t>дециловый</a:t>
            </a:r>
            <a:r>
              <a:rPr lang="ru-RU" sz="2800" dirty="0"/>
              <a:t> </a:t>
            </a:r>
            <a:r>
              <a:rPr lang="ru-RU" sz="2800" dirty="0" smtClean="0"/>
              <a:t>альдегид                                     </a:t>
            </a:r>
            <a:r>
              <a:rPr lang="ru-RU" sz="2800" dirty="0" err="1" smtClean="0"/>
              <a:t>дециленовый</a:t>
            </a:r>
            <a:r>
              <a:rPr lang="ru-RU" sz="2800" dirty="0" smtClean="0"/>
              <a:t> альдегид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100" y="1088936"/>
            <a:ext cx="11303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Плоды кориандра посевного включены в ГФ </a:t>
            </a:r>
            <a:r>
              <a:rPr lang="en-US" sz="3200" smtClean="0">
                <a:latin typeface="Times New Roman" panose="02020603050405020304" pitchFamily="18" charset="0"/>
              </a:rPr>
              <a:t>XIV</a:t>
            </a:r>
            <a:r>
              <a:rPr lang="ru-RU" sz="3200" smtClean="0">
                <a:latin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</a:rPr>
              <a:t>– ФС.2.5.0018.15. Стандартизуются по содержанию эфирного масла: в цельном сырье – не менее 0,5%, в порошке – не менее 0,3%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90733" y="279886"/>
            <a:ext cx="7436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кориандра посевного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" y="1045083"/>
            <a:ext cx="3875371" cy="58026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370" y="1054355"/>
            <a:ext cx="4138159" cy="57934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638" y="1034863"/>
            <a:ext cx="3878262" cy="581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900" y="0"/>
            <a:ext cx="6858000" cy="6858000"/>
          </a:xfrm>
          <a:prstGeom prst="rect">
            <a:avLst/>
          </a:prstGeom>
        </p:spPr>
      </p:pic>
      <p:pic>
        <p:nvPicPr>
          <p:cNvPr id="2050" name="Picture 2" descr="C:\Users\Admin\Downloads\nastojka-sodek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916" y="15875"/>
            <a:ext cx="6188766" cy="684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452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19098"/>
            <a:ext cx="2841096" cy="62441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509" y="419099"/>
            <a:ext cx="5398602" cy="6244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496" y="415476"/>
            <a:ext cx="5401735" cy="624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90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ЛЕКАРСТВЕННЫЕ РАСТЕНИЯ\Фитопрепараты\Демидовски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-4521"/>
            <a:ext cx="7532688" cy="686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73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70</Words>
  <Application>Microsoft Office PowerPoint</Application>
  <PresentationFormat>Произвольный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Тема Office</vt:lpstr>
      <vt:lpstr>1_Тема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75</cp:revision>
  <dcterms:created xsi:type="dcterms:W3CDTF">2017-09-02T10:15:39Z</dcterms:created>
  <dcterms:modified xsi:type="dcterms:W3CDTF">2021-09-04T08:39:43Z</dcterms:modified>
</cp:coreProperties>
</file>