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79" r:id="rId8"/>
    <p:sldId id="278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4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3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0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5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7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0"/>
            <a:ext cx="11722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Кориандра посевного плоды       </a:t>
            </a:r>
            <a:r>
              <a:rPr lang="ru-RU" sz="3600" b="1" dirty="0" err="1" smtClean="0">
                <a:latin typeface="Times New Roman" panose="02020603050405020304" pitchFamily="18" charset="0"/>
              </a:rPr>
              <a:t>Coriandri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</a:rPr>
              <a:t>sativ</a:t>
            </a:r>
            <a:r>
              <a:rPr lang="en-US" sz="3600" b="1" dirty="0" err="1">
                <a:latin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fructus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Кориандр посевной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Coriandrum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sativum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Сельдерейные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Apiaceae</a:t>
            </a:r>
            <a:endParaRPr lang="ru-RU" sz="40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1" y="1877437"/>
            <a:ext cx="7429499" cy="49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0" y="771524"/>
            <a:ext cx="7048500" cy="5286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771525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9772" y="3489091"/>
            <a:ext cx="979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 </a:t>
            </a:r>
            <a:r>
              <a:rPr lang="ru-RU" sz="2800" dirty="0"/>
              <a:t>(+)-</a:t>
            </a:r>
            <a:r>
              <a:rPr lang="ru-RU" sz="2800" dirty="0" err="1"/>
              <a:t>линалоол</a:t>
            </a:r>
            <a:r>
              <a:rPr lang="ru-RU" sz="2800" dirty="0"/>
              <a:t> (β-форма)          </a:t>
            </a:r>
            <a:r>
              <a:rPr lang="ru-RU" sz="2800" dirty="0" smtClean="0"/>
              <a:t>            </a:t>
            </a:r>
            <a:r>
              <a:rPr lang="ru-RU" sz="2800" dirty="0"/>
              <a:t>(+)-</a:t>
            </a:r>
            <a:r>
              <a:rPr lang="ru-RU" sz="2800" dirty="0" err="1"/>
              <a:t>линалоол</a:t>
            </a:r>
            <a:r>
              <a:rPr lang="ru-RU" sz="2800" dirty="0"/>
              <a:t> (α-форма)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3924476" y="1520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5248"/>
              </p:ext>
            </p:extLst>
          </p:nvPr>
        </p:nvGraphicFramePr>
        <p:xfrm>
          <a:off x="2604884" y="1189560"/>
          <a:ext cx="6498354" cy="221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CS ChemDraw Drawing" r:id="rId3" imgW="4947812" imgH="1680471" progId="ChemDraw.Document.6.0">
                  <p:embed/>
                </p:oleObj>
              </mc:Choice>
              <mc:Fallback>
                <p:oleObj name="CS ChemDraw Drawing" r:id="rId3" imgW="4947812" imgH="1680471" progId="ChemDraw.Document.6.0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884" y="1189560"/>
                        <a:ext cx="6498354" cy="2215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295400" y="404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74392"/>
              </p:ext>
            </p:extLst>
          </p:nvPr>
        </p:nvGraphicFramePr>
        <p:xfrm>
          <a:off x="378495" y="4700643"/>
          <a:ext cx="5010300" cy="66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S ChemDraw Drawing" r:id="rId5" imgW="3384253" imgH="452360" progId="ChemDraw.Document.6.0">
                  <p:embed/>
                </p:oleObj>
              </mc:Choice>
              <mc:Fallback>
                <p:oleObj name="CS ChemDraw Drawing" r:id="rId5" imgW="3384253" imgH="452360" progId="ChemDraw.Document.6.0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95" y="4700643"/>
                        <a:ext cx="5010300" cy="667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867400" y="3993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40580"/>
              </p:ext>
            </p:extLst>
          </p:nvPr>
        </p:nvGraphicFramePr>
        <p:xfrm>
          <a:off x="6680200" y="4716489"/>
          <a:ext cx="5033834" cy="69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CS ChemDraw Drawing" r:id="rId7" imgW="3385874" imgH="467590" progId="ChemDraw.Document.6.0">
                  <p:embed/>
                </p:oleObj>
              </mc:Choice>
              <mc:Fallback>
                <p:oleObj name="CS ChemDraw Drawing" r:id="rId7" imgW="3385874" imgH="467590" progId="ChemDraw.Document.6.0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4716489"/>
                        <a:ext cx="5033834" cy="693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2670" y="5659687"/>
            <a:ext cx="11041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err="1"/>
              <a:t>дециловый</a:t>
            </a:r>
            <a:r>
              <a:rPr lang="ru-RU" sz="2800" dirty="0"/>
              <a:t> </a:t>
            </a:r>
            <a:r>
              <a:rPr lang="ru-RU" sz="2800" dirty="0" smtClean="0"/>
              <a:t>альдегид                                     </a:t>
            </a:r>
            <a:r>
              <a:rPr lang="ru-RU" sz="2800" dirty="0" err="1" smtClean="0"/>
              <a:t>дециленовый</a:t>
            </a:r>
            <a:r>
              <a:rPr lang="ru-RU" sz="2800" dirty="0" smtClean="0"/>
              <a:t> альдегид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1088936"/>
            <a:ext cx="1130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Плоды кориандра посевного включены в ГФ </a:t>
            </a:r>
            <a:r>
              <a:rPr lang="en-US" sz="3200" smtClean="0">
                <a:latin typeface="Times New Roman" panose="02020603050405020304" pitchFamily="18" charset="0"/>
              </a:rPr>
              <a:t>XIV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– ФС.2.5.0018.15. Стандартизуются по содержанию эфирного масла: в цельном сырье – не менее 0,5%, в порошке – не менее 0,3%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0733" y="279886"/>
            <a:ext cx="7436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кориандра посевного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045083"/>
            <a:ext cx="3875371" cy="5802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70" y="1054355"/>
            <a:ext cx="4138159" cy="5793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8" y="1034863"/>
            <a:ext cx="3878262" cy="5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00" y="0"/>
            <a:ext cx="6858000" cy="6858000"/>
          </a:xfrm>
          <a:prstGeom prst="rect">
            <a:avLst/>
          </a:prstGeom>
        </p:spPr>
      </p:pic>
      <p:pic>
        <p:nvPicPr>
          <p:cNvPr id="2050" name="Picture 2" descr="C:\Users\Admin\Downloads\nastojka-sodek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16" y="15875"/>
            <a:ext cx="6188766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5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098"/>
            <a:ext cx="2841096" cy="6244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09" y="419099"/>
            <a:ext cx="5398602" cy="6244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96" y="415476"/>
            <a:ext cx="5401735" cy="62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ЛЕКАРСТВЕННЫЕ РАСТЕНИЯ\Фитопрепараты\Демидовск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-4521"/>
            <a:ext cx="7532688" cy="68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70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75</cp:revision>
  <dcterms:created xsi:type="dcterms:W3CDTF">2017-09-02T10:15:39Z</dcterms:created>
  <dcterms:modified xsi:type="dcterms:W3CDTF">2021-09-04T08:39:43Z</dcterms:modified>
</cp:coreProperties>
</file>