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38" autoAdjust="0"/>
    <p:restoredTop sz="94660"/>
  </p:normalViewPr>
  <p:slideViewPr>
    <p:cSldViewPr snapToGrid="0">
      <p:cViewPr varScale="1">
        <p:scale>
          <a:sx n="60" d="100"/>
          <a:sy n="60" d="100"/>
        </p:scale>
        <p:origin x="21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03B3E3-A602-4295-A17F-248DFA1CB0A3}" type="datetimeFigureOut">
              <a:rPr lang="ru-RU" smtClean="0"/>
              <a:t>23.01.2018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DA36D-91D3-45A6-922F-9D14530E6D16}" type="slidenum">
              <a:rPr lang="ru-RU" smtClean="0"/>
              <a:t>‹#›</a:t>
            </a:fld>
            <a:endParaRPr lang="ru-RU"/>
          </a:p>
        </p:txBody>
      </p:sp>
    </p:spTree>
    <p:extLst>
      <p:ext uri="{BB962C8B-B14F-4D97-AF65-F5344CB8AC3E}">
        <p14:creationId xmlns:p14="http://schemas.microsoft.com/office/powerpoint/2010/main" val="564590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F83DEE7-F91C-44AB-B529-BF0A634E6AA7}" type="slidenum">
              <a:rPr lang="ru-RU" smtClean="0"/>
              <a:pPr/>
              <a:t>3</a:t>
            </a:fld>
            <a:endParaRPr lang="ru-RU" dirty="0"/>
          </a:p>
        </p:txBody>
      </p:sp>
    </p:spTree>
    <p:extLst>
      <p:ext uri="{BB962C8B-B14F-4D97-AF65-F5344CB8AC3E}">
        <p14:creationId xmlns:p14="http://schemas.microsoft.com/office/powerpoint/2010/main" val="2548904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F83DEE7-F91C-44AB-B529-BF0A634E6AA7}" type="slidenum">
              <a:rPr lang="ru-RU" smtClean="0"/>
              <a:pPr/>
              <a:t>31</a:t>
            </a:fld>
            <a:endParaRPr lang="ru-RU"/>
          </a:p>
        </p:txBody>
      </p:sp>
    </p:spTree>
    <p:extLst>
      <p:ext uri="{BB962C8B-B14F-4D97-AF65-F5344CB8AC3E}">
        <p14:creationId xmlns:p14="http://schemas.microsoft.com/office/powerpoint/2010/main" val="3180302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073D98F-F359-429F-B66C-05848006B3FD}" type="datetimeFigureOut">
              <a:rPr lang="ru-RU" smtClean="0"/>
              <a:t>23.01.2018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E90C10-0B06-4C11-91B4-11A0501D034A}" type="slidenum">
              <a:rPr lang="ru-RU" smtClean="0"/>
              <a:t>‹#›</a:t>
            </a:fld>
            <a:endParaRPr lang="ru-RU"/>
          </a:p>
        </p:txBody>
      </p:sp>
    </p:spTree>
    <p:extLst>
      <p:ext uri="{BB962C8B-B14F-4D97-AF65-F5344CB8AC3E}">
        <p14:creationId xmlns:p14="http://schemas.microsoft.com/office/powerpoint/2010/main" val="728760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073D98F-F359-429F-B66C-05848006B3FD}" type="datetimeFigureOut">
              <a:rPr lang="ru-RU" smtClean="0"/>
              <a:t>23.01.2018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E90C10-0B06-4C11-91B4-11A0501D034A}" type="slidenum">
              <a:rPr lang="ru-RU" smtClean="0"/>
              <a:t>‹#›</a:t>
            </a:fld>
            <a:endParaRPr lang="ru-RU"/>
          </a:p>
        </p:txBody>
      </p:sp>
    </p:spTree>
    <p:extLst>
      <p:ext uri="{BB962C8B-B14F-4D97-AF65-F5344CB8AC3E}">
        <p14:creationId xmlns:p14="http://schemas.microsoft.com/office/powerpoint/2010/main" val="2554734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073D98F-F359-429F-B66C-05848006B3FD}" type="datetimeFigureOut">
              <a:rPr lang="ru-RU" smtClean="0"/>
              <a:t>23.01.2018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E90C10-0B06-4C11-91B4-11A0501D034A}" type="slidenum">
              <a:rPr lang="ru-RU" smtClean="0"/>
              <a:t>‹#›</a:t>
            </a:fld>
            <a:endParaRPr lang="ru-RU"/>
          </a:p>
        </p:txBody>
      </p:sp>
    </p:spTree>
    <p:extLst>
      <p:ext uri="{BB962C8B-B14F-4D97-AF65-F5344CB8AC3E}">
        <p14:creationId xmlns:p14="http://schemas.microsoft.com/office/powerpoint/2010/main" val="454248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073D98F-F359-429F-B66C-05848006B3FD}" type="datetimeFigureOut">
              <a:rPr lang="ru-RU" smtClean="0"/>
              <a:t>23.01.2018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E90C10-0B06-4C11-91B4-11A0501D034A}" type="slidenum">
              <a:rPr lang="ru-RU" smtClean="0"/>
              <a:t>‹#›</a:t>
            </a:fld>
            <a:endParaRPr lang="ru-RU"/>
          </a:p>
        </p:txBody>
      </p:sp>
    </p:spTree>
    <p:extLst>
      <p:ext uri="{BB962C8B-B14F-4D97-AF65-F5344CB8AC3E}">
        <p14:creationId xmlns:p14="http://schemas.microsoft.com/office/powerpoint/2010/main" val="2830381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073D98F-F359-429F-B66C-05848006B3FD}" type="datetimeFigureOut">
              <a:rPr lang="ru-RU" smtClean="0"/>
              <a:t>23.01.2018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E90C10-0B06-4C11-91B4-11A0501D034A}" type="slidenum">
              <a:rPr lang="ru-RU" smtClean="0"/>
              <a:t>‹#›</a:t>
            </a:fld>
            <a:endParaRPr lang="ru-RU"/>
          </a:p>
        </p:txBody>
      </p:sp>
    </p:spTree>
    <p:extLst>
      <p:ext uri="{BB962C8B-B14F-4D97-AF65-F5344CB8AC3E}">
        <p14:creationId xmlns:p14="http://schemas.microsoft.com/office/powerpoint/2010/main" val="359251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073D98F-F359-429F-B66C-05848006B3FD}" type="datetimeFigureOut">
              <a:rPr lang="ru-RU" smtClean="0"/>
              <a:t>23.01.2018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E90C10-0B06-4C11-91B4-11A0501D034A}" type="slidenum">
              <a:rPr lang="ru-RU" smtClean="0"/>
              <a:t>‹#›</a:t>
            </a:fld>
            <a:endParaRPr lang="ru-RU"/>
          </a:p>
        </p:txBody>
      </p:sp>
    </p:spTree>
    <p:extLst>
      <p:ext uri="{BB962C8B-B14F-4D97-AF65-F5344CB8AC3E}">
        <p14:creationId xmlns:p14="http://schemas.microsoft.com/office/powerpoint/2010/main" val="4223984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073D98F-F359-429F-B66C-05848006B3FD}" type="datetimeFigureOut">
              <a:rPr lang="ru-RU" smtClean="0"/>
              <a:t>23.01.2018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5E90C10-0B06-4C11-91B4-11A0501D034A}" type="slidenum">
              <a:rPr lang="ru-RU" smtClean="0"/>
              <a:t>‹#›</a:t>
            </a:fld>
            <a:endParaRPr lang="ru-RU"/>
          </a:p>
        </p:txBody>
      </p:sp>
    </p:spTree>
    <p:extLst>
      <p:ext uri="{BB962C8B-B14F-4D97-AF65-F5344CB8AC3E}">
        <p14:creationId xmlns:p14="http://schemas.microsoft.com/office/powerpoint/2010/main" val="47696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073D98F-F359-429F-B66C-05848006B3FD}" type="datetimeFigureOut">
              <a:rPr lang="ru-RU" smtClean="0"/>
              <a:t>23.01.2018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5E90C10-0B06-4C11-91B4-11A0501D034A}" type="slidenum">
              <a:rPr lang="ru-RU" smtClean="0"/>
              <a:t>‹#›</a:t>
            </a:fld>
            <a:endParaRPr lang="ru-RU"/>
          </a:p>
        </p:txBody>
      </p:sp>
    </p:spTree>
    <p:extLst>
      <p:ext uri="{BB962C8B-B14F-4D97-AF65-F5344CB8AC3E}">
        <p14:creationId xmlns:p14="http://schemas.microsoft.com/office/powerpoint/2010/main" val="517296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073D98F-F359-429F-B66C-05848006B3FD}" type="datetimeFigureOut">
              <a:rPr lang="ru-RU" smtClean="0"/>
              <a:t>23.01.2018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5E90C10-0B06-4C11-91B4-11A0501D034A}" type="slidenum">
              <a:rPr lang="ru-RU" smtClean="0"/>
              <a:t>‹#›</a:t>
            </a:fld>
            <a:endParaRPr lang="ru-RU"/>
          </a:p>
        </p:txBody>
      </p:sp>
    </p:spTree>
    <p:extLst>
      <p:ext uri="{BB962C8B-B14F-4D97-AF65-F5344CB8AC3E}">
        <p14:creationId xmlns:p14="http://schemas.microsoft.com/office/powerpoint/2010/main" val="2656946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073D98F-F359-429F-B66C-05848006B3FD}" type="datetimeFigureOut">
              <a:rPr lang="ru-RU" smtClean="0"/>
              <a:t>23.01.2018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E90C10-0B06-4C11-91B4-11A0501D034A}" type="slidenum">
              <a:rPr lang="ru-RU" smtClean="0"/>
              <a:t>‹#›</a:t>
            </a:fld>
            <a:endParaRPr lang="ru-RU"/>
          </a:p>
        </p:txBody>
      </p:sp>
    </p:spTree>
    <p:extLst>
      <p:ext uri="{BB962C8B-B14F-4D97-AF65-F5344CB8AC3E}">
        <p14:creationId xmlns:p14="http://schemas.microsoft.com/office/powerpoint/2010/main" val="611189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073D98F-F359-429F-B66C-05848006B3FD}" type="datetimeFigureOut">
              <a:rPr lang="ru-RU" smtClean="0"/>
              <a:t>23.01.2018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E90C10-0B06-4C11-91B4-11A0501D034A}" type="slidenum">
              <a:rPr lang="ru-RU" smtClean="0"/>
              <a:t>‹#›</a:t>
            </a:fld>
            <a:endParaRPr lang="ru-RU"/>
          </a:p>
        </p:txBody>
      </p:sp>
    </p:spTree>
    <p:extLst>
      <p:ext uri="{BB962C8B-B14F-4D97-AF65-F5344CB8AC3E}">
        <p14:creationId xmlns:p14="http://schemas.microsoft.com/office/powerpoint/2010/main" val="3446135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73D98F-F359-429F-B66C-05848006B3FD}" type="datetimeFigureOut">
              <a:rPr lang="ru-RU" smtClean="0"/>
              <a:t>23.01.2018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E90C10-0B06-4C11-91B4-11A0501D034A}" type="slidenum">
              <a:rPr lang="ru-RU" smtClean="0"/>
              <a:t>‹#›</a:t>
            </a:fld>
            <a:endParaRPr lang="ru-RU"/>
          </a:p>
        </p:txBody>
      </p:sp>
    </p:spTree>
    <p:extLst>
      <p:ext uri="{BB962C8B-B14F-4D97-AF65-F5344CB8AC3E}">
        <p14:creationId xmlns:p14="http://schemas.microsoft.com/office/powerpoint/2010/main" val="697356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1.xml"/><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5.xml"/><Relationship Id="rId7" Type="http://schemas.openxmlformats.org/officeDocument/2006/relationships/slide" Target="slide11.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3.xml"/><Relationship Id="rId11" Type="http://schemas.openxmlformats.org/officeDocument/2006/relationships/slide" Target="slide2.xml"/><Relationship Id="rId5" Type="http://schemas.openxmlformats.org/officeDocument/2006/relationships/slide" Target="slide12.xml"/><Relationship Id="rId10" Type="http://schemas.openxmlformats.org/officeDocument/2006/relationships/slide" Target="slide21.xml"/><Relationship Id="rId4" Type="http://schemas.openxmlformats.org/officeDocument/2006/relationships/slide" Target="slide8.xml"/><Relationship Id="rId9" Type="http://schemas.openxmlformats.org/officeDocument/2006/relationships/slide" Target="slide20.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r>
              <a:rPr lang="ru-RU" sz="3600" b="1" dirty="0"/>
              <a:t>Лекция 2. Анализ электрокардиограммы</a:t>
            </a:r>
          </a:p>
        </p:txBody>
      </p:sp>
    </p:spTree>
    <p:extLst>
      <p:ext uri="{BB962C8B-B14F-4D97-AF65-F5344CB8AC3E}">
        <p14:creationId xmlns:p14="http://schemas.microsoft.com/office/powerpoint/2010/main" val="1121733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847529" y="457200"/>
            <a:ext cx="3112130" cy="5708104"/>
          </a:xfrm>
        </p:spPr>
        <p:txBody>
          <a:bodyPr>
            <a:normAutofit/>
          </a:bodyPr>
          <a:lstStyle/>
          <a:p>
            <a:r>
              <a:rPr lang="ru-RU" b="1" dirty="0" smtClean="0"/>
              <a:t>Ритмы из АВ-соединения:</a:t>
            </a:r>
          </a:p>
          <a:p>
            <a:r>
              <a:rPr lang="ru-RU" dirty="0" smtClean="0"/>
              <a:t>Регистрируются нормальные комплексы </a:t>
            </a:r>
            <a:r>
              <a:rPr lang="en-US" dirty="0" smtClean="0"/>
              <a:t>QRS </a:t>
            </a:r>
            <a:r>
              <a:rPr lang="ru-RU" dirty="0" smtClean="0"/>
              <a:t>и отрицательные зубцы </a:t>
            </a:r>
            <a:r>
              <a:rPr lang="en-US" dirty="0" smtClean="0"/>
              <a:t>P</a:t>
            </a:r>
            <a:r>
              <a:rPr lang="ru-RU" dirty="0" smtClean="0"/>
              <a:t>.</a:t>
            </a:r>
          </a:p>
          <a:p>
            <a:pPr marL="457200" indent="-457200">
              <a:buAutoNum type="arabicPeriod"/>
            </a:pPr>
            <a:r>
              <a:rPr lang="ru-RU" dirty="0" smtClean="0"/>
              <a:t>Если эктопический импульс одновременно достигает предсердий и желудочков, зубец Р наслаивается на </a:t>
            </a:r>
            <a:r>
              <a:rPr lang="en-US" dirty="0" smtClean="0"/>
              <a:t>QRS</a:t>
            </a:r>
            <a:r>
              <a:rPr lang="ru-RU" dirty="0" smtClean="0"/>
              <a:t> и не виден на ЭКГ.</a:t>
            </a:r>
          </a:p>
          <a:p>
            <a:pPr marL="457200" indent="-457200">
              <a:buAutoNum type="arabicPeriod"/>
            </a:pPr>
            <a:r>
              <a:rPr lang="ru-RU" dirty="0" smtClean="0"/>
              <a:t>Если  же ЭИ вначале достигает желудочков и только потом –предсердий, отрицательный зубец Р располагается после </a:t>
            </a:r>
            <a:r>
              <a:rPr lang="en-US" dirty="0" smtClean="0"/>
              <a:t>QRS</a:t>
            </a:r>
            <a:endParaRPr lang="ru-RU" dirty="0" smtClean="0"/>
          </a:p>
          <a:p>
            <a:pPr marL="457200" indent="-457200">
              <a:buAutoNum type="arabicPeriod"/>
            </a:pPr>
            <a:r>
              <a:rPr lang="ru-RU" dirty="0" smtClean="0"/>
              <a:t>ЧСС 40-60 в минуту.</a:t>
            </a:r>
          </a:p>
          <a:p>
            <a:pPr marL="457200" indent="-457200">
              <a:buAutoNum type="arabicPeriod"/>
            </a:pPr>
            <a:endParaRPr lang="ru-RU" dirty="0" smtClean="0"/>
          </a:p>
          <a:p>
            <a:endParaRPr lang="ru-RU"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19936" y="332657"/>
            <a:ext cx="4249280" cy="317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220" y="3640230"/>
            <a:ext cx="3451225" cy="300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57182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703512" y="548680"/>
            <a:ext cx="3168352" cy="4536504"/>
          </a:xfrm>
        </p:spPr>
        <p:txBody>
          <a:bodyPr>
            <a:normAutofit/>
          </a:bodyPr>
          <a:lstStyle/>
          <a:p>
            <a:r>
              <a:rPr lang="ru-RU" b="1" dirty="0" smtClean="0"/>
              <a:t>Желудочковый (идиовентрикулярный) ритм:</a:t>
            </a:r>
          </a:p>
          <a:p>
            <a:pPr marL="457200" indent="-457200">
              <a:buAutoNum type="arabicPeriod"/>
            </a:pPr>
            <a:r>
              <a:rPr lang="ru-RU" dirty="0" smtClean="0"/>
              <a:t>Медленный желудочковый ритм ( менее 40 ударов в минуту)</a:t>
            </a:r>
          </a:p>
          <a:p>
            <a:pPr marL="457200" indent="-457200">
              <a:buAutoNum type="arabicPeriod"/>
            </a:pPr>
            <a:r>
              <a:rPr lang="ru-RU" dirty="0" smtClean="0"/>
              <a:t>Наличие расширенных и деформированных </a:t>
            </a:r>
            <a:r>
              <a:rPr lang="en-US" dirty="0" smtClean="0"/>
              <a:t>QRS</a:t>
            </a:r>
            <a:endParaRPr lang="ru-RU" dirty="0" smtClean="0"/>
          </a:p>
          <a:p>
            <a:pPr marL="457200" indent="-457200">
              <a:buAutoNum type="arabicPeriod"/>
            </a:pPr>
            <a:r>
              <a:rPr lang="ru-RU" dirty="0" smtClean="0"/>
              <a:t>Отсутствием закономерной связи комплексов </a:t>
            </a:r>
            <a:r>
              <a:rPr lang="en-US" dirty="0" smtClean="0"/>
              <a:t>QRS</a:t>
            </a:r>
            <a:r>
              <a:rPr lang="ru-RU" dirty="0" smtClean="0"/>
              <a:t> и зубцов Р </a:t>
            </a:r>
          </a:p>
          <a:p>
            <a:pPr marL="457200" indent="-457200">
              <a:buAutoNum type="arabicPeriod"/>
            </a:pPr>
            <a:endParaRPr lang="ru-RU" dirty="0" smtClean="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35576" y="1225902"/>
            <a:ext cx="4594225" cy="257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54817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idx="1"/>
          </p:nvPr>
        </p:nvSpPr>
        <p:spPr/>
        <p:txBody>
          <a:bodyPr/>
          <a:lstStyle/>
          <a:p>
            <a:r>
              <a:rPr lang="ru-RU" u="sng" dirty="0" smtClean="0"/>
              <a:t>Оценка функции проводимости</a:t>
            </a:r>
          </a:p>
          <a:p>
            <a:pPr marL="0" indent="0">
              <a:buNone/>
            </a:pPr>
            <a:r>
              <a:rPr lang="ru-RU" dirty="0" smtClean="0"/>
              <a:t>Для оценки функции проводимости необходимо измерить:</a:t>
            </a:r>
          </a:p>
          <a:p>
            <a:pPr marL="457200" indent="-457200">
              <a:buAutoNum type="arabicPeriod"/>
            </a:pPr>
            <a:r>
              <a:rPr lang="ru-RU" dirty="0" smtClean="0">
                <a:hlinkClick r:id="rId2" action="ppaction://hlinksldjump"/>
              </a:rPr>
              <a:t>Длительность зубца Р</a:t>
            </a:r>
            <a:endParaRPr lang="ru-RU" dirty="0" smtClean="0"/>
          </a:p>
          <a:p>
            <a:pPr marL="457200" indent="-457200">
              <a:buAutoNum type="arabicPeriod"/>
            </a:pPr>
            <a:r>
              <a:rPr lang="ru-RU" dirty="0" smtClean="0">
                <a:hlinkClick r:id="rId3" action="ppaction://hlinksldjump"/>
              </a:rPr>
              <a:t>Продолжительность интервала Р-</a:t>
            </a:r>
            <a:r>
              <a:rPr lang="en-US" dirty="0" smtClean="0">
                <a:hlinkClick r:id="rId3" action="ppaction://hlinksldjump"/>
              </a:rPr>
              <a:t>Q(R)</a:t>
            </a:r>
            <a:endParaRPr lang="en-US" dirty="0" smtClean="0"/>
          </a:p>
          <a:p>
            <a:pPr marL="457200" indent="-457200">
              <a:buAutoNum type="arabicPeriod"/>
            </a:pPr>
            <a:r>
              <a:rPr lang="ru-RU" dirty="0" smtClean="0">
                <a:hlinkClick r:id="rId4" action="ppaction://hlinksldjump"/>
              </a:rPr>
              <a:t>Длительность желудочкового комплекса </a:t>
            </a:r>
            <a:r>
              <a:rPr lang="en-US" dirty="0" smtClean="0">
                <a:hlinkClick r:id="rId4" action="ppaction://hlinksldjump"/>
              </a:rPr>
              <a:t>QRS</a:t>
            </a:r>
            <a:endParaRPr lang="en-US" dirty="0" smtClean="0"/>
          </a:p>
          <a:p>
            <a:pPr marL="457200" indent="-457200">
              <a:buAutoNum type="arabicPeriod"/>
            </a:pPr>
            <a:r>
              <a:rPr lang="ru-RU" dirty="0" smtClean="0">
                <a:hlinkClick r:id="" action="ppaction://noaction"/>
              </a:rPr>
              <a:t>Интервал внутреннего отклонения в грудных отведениях </a:t>
            </a:r>
            <a:r>
              <a:rPr lang="en-US" dirty="0" smtClean="0">
                <a:hlinkClick r:id="" action="ppaction://noaction"/>
              </a:rPr>
              <a:t>V1 </a:t>
            </a:r>
            <a:r>
              <a:rPr lang="ru-RU" dirty="0" smtClean="0">
                <a:hlinkClick r:id="" action="ppaction://noaction"/>
              </a:rPr>
              <a:t>и </a:t>
            </a:r>
            <a:r>
              <a:rPr lang="en-US" dirty="0" smtClean="0">
                <a:hlinkClick r:id="" action="ppaction://noaction"/>
              </a:rPr>
              <a:t>V6</a:t>
            </a:r>
            <a:endParaRPr lang="ru-RU" dirty="0" smtClean="0"/>
          </a:p>
          <a:p>
            <a:pPr marL="457200" indent="-457200">
              <a:buAutoNum type="arabicPeriod"/>
            </a:pPr>
            <a:endParaRPr lang="ru-RU" u="sng" dirty="0" smtClean="0"/>
          </a:p>
          <a:p>
            <a:endParaRPr lang="ru-RU" u="sng" dirty="0" smtClean="0"/>
          </a:p>
          <a:p>
            <a:endParaRPr lang="ru-RU" dirty="0"/>
          </a:p>
        </p:txBody>
      </p:sp>
      <p:sp>
        <p:nvSpPr>
          <p:cNvPr id="2" name="Выгнутая вниз стрелка 1"/>
          <p:cNvSpPr/>
          <p:nvPr/>
        </p:nvSpPr>
        <p:spPr>
          <a:xfrm>
            <a:off x="9912424" y="6453336"/>
            <a:ext cx="360040" cy="180020"/>
          </a:xfrm>
          <a:prstGeom prst="curved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585528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03512" y="188640"/>
            <a:ext cx="8712968" cy="936104"/>
          </a:xfrm>
        </p:spPr>
        <p:txBody>
          <a:bodyPr>
            <a:normAutofit/>
          </a:bodyPr>
          <a:lstStyle/>
          <a:p>
            <a:r>
              <a:rPr lang="ru-RU" dirty="0" smtClean="0"/>
              <a:t>Электрическая ось сердца</a:t>
            </a:r>
            <a:endParaRPr lang="ru-RU" dirty="0"/>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816080" y="2176898"/>
            <a:ext cx="3594348" cy="4514588"/>
          </a:xfrm>
          <a:prstGeom prst="rect">
            <a:avLst/>
          </a:prstGeom>
          <a:ln>
            <a:noFill/>
          </a:ln>
          <a:effectLst>
            <a:softEdge rad="112500"/>
          </a:effectLst>
        </p:spPr>
      </p:pic>
      <p:sp>
        <p:nvSpPr>
          <p:cNvPr id="3" name="Объект 2"/>
          <p:cNvSpPr>
            <a:spLocks noGrp="1"/>
          </p:cNvSpPr>
          <p:nvPr>
            <p:ph idx="1"/>
          </p:nvPr>
        </p:nvSpPr>
        <p:spPr>
          <a:xfrm>
            <a:off x="1847528" y="1268760"/>
            <a:ext cx="7543800" cy="2448272"/>
          </a:xfrm>
        </p:spPr>
        <p:txBody>
          <a:bodyPr>
            <a:normAutofit fontScale="85000" lnSpcReduction="10000"/>
          </a:bodyPr>
          <a:lstStyle/>
          <a:p>
            <a:r>
              <a:rPr lang="ru-RU" b="1" dirty="0"/>
              <a:t>Электрическая ось сердца</a:t>
            </a:r>
            <a:r>
              <a:rPr lang="ru-RU" dirty="0"/>
              <a:t> — это проекция суммарного электрического вектора ЭКГ-комплекса QRS (он отражает возбуждение желудочков сердца) на фронтальную плоскость. Количественно электрическая ось сердца </a:t>
            </a:r>
            <a:r>
              <a:rPr lang="ru-RU" dirty="0" smtClean="0"/>
              <a:t>выражается </a:t>
            </a:r>
            <a:r>
              <a:rPr lang="ru-RU" b="1" dirty="0" smtClean="0"/>
              <a:t>углом </a:t>
            </a:r>
            <a:r>
              <a:rPr lang="ru-RU" b="1" dirty="0"/>
              <a:t>α</a:t>
            </a:r>
            <a:r>
              <a:rPr lang="ru-RU" dirty="0"/>
              <a:t> между самой осью и положительной (правой) половиной оси I стандартного отведения, расположенной горизонтально.</a:t>
            </a:r>
            <a:endParaRPr lang="ru-RU" dirty="0">
              <a:solidFill>
                <a:schemeClr val="tx1"/>
              </a:solidFill>
            </a:endParaRPr>
          </a:p>
        </p:txBody>
      </p:sp>
      <p:pic>
        <p:nvPicPr>
          <p:cNvPr id="4098" name="Picture 2" descr="http://www.tiensmed.ru/news/uimg/3c/kardiogrammis1-o4b.jp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175279" y="4035476"/>
            <a:ext cx="2952328" cy="26866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604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360" y="661218"/>
            <a:ext cx="9080300" cy="5360070"/>
          </a:xfrm>
          <a:prstGeom prst="rect">
            <a:avLst/>
          </a:prstGeom>
        </p:spPr>
      </p:pic>
    </p:spTree>
    <p:extLst>
      <p:ext uri="{BB962C8B-B14F-4D97-AF65-F5344CB8AC3E}">
        <p14:creationId xmlns:p14="http://schemas.microsoft.com/office/powerpoint/2010/main" val="2965284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4572000"/>
            <a:ext cx="8058472" cy="1600200"/>
          </a:xfrm>
        </p:spPr>
        <p:txBody>
          <a:bodyPr>
            <a:normAutofit/>
          </a:bodyPr>
          <a:lstStyle/>
          <a:p>
            <a:r>
              <a:rPr lang="ru-RU" dirty="0"/>
              <a:t> Варианты положения ЭОС.</a:t>
            </a:r>
          </a:p>
        </p:txBody>
      </p:sp>
      <p:sp>
        <p:nvSpPr>
          <p:cNvPr id="4" name="Текст 3"/>
          <p:cNvSpPr>
            <a:spLocks noGrp="1"/>
          </p:cNvSpPr>
          <p:nvPr>
            <p:ph type="body" sz="half" idx="2"/>
          </p:nvPr>
        </p:nvSpPr>
        <p:spPr>
          <a:xfrm>
            <a:off x="1775521" y="457200"/>
            <a:ext cx="3184138" cy="4114800"/>
          </a:xfrm>
        </p:spPr>
        <p:txBody>
          <a:bodyPr>
            <a:normAutofit/>
          </a:bodyPr>
          <a:lstStyle/>
          <a:p>
            <a:r>
              <a:rPr lang="ru-RU" dirty="0"/>
              <a:t>У здоровых людей, в зависимости от особенностей телосложения, угол альфа колеблется от 0°до +90°. Различают три варианта конституционально обусловленного положения ЭОС:</a:t>
            </a:r>
          </a:p>
          <a:p>
            <a:pPr marL="342900" indent="-342900">
              <a:buFont typeface="Arial" panose="020B0604020202020204" pitchFamily="34" charset="0"/>
              <a:buChar char="•"/>
            </a:pPr>
            <a:r>
              <a:rPr lang="ru-RU" dirty="0" smtClean="0"/>
              <a:t>нормальное </a:t>
            </a:r>
            <a:r>
              <a:rPr lang="ru-RU" dirty="0"/>
              <a:t>—угол альфа от +30°до +70°;</a:t>
            </a:r>
          </a:p>
          <a:p>
            <a:pPr marL="342900" indent="-342900">
              <a:buFont typeface="Arial" panose="020B0604020202020204" pitchFamily="34" charset="0"/>
              <a:buChar char="•"/>
            </a:pPr>
            <a:r>
              <a:rPr lang="ru-RU" dirty="0" smtClean="0"/>
              <a:t>горизонтальное </a:t>
            </a:r>
            <a:r>
              <a:rPr lang="ru-RU" dirty="0"/>
              <a:t>—угол альфа от 0°до +30°;</a:t>
            </a:r>
          </a:p>
          <a:p>
            <a:pPr marL="342900" indent="-342900">
              <a:buFont typeface="Arial" panose="020B0604020202020204" pitchFamily="34" charset="0"/>
              <a:buChar char="•"/>
            </a:pPr>
            <a:r>
              <a:rPr lang="ru-RU" dirty="0" smtClean="0"/>
              <a:t>вертикальное </a:t>
            </a:r>
            <a:r>
              <a:rPr lang="ru-RU" dirty="0"/>
              <a:t>—угол альфа от +70°до +90°.</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920" y="620688"/>
            <a:ext cx="4825746"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77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87856" y="188640"/>
            <a:ext cx="8856984" cy="798984"/>
          </a:xfrm>
        </p:spPr>
        <p:txBody>
          <a:bodyPr>
            <a:normAutofit/>
          </a:bodyPr>
          <a:lstStyle/>
          <a:p>
            <a:r>
              <a:rPr lang="ru-RU" sz="4000" b="1" dirty="0"/>
              <a:t>Способы определения положения ЭОС</a:t>
            </a:r>
            <a:endParaRPr lang="ru-RU" sz="4000" dirty="0"/>
          </a:p>
        </p:txBody>
      </p:sp>
      <p:sp>
        <p:nvSpPr>
          <p:cNvPr id="3" name="Прямоугольник 2"/>
          <p:cNvSpPr/>
          <p:nvPr/>
        </p:nvSpPr>
        <p:spPr>
          <a:xfrm>
            <a:off x="1991544" y="1268760"/>
            <a:ext cx="7776864" cy="3970318"/>
          </a:xfrm>
          <a:prstGeom prst="rect">
            <a:avLst/>
          </a:prstGeom>
        </p:spPr>
        <p:txBody>
          <a:bodyPr wrap="square">
            <a:spAutoFit/>
          </a:bodyPr>
          <a:lstStyle/>
          <a:p>
            <a:pPr marL="571500" indent="-571500">
              <a:buFont typeface="Arial" panose="020B0604020202020204" pitchFamily="34" charset="0"/>
              <a:buChar char="•"/>
            </a:pPr>
            <a:r>
              <a:rPr lang="ru-RU" sz="3600" dirty="0"/>
              <a:t>Г</a:t>
            </a:r>
            <a:r>
              <a:rPr lang="ru-RU" sz="3600" dirty="0"/>
              <a:t>рафические </a:t>
            </a:r>
            <a:r>
              <a:rPr lang="ru-RU" sz="3600" dirty="0"/>
              <a:t>(</a:t>
            </a:r>
            <a:r>
              <a:rPr lang="ru-RU" sz="3600" dirty="0"/>
              <a:t>с </a:t>
            </a:r>
            <a:r>
              <a:rPr lang="ru-RU" sz="3600" dirty="0"/>
              <a:t>использованием различных систем </a:t>
            </a:r>
            <a:r>
              <a:rPr lang="ru-RU" sz="3600" dirty="0"/>
              <a:t>координат)</a:t>
            </a:r>
          </a:p>
          <a:p>
            <a:endParaRPr lang="ru-RU" sz="3600" dirty="0"/>
          </a:p>
          <a:p>
            <a:pPr marL="571500" indent="-571500">
              <a:buFont typeface="Arial" panose="020B0604020202020204" pitchFamily="34" charset="0"/>
              <a:buChar char="•"/>
            </a:pPr>
            <a:r>
              <a:rPr lang="ru-RU" sz="3600" dirty="0"/>
              <a:t>С помощью таблиц </a:t>
            </a:r>
            <a:r>
              <a:rPr lang="ru-RU" sz="3600" dirty="0"/>
              <a:t>или диаграммам</a:t>
            </a:r>
            <a:r>
              <a:rPr lang="ru-RU" sz="3600" dirty="0"/>
              <a:t>;</a:t>
            </a:r>
          </a:p>
          <a:p>
            <a:endParaRPr lang="ru-RU" sz="3600" dirty="0"/>
          </a:p>
          <a:p>
            <a:pPr marL="571500" indent="-571500">
              <a:buFont typeface="Arial" panose="020B0604020202020204" pitchFamily="34" charset="0"/>
              <a:buChar char="•"/>
            </a:pPr>
            <a:r>
              <a:rPr lang="ru-RU" sz="3600" dirty="0"/>
              <a:t> </a:t>
            </a:r>
            <a:r>
              <a:rPr lang="ru-RU" sz="3600" dirty="0"/>
              <a:t>В</a:t>
            </a:r>
            <a:r>
              <a:rPr lang="ru-RU" sz="3600" dirty="0"/>
              <a:t>изуальные</a:t>
            </a:r>
            <a:r>
              <a:rPr lang="ru-RU" sz="3600" dirty="0"/>
              <a:t>.</a:t>
            </a:r>
          </a:p>
        </p:txBody>
      </p:sp>
    </p:spTree>
    <p:extLst>
      <p:ext uri="{BB962C8B-B14F-4D97-AF65-F5344CB8AC3E}">
        <p14:creationId xmlns:p14="http://schemas.microsoft.com/office/powerpoint/2010/main" val="23154635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9536" y="260648"/>
            <a:ext cx="8640960" cy="1231032"/>
          </a:xfrm>
        </p:spPr>
        <p:txBody>
          <a:bodyPr>
            <a:noAutofit/>
          </a:bodyPr>
          <a:lstStyle/>
          <a:p>
            <a:pPr algn="ctr"/>
            <a:r>
              <a:rPr lang="ru-RU" sz="3600" dirty="0"/>
              <a:t>Визуальное определение угла α в </a:t>
            </a:r>
            <a:r>
              <a:rPr lang="ru-RU" sz="3600" dirty="0"/>
              <a:t>6-осевой </a:t>
            </a:r>
            <a:r>
              <a:rPr lang="ru-RU" sz="3600" dirty="0"/>
              <a:t>системе координат </a:t>
            </a:r>
            <a:r>
              <a:rPr lang="ru-RU" sz="3600" dirty="0"/>
              <a:t> </a:t>
            </a:r>
            <a:r>
              <a:rPr lang="ru-RU" sz="3600" dirty="0" err="1"/>
              <a:t>Бейли</a:t>
            </a:r>
            <a:endParaRPr lang="ru-RU" sz="3600" dirty="0"/>
          </a:p>
        </p:txBody>
      </p:sp>
      <p:sp>
        <p:nvSpPr>
          <p:cNvPr id="3" name="Объект 2"/>
          <p:cNvSpPr>
            <a:spLocks noGrp="1"/>
          </p:cNvSpPr>
          <p:nvPr>
            <p:ph idx="1"/>
          </p:nvPr>
        </p:nvSpPr>
        <p:spPr>
          <a:xfrm>
            <a:off x="2495600" y="1700808"/>
            <a:ext cx="7399784" cy="4536504"/>
          </a:xfrm>
        </p:spPr>
        <p:txBody>
          <a:bodyPr>
            <a:noAutofit/>
          </a:bodyPr>
          <a:lstStyle/>
          <a:p>
            <a:pPr marL="0" indent="0">
              <a:buNone/>
            </a:pPr>
            <a:r>
              <a:rPr lang="ru-RU" dirty="0"/>
              <a:t>При визуальном способе определения угла α следует руководствоваться следующими правилами:</a:t>
            </a:r>
          </a:p>
          <a:p>
            <a:r>
              <a:rPr lang="ru-RU" i="1" dirty="0"/>
              <a:t>1. Направление ЭОС приблизительно или полностью совпадает с осью того </a:t>
            </a:r>
            <a:r>
              <a:rPr lang="ru-RU" i="1" dirty="0" smtClean="0"/>
              <a:t>отведения, в </a:t>
            </a:r>
            <a:r>
              <a:rPr lang="ru-RU" i="1" dirty="0"/>
              <a:t>котором </a:t>
            </a:r>
            <a:r>
              <a:rPr lang="ru-RU" i="1" dirty="0" smtClean="0"/>
              <a:t>алгебраическая </a:t>
            </a:r>
            <a:r>
              <a:rPr lang="ru-RU" i="1" dirty="0"/>
              <a:t>сумма зубцов QRS является наибольшей. Обычно это отведение </a:t>
            </a:r>
            <a:r>
              <a:rPr lang="ru-RU" i="1" dirty="0" smtClean="0"/>
              <a:t>с </a:t>
            </a:r>
            <a:r>
              <a:rPr lang="ru-RU" i="1" dirty="0"/>
              <a:t>максимальным R и минимальным S.</a:t>
            </a:r>
            <a:endParaRPr lang="ru-RU" dirty="0"/>
          </a:p>
          <a:p>
            <a:r>
              <a:rPr lang="ru-RU" i="1" dirty="0"/>
              <a:t>2. В том отведении, ось которого перпендикулярна ЭОС, должен регистрироваться эквифазный, </a:t>
            </a:r>
            <a:r>
              <a:rPr lang="ru-RU" i="1" dirty="0" smtClean="0"/>
              <a:t>т.е</a:t>
            </a:r>
            <a:r>
              <a:rPr lang="ru-RU" i="1" dirty="0"/>
              <a:t>. равноамплитудный, или "нулевой" комплекс QRS: R+S=</a:t>
            </a:r>
            <a:r>
              <a:rPr lang="ru-RU" dirty="0"/>
              <a:t>0</a:t>
            </a:r>
            <a:r>
              <a:rPr lang="ru-RU" i="1" dirty="0"/>
              <a:t>или R+(Q+S)=</a:t>
            </a:r>
            <a:r>
              <a:rPr lang="ru-RU" dirty="0"/>
              <a:t>0</a:t>
            </a:r>
            <a:r>
              <a:rPr lang="ru-RU" i="1" dirty="0"/>
              <a:t>. </a:t>
            </a:r>
            <a:endParaRPr lang="ru-RU" dirty="0"/>
          </a:p>
        </p:txBody>
      </p:sp>
    </p:spTree>
    <p:extLst>
      <p:ext uri="{BB962C8B-B14F-4D97-AF65-F5344CB8AC3E}">
        <p14:creationId xmlns:p14="http://schemas.microsoft.com/office/powerpoint/2010/main" val="29705387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4572000"/>
            <a:ext cx="8568952" cy="1600200"/>
          </a:xfrm>
        </p:spPr>
        <p:txBody>
          <a:bodyPr>
            <a:noAutofit/>
          </a:bodyPr>
          <a:lstStyle/>
          <a:p>
            <a:pPr algn="ctr"/>
            <a:r>
              <a:rPr lang="ru-RU" sz="2800" b="1" dirty="0"/>
              <a:t>Визуальное определение расположения ЭОС по трём </a:t>
            </a:r>
            <a:r>
              <a:rPr lang="ru-RU" sz="2800" b="1" dirty="0"/>
              <a:t> стандартным </a:t>
            </a:r>
            <a:r>
              <a:rPr lang="ru-RU" sz="2800" b="1" dirty="0"/>
              <a:t>отведениям</a:t>
            </a:r>
            <a:endParaRPr lang="ru-RU" sz="2800" dirty="0"/>
          </a:p>
        </p:txBody>
      </p:sp>
      <p:sp>
        <p:nvSpPr>
          <p:cNvPr id="5" name="Текст 4"/>
          <p:cNvSpPr>
            <a:spLocks noGrp="1"/>
          </p:cNvSpPr>
          <p:nvPr>
            <p:ph type="body" sz="half" idx="2"/>
          </p:nvPr>
        </p:nvSpPr>
        <p:spPr/>
        <p:txBody>
          <a:bodyPr>
            <a:normAutofit/>
          </a:bodyPr>
          <a:lstStyle/>
          <a:p>
            <a:r>
              <a:rPr lang="ru-RU" dirty="0"/>
              <a:t>Амплитуда зубца </a:t>
            </a:r>
            <a:r>
              <a:rPr lang="ru-RU" dirty="0" smtClean="0"/>
              <a:t>R во </a:t>
            </a:r>
            <a:r>
              <a:rPr lang="ru-RU" dirty="0"/>
              <a:t>II стандартном отведении наибольшая. В свою очередь зубец </a:t>
            </a:r>
            <a:r>
              <a:rPr lang="ru-RU" dirty="0" smtClean="0"/>
              <a:t>R в </a:t>
            </a:r>
            <a:r>
              <a:rPr lang="ru-RU" dirty="0"/>
              <a:t>I стандартном отведении превосходит зубец RIII.</a:t>
            </a:r>
          </a:p>
          <a:p>
            <a:r>
              <a:rPr lang="ru-RU" dirty="0"/>
              <a:t>Такое соотношение зубцов </a:t>
            </a:r>
            <a:r>
              <a:rPr lang="ru-RU" dirty="0" smtClean="0"/>
              <a:t>R в </a:t>
            </a:r>
            <a:r>
              <a:rPr lang="ru-RU" dirty="0"/>
              <a:t>различных стандартных отведениях определяется как </a:t>
            </a:r>
            <a:r>
              <a:rPr lang="ru-RU" dirty="0" smtClean="0"/>
              <a:t>нормальное расположение </a:t>
            </a:r>
            <a:r>
              <a:rPr lang="ru-RU" dirty="0"/>
              <a:t>электрической оси сердца.</a:t>
            </a:r>
          </a:p>
          <a:p>
            <a:r>
              <a:rPr lang="ru-RU" b="1" dirty="0">
                <a:solidFill>
                  <a:srgbClr val="FF0000"/>
                </a:solidFill>
              </a:rPr>
              <a:t>Нормальное расположение электрической оси сердца оформляется записью: RII&gt;RI&gt;RIII.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4746" y="476672"/>
            <a:ext cx="5259726" cy="2306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18554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07568" y="620688"/>
            <a:ext cx="7488832" cy="3266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Текст 3"/>
          <p:cNvSpPr>
            <a:spLocks noGrp="1"/>
          </p:cNvSpPr>
          <p:nvPr>
            <p:ph type="body" sz="half" idx="4294967295"/>
          </p:nvPr>
        </p:nvSpPr>
        <p:spPr>
          <a:xfrm>
            <a:off x="2351584" y="3938570"/>
            <a:ext cx="7200800" cy="2082718"/>
          </a:xfrm>
        </p:spPr>
        <p:txBody>
          <a:bodyPr>
            <a:normAutofit/>
          </a:bodyPr>
          <a:lstStyle/>
          <a:p>
            <a:pPr marL="0" indent="0">
              <a:buNone/>
            </a:pPr>
            <a:r>
              <a:rPr lang="ru-RU" dirty="0"/>
              <a:t>Отклонение электрической оси сердца </a:t>
            </a:r>
            <a:r>
              <a:rPr lang="ru-RU" dirty="0" smtClean="0"/>
              <a:t> влево </a:t>
            </a:r>
            <a:r>
              <a:rPr lang="ru-RU" dirty="0"/>
              <a:t>схематично записывается: </a:t>
            </a:r>
          </a:p>
          <a:p>
            <a:r>
              <a:rPr lang="de-DE" b="1" i="1" dirty="0"/>
              <a:t>RI&gt;RII&gt;RIII</a:t>
            </a:r>
            <a:r>
              <a:rPr lang="ru-RU" b="1" dirty="0"/>
              <a:t>и </a:t>
            </a:r>
            <a:r>
              <a:rPr lang="de-DE" b="1" i="1" dirty="0"/>
              <a:t>SIII&gt;RIII</a:t>
            </a:r>
            <a:r>
              <a:rPr lang="de-DE" b="1" dirty="0"/>
              <a:t>. </a:t>
            </a:r>
            <a:endParaRPr lang="ru-RU" dirty="0"/>
          </a:p>
        </p:txBody>
      </p:sp>
    </p:spTree>
    <p:extLst>
      <p:ext uri="{BB962C8B-B14F-4D97-AF65-F5344CB8AC3E}">
        <p14:creationId xmlns:p14="http://schemas.microsoft.com/office/powerpoint/2010/main" val="830092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3592" y="-14112"/>
            <a:ext cx="6840760" cy="634800"/>
          </a:xfrm>
        </p:spPr>
        <p:txBody>
          <a:bodyPr>
            <a:normAutofit/>
          </a:bodyPr>
          <a:lstStyle/>
          <a:p>
            <a:pPr algn="ctr"/>
            <a:r>
              <a:rPr lang="ru-RU" sz="3600" dirty="0"/>
              <a:t>Анализ Электрокардиограммы</a:t>
            </a:r>
            <a:endParaRPr lang="ru-RU" sz="3600" dirty="0"/>
          </a:p>
        </p:txBody>
      </p:sp>
      <p:sp>
        <p:nvSpPr>
          <p:cNvPr id="3" name="Объект 2"/>
          <p:cNvSpPr>
            <a:spLocks noGrp="1"/>
          </p:cNvSpPr>
          <p:nvPr>
            <p:ph idx="1"/>
          </p:nvPr>
        </p:nvSpPr>
        <p:spPr>
          <a:xfrm>
            <a:off x="2135560" y="764704"/>
            <a:ext cx="7543800" cy="6165304"/>
          </a:xfrm>
        </p:spPr>
        <p:txBody>
          <a:bodyPr>
            <a:noAutofit/>
          </a:bodyPr>
          <a:lstStyle/>
          <a:p>
            <a:r>
              <a:rPr lang="ru-RU" sz="1800" b="1" i="1" dirty="0"/>
              <a:t>Анализ сердечного ритма и проводимости:</a:t>
            </a:r>
          </a:p>
          <a:p>
            <a:pPr algn="just"/>
            <a:r>
              <a:rPr lang="ru-RU" sz="1800" dirty="0">
                <a:hlinkClick r:id="rId2" action="ppaction://hlinksldjump"/>
              </a:rPr>
              <a:t>Оценка регулярности сердечных сокращений</a:t>
            </a:r>
            <a:endParaRPr lang="ru-RU" sz="1800" dirty="0"/>
          </a:p>
          <a:p>
            <a:pPr algn="just"/>
            <a:r>
              <a:rPr lang="ru-RU" sz="1800" dirty="0">
                <a:hlinkClick r:id="rId3" action="ppaction://hlinksldjump"/>
              </a:rPr>
              <a:t>Подсчёт ЧСС</a:t>
            </a:r>
            <a:endParaRPr lang="ru-RU" sz="1800" dirty="0"/>
          </a:p>
          <a:p>
            <a:pPr algn="just"/>
            <a:r>
              <a:rPr lang="ru-RU" sz="1800" dirty="0">
                <a:hlinkClick r:id="rId4" action="ppaction://hlinksldjump"/>
              </a:rPr>
              <a:t>Определение источника возбуждения</a:t>
            </a:r>
            <a:endParaRPr lang="ru-RU" sz="1800" dirty="0"/>
          </a:p>
          <a:p>
            <a:pPr algn="just"/>
            <a:r>
              <a:rPr lang="ru-RU" sz="1800" dirty="0">
                <a:hlinkClick r:id="rId5" action="ppaction://hlinksldjump"/>
              </a:rPr>
              <a:t>Оценка функции проводимости</a:t>
            </a:r>
            <a:endParaRPr lang="ru-RU" sz="1800" dirty="0"/>
          </a:p>
          <a:p>
            <a:r>
              <a:rPr lang="ru-RU" sz="1800" dirty="0">
                <a:hlinkClick r:id="rId6" action="ppaction://hlinksldjump"/>
              </a:rPr>
              <a:t>Определение положения электрической оси сердца </a:t>
            </a:r>
            <a:endParaRPr lang="ru-RU" sz="1800" dirty="0"/>
          </a:p>
          <a:p>
            <a:r>
              <a:rPr lang="ru-RU" sz="1800" dirty="0">
                <a:hlinkClick r:id="rId7" action="ppaction://hlinksldjump"/>
              </a:rPr>
              <a:t>Анализ зубца Р</a:t>
            </a:r>
            <a:endParaRPr lang="ru-RU" sz="1800" dirty="0"/>
          </a:p>
          <a:p>
            <a:r>
              <a:rPr lang="ru-RU" sz="1800" dirty="0">
                <a:hlinkClick r:id="rId6" action="ppaction://hlinksldjump"/>
              </a:rPr>
              <a:t>Анализ желудочкового комплекса </a:t>
            </a:r>
            <a:r>
              <a:rPr lang="en-US" sz="1800" dirty="0">
                <a:hlinkClick r:id="rId6" action="ppaction://hlinksldjump"/>
              </a:rPr>
              <a:t>QRS</a:t>
            </a:r>
            <a:endParaRPr lang="en-US" sz="1800" dirty="0"/>
          </a:p>
          <a:p>
            <a:r>
              <a:rPr lang="ru-RU" sz="1800" dirty="0">
                <a:hlinkClick r:id="rId8" action="ppaction://hlinksldjump"/>
              </a:rPr>
              <a:t>Анализ сегмента </a:t>
            </a:r>
            <a:r>
              <a:rPr lang="en-US" sz="1800" dirty="0">
                <a:hlinkClick r:id="rId8" action="ppaction://hlinksldjump"/>
              </a:rPr>
              <a:t>ST</a:t>
            </a:r>
            <a:endParaRPr lang="ru-RU" sz="1800" dirty="0"/>
          </a:p>
          <a:p>
            <a:r>
              <a:rPr lang="ru-RU" sz="1800" dirty="0">
                <a:hlinkClick r:id="rId9" action="ppaction://hlinksldjump"/>
              </a:rPr>
              <a:t>Анализ зубца </a:t>
            </a:r>
            <a:r>
              <a:rPr lang="en-US" sz="1800" dirty="0">
                <a:hlinkClick r:id="rId9" action="ppaction://hlinksldjump"/>
              </a:rPr>
              <a:t>T</a:t>
            </a:r>
            <a:endParaRPr lang="ru-RU" sz="1800" dirty="0"/>
          </a:p>
          <a:p>
            <a:r>
              <a:rPr lang="ru-RU" sz="1800" dirty="0">
                <a:hlinkClick r:id="rId10" action="ppaction://hlinksldjump"/>
              </a:rPr>
              <a:t>Анализ интервала </a:t>
            </a:r>
            <a:r>
              <a:rPr lang="en-US" sz="1800" dirty="0">
                <a:hlinkClick r:id="rId10" action="ppaction://hlinksldjump"/>
              </a:rPr>
              <a:t>QT</a:t>
            </a:r>
            <a:endParaRPr lang="ru-RU" sz="1800" dirty="0"/>
          </a:p>
          <a:p>
            <a:r>
              <a:rPr lang="ru-RU" sz="1800" b="1" i="1" dirty="0"/>
              <a:t>Электрокардиографическое заключение</a:t>
            </a:r>
            <a:r>
              <a:rPr lang="ru-RU" sz="1800" dirty="0"/>
              <a:t/>
            </a:r>
            <a:br>
              <a:rPr lang="ru-RU" sz="1800" dirty="0"/>
            </a:br>
            <a:endParaRPr lang="ru-RU" sz="1800" dirty="0"/>
          </a:p>
          <a:p>
            <a:endParaRPr lang="ru-RU" sz="1800" dirty="0"/>
          </a:p>
        </p:txBody>
      </p:sp>
      <p:sp>
        <p:nvSpPr>
          <p:cNvPr id="4" name="Выгнутая вниз стрелка 3">
            <a:hlinkClick r:id="rId11" action="ppaction://hlinksldjump"/>
          </p:cNvPr>
          <p:cNvSpPr/>
          <p:nvPr/>
        </p:nvSpPr>
        <p:spPr>
          <a:xfrm>
            <a:off x="9912424" y="6309320"/>
            <a:ext cx="504056" cy="324036"/>
          </a:xfrm>
          <a:prstGeom prst="curved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35906086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67609" y="692697"/>
            <a:ext cx="7354175" cy="3246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Текст 3"/>
          <p:cNvSpPr>
            <a:spLocks noGrp="1"/>
          </p:cNvSpPr>
          <p:nvPr>
            <p:ph type="body" sz="half" idx="4294967295"/>
          </p:nvPr>
        </p:nvSpPr>
        <p:spPr>
          <a:xfrm>
            <a:off x="2063552" y="3789040"/>
            <a:ext cx="7308304" cy="2088232"/>
          </a:xfrm>
        </p:spPr>
        <p:txBody>
          <a:bodyPr>
            <a:normAutofit/>
          </a:bodyPr>
          <a:lstStyle/>
          <a:p>
            <a:pPr marL="0" indent="0">
              <a:buNone/>
            </a:pPr>
            <a:r>
              <a:rPr lang="ru-RU" dirty="0" smtClean="0"/>
              <a:t>Отклонение электрической оси сердца</a:t>
            </a:r>
            <a:r>
              <a:rPr lang="ru-RU" dirty="0"/>
              <a:t> </a:t>
            </a:r>
            <a:r>
              <a:rPr lang="ru-RU" dirty="0" smtClean="0"/>
              <a:t>вправо схематично записывается</a:t>
            </a:r>
            <a:r>
              <a:rPr lang="ru-RU" dirty="0"/>
              <a:t>:</a:t>
            </a:r>
          </a:p>
          <a:p>
            <a:r>
              <a:rPr lang="de-DE" b="1" i="1" dirty="0"/>
              <a:t>RIII&gt;RII&gt;RI</a:t>
            </a:r>
            <a:r>
              <a:rPr lang="ru-RU" b="1" dirty="0"/>
              <a:t>и</a:t>
            </a:r>
            <a:r>
              <a:rPr lang="de-DE" b="1" i="1" dirty="0"/>
              <a:t>SI&gt;RI</a:t>
            </a:r>
            <a:r>
              <a:rPr lang="de-DE" dirty="0"/>
              <a:t>. </a:t>
            </a:r>
            <a:endParaRPr lang="ru-RU" dirty="0"/>
          </a:p>
        </p:txBody>
      </p:sp>
    </p:spTree>
    <p:extLst>
      <p:ext uri="{BB962C8B-B14F-4D97-AF65-F5344CB8AC3E}">
        <p14:creationId xmlns:p14="http://schemas.microsoft.com/office/powerpoint/2010/main" val="13037907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1544" y="332656"/>
            <a:ext cx="8136904" cy="53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75692" y="5805264"/>
            <a:ext cx="7492716" cy="400110"/>
          </a:xfrm>
          <a:prstGeom prst="rect">
            <a:avLst/>
          </a:prstGeom>
        </p:spPr>
        <p:txBody>
          <a:bodyPr wrap="square">
            <a:spAutoFit/>
          </a:bodyPr>
          <a:lstStyle/>
          <a:p>
            <a:r>
              <a:rPr lang="ru-RU" sz="2000" b="1" dirty="0"/>
              <a:t>Максимальный R-S в I, R=S в III, Какая ось?</a:t>
            </a:r>
          </a:p>
        </p:txBody>
      </p:sp>
    </p:spTree>
    <p:extLst>
      <p:ext uri="{BB962C8B-B14F-4D97-AF65-F5344CB8AC3E}">
        <p14:creationId xmlns:p14="http://schemas.microsoft.com/office/powerpoint/2010/main" val="14654847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9536" y="404664"/>
            <a:ext cx="8709722"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063552" y="5949280"/>
            <a:ext cx="6246440" cy="400110"/>
          </a:xfrm>
          <a:prstGeom prst="rect">
            <a:avLst/>
          </a:prstGeom>
        </p:spPr>
        <p:txBody>
          <a:bodyPr wrap="square">
            <a:spAutoFit/>
          </a:bodyPr>
          <a:lstStyle/>
          <a:p>
            <a:r>
              <a:rPr lang="ru-RU" sz="2000" b="1" dirty="0"/>
              <a:t>Максимальный R-S в III, R=S в I и aVR, Какая ось?</a:t>
            </a:r>
          </a:p>
        </p:txBody>
      </p:sp>
    </p:spTree>
    <p:extLst>
      <p:ext uri="{BB962C8B-B14F-4D97-AF65-F5344CB8AC3E}">
        <p14:creationId xmlns:p14="http://schemas.microsoft.com/office/powerpoint/2010/main" val="1335890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39616" y="0"/>
            <a:ext cx="6781800" cy="1124744"/>
          </a:xfrm>
        </p:spPr>
        <p:txBody>
          <a:bodyPr>
            <a:normAutofit/>
          </a:bodyPr>
          <a:lstStyle/>
          <a:p>
            <a:r>
              <a:rPr lang="ru-RU" dirty="0" smtClean="0"/>
              <a:t>Правила определения</a:t>
            </a:r>
            <a:endParaRPr lang="ru-RU" dirty="0"/>
          </a:p>
        </p:txBody>
      </p:sp>
      <p:sp>
        <p:nvSpPr>
          <p:cNvPr id="3" name="Объект 2"/>
          <p:cNvSpPr>
            <a:spLocks noGrp="1"/>
          </p:cNvSpPr>
          <p:nvPr>
            <p:ph idx="1"/>
          </p:nvPr>
        </p:nvSpPr>
        <p:spPr>
          <a:xfrm>
            <a:off x="2207568" y="1268760"/>
            <a:ext cx="7543800" cy="3886200"/>
          </a:xfrm>
        </p:spPr>
        <p:txBody>
          <a:bodyPr/>
          <a:lstStyle/>
          <a:p>
            <a:r>
              <a:rPr lang="ru-RU" dirty="0"/>
              <a:t>Правила определения положения ЭОС во фронтальной плоскости такие: электрическая ось сердца </a:t>
            </a:r>
            <a:r>
              <a:rPr lang="ru-RU" b="1" i="1" dirty="0"/>
              <a:t>совпадает</a:t>
            </a:r>
            <a:r>
              <a:rPr lang="ru-RU" dirty="0"/>
              <a:t> с тем из 6 первых отведений, в котором регистрируются </a:t>
            </a:r>
            <a:r>
              <a:rPr lang="ru-RU" b="1" i="1" dirty="0"/>
              <a:t>самые высокие положительные зубцы</a:t>
            </a:r>
            <a:r>
              <a:rPr lang="ru-RU" dirty="0"/>
              <a:t>, и </a:t>
            </a:r>
            <a:r>
              <a:rPr lang="ru-RU" b="1" i="1" dirty="0"/>
              <a:t>перпендикулярна</a:t>
            </a:r>
            <a:r>
              <a:rPr lang="ru-RU" dirty="0"/>
              <a:t> тому отведению, в котором величина положительных зубцов </a:t>
            </a:r>
            <a:r>
              <a:rPr lang="ru-RU" b="1" i="1" dirty="0"/>
              <a:t>равна</a:t>
            </a:r>
            <a:r>
              <a:rPr lang="ru-RU" dirty="0"/>
              <a:t> величине отрицательных зубцов. </a:t>
            </a:r>
          </a:p>
        </p:txBody>
      </p:sp>
    </p:spTree>
    <p:extLst>
      <p:ext uri="{BB962C8B-B14F-4D97-AF65-F5344CB8AC3E}">
        <p14:creationId xmlns:p14="http://schemas.microsoft.com/office/powerpoint/2010/main" val="809890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r>
              <a:rPr lang="ru-RU" dirty="0"/>
              <a:t>В норме </a:t>
            </a:r>
            <a:r>
              <a:rPr lang="ru-RU" b="1" dirty="0"/>
              <a:t>электрическая ось сердца</a:t>
            </a:r>
            <a:r>
              <a:rPr lang="ru-RU" dirty="0"/>
              <a:t> примерно соответствует его </a:t>
            </a:r>
            <a:r>
              <a:rPr lang="ru-RU" b="1" dirty="0"/>
              <a:t>анатомической оси</a:t>
            </a:r>
            <a:r>
              <a:rPr lang="ru-RU" dirty="0"/>
              <a:t> (у худых людей направлена более вертикально от средних значений, а у тучных — более горизонтально). Например, при </a:t>
            </a:r>
            <a:r>
              <a:rPr lang="ru-RU" b="1" dirty="0"/>
              <a:t>гипертрофии</a:t>
            </a:r>
            <a:r>
              <a:rPr lang="ru-RU" dirty="0"/>
              <a:t>(разрастании) правого желудочка ось сердца отклоняется вправо. При </a:t>
            </a:r>
            <a:r>
              <a:rPr lang="ru-RU" b="1" dirty="0"/>
              <a:t>нарушениях проводимости</a:t>
            </a:r>
            <a:r>
              <a:rPr lang="ru-RU" dirty="0"/>
              <a:t> электрическая ось сердца может резко отклоняться влево или вправо, что само по себе является диагностическим признаком. Например, при полной блокаде передней ветви левой ножки пучка Гиса наблюдается резкое отклонение электрической оси сердца влево (α ≤ −30°), задней ветви — вправо (α ≥ +120°).</a:t>
            </a:r>
          </a:p>
        </p:txBody>
      </p:sp>
    </p:spTree>
    <p:extLst>
      <p:ext uri="{BB962C8B-B14F-4D97-AF65-F5344CB8AC3E}">
        <p14:creationId xmlns:p14="http://schemas.microsoft.com/office/powerpoint/2010/main" val="5623342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447928" y="692696"/>
            <a:ext cx="500905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Текст 4"/>
          <p:cNvSpPr>
            <a:spLocks noGrp="1"/>
          </p:cNvSpPr>
          <p:nvPr>
            <p:ph type="body" sz="half" idx="2"/>
          </p:nvPr>
        </p:nvSpPr>
        <p:spPr/>
        <p:txBody>
          <a:bodyPr>
            <a:normAutofit/>
          </a:bodyPr>
          <a:lstStyle/>
          <a:p>
            <a:r>
              <a:rPr lang="ru-RU" b="1" dirty="0"/>
              <a:t>Полная блокада передней ветви левой ножки пучка Гиса</a:t>
            </a:r>
            <a:r>
              <a:rPr lang="ru-RU" dirty="0"/>
              <a:t>.</a:t>
            </a:r>
            <a:br>
              <a:rPr lang="ru-RU" dirty="0"/>
            </a:br>
            <a:r>
              <a:rPr lang="ru-RU" b="1" dirty="0"/>
              <a:t>ЭОС резко отклонена влево</a:t>
            </a:r>
            <a:r>
              <a:rPr lang="ru-RU" dirty="0"/>
              <a:t> (α ≅− 30°), т.к. самые высокие положительные зубцы видны в </a:t>
            </a:r>
            <a:r>
              <a:rPr lang="ru-RU" dirty="0" err="1"/>
              <a:t>aVL</a:t>
            </a:r>
            <a:r>
              <a:rPr lang="ru-RU" dirty="0"/>
              <a:t>, а равенство зубцов отмечается во II отведении, которое перпендикулярно </a:t>
            </a:r>
            <a:r>
              <a:rPr lang="ru-RU" dirty="0" err="1"/>
              <a:t>aVL</a:t>
            </a:r>
            <a:r>
              <a:rPr lang="ru-RU" dirty="0"/>
              <a:t>.</a:t>
            </a:r>
          </a:p>
          <a:p>
            <a:endParaRPr lang="ru-RU" dirty="0"/>
          </a:p>
        </p:txBody>
      </p:sp>
    </p:spTree>
    <p:extLst>
      <p:ext uri="{BB962C8B-B14F-4D97-AF65-F5344CB8AC3E}">
        <p14:creationId xmlns:p14="http://schemas.microsoft.com/office/powerpoint/2010/main" val="19416330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p:txBody>
          <a:bodyPr>
            <a:normAutofit/>
          </a:bodyPr>
          <a:lstStyle/>
          <a:p>
            <a:r>
              <a:rPr lang="ru-RU" b="1" dirty="0"/>
              <a:t>Полная блокада задней ветви левой ножки пучка Гиса</a:t>
            </a:r>
            <a:r>
              <a:rPr lang="ru-RU" dirty="0"/>
              <a:t>.</a:t>
            </a:r>
            <a:br>
              <a:rPr lang="ru-RU" dirty="0"/>
            </a:br>
            <a:r>
              <a:rPr lang="ru-RU" b="1" dirty="0"/>
              <a:t>ЭОС резко отклонена вправо</a:t>
            </a:r>
            <a:r>
              <a:rPr lang="ru-RU" dirty="0"/>
              <a:t> (α ≅ +120°), т.к. самые высокие положительные зубцы видны в III отведении, а равенство зубцов отмечается в отведении </a:t>
            </a:r>
            <a:r>
              <a:rPr lang="ru-RU" dirty="0" err="1"/>
              <a:t>aVR</a:t>
            </a:r>
            <a:r>
              <a:rPr lang="ru-RU" dirty="0"/>
              <a:t>, которое перпендикулярно III.</a:t>
            </a:r>
          </a:p>
          <a:p>
            <a:endParaRPr lang="ru-RU"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31905" y="692696"/>
            <a:ext cx="5273487"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6457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3600" dirty="0"/>
              <a:t>Алгебраическая сумма зубцов I и </a:t>
            </a:r>
            <a:r>
              <a:rPr lang="ru-RU" sz="3600" dirty="0"/>
              <a:t>III отведений</a:t>
            </a:r>
            <a:endParaRPr lang="ru-RU" sz="3600" dirty="0"/>
          </a:p>
        </p:txBody>
      </p:sp>
      <p:sp>
        <p:nvSpPr>
          <p:cNvPr id="4" name="Текст 3"/>
          <p:cNvSpPr>
            <a:spLocks noGrp="1"/>
          </p:cNvSpPr>
          <p:nvPr>
            <p:ph type="body" sz="half" idx="2"/>
          </p:nvPr>
        </p:nvSpPr>
        <p:spPr>
          <a:xfrm>
            <a:off x="1631504" y="476672"/>
            <a:ext cx="3435658" cy="4114800"/>
          </a:xfrm>
        </p:spPr>
        <p:txBody>
          <a:bodyPr>
            <a:normAutofit/>
          </a:bodyPr>
          <a:lstStyle/>
          <a:p>
            <a:r>
              <a:rPr lang="ru-RU" dirty="0"/>
              <a:t>Величину алгебраической суммы каждого зубца одного желудочкового комплекса QRS измеряют в миллиметрах, учитывая при этом, что зубцы Q и S имеют знак минус (-), поскольку находятся ниже изоэлектрической линии,</a:t>
            </a:r>
          </a:p>
          <a:p>
            <a:r>
              <a:rPr lang="ru-RU" dirty="0"/>
              <a:t>а зубец R–знак плюс (+).</a:t>
            </a:r>
          </a:p>
          <a:p>
            <a:endParaRPr lang="ru-RU" dirty="0"/>
          </a:p>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912" y="476673"/>
            <a:ext cx="5204638" cy="362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5567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5520" y="6021288"/>
            <a:ext cx="8640960" cy="654968"/>
          </a:xfrm>
        </p:spPr>
        <p:txBody>
          <a:bodyPr>
            <a:normAutofit/>
          </a:bodyPr>
          <a:lstStyle/>
          <a:p>
            <a:r>
              <a:rPr lang="ru-RU" sz="3600" dirty="0"/>
              <a:t>Графический метод определения угла α </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292468" y="457200"/>
            <a:ext cx="44804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Текст 3"/>
          <p:cNvSpPr>
            <a:spLocks noGrp="1"/>
          </p:cNvSpPr>
          <p:nvPr>
            <p:ph type="body" sz="half" idx="2"/>
          </p:nvPr>
        </p:nvSpPr>
        <p:spPr>
          <a:xfrm>
            <a:off x="1703513" y="457200"/>
            <a:ext cx="3256146" cy="5276056"/>
          </a:xfrm>
        </p:spPr>
        <p:txBody>
          <a:bodyPr>
            <a:normAutofit lnSpcReduction="10000"/>
          </a:bodyPr>
          <a:lstStyle/>
          <a:p>
            <a:r>
              <a:rPr lang="ru-RU" dirty="0"/>
              <a:t>Положительная или отрицательная величина алгебраической суммы зубцов QRS в произвольно выбранном масштабе откладывается на положительную или отрицательную часть оси соответствующего отведения в </a:t>
            </a:r>
            <a:r>
              <a:rPr lang="ru-RU" dirty="0" err="1" smtClean="0"/>
              <a:t>шестиосевой</a:t>
            </a:r>
            <a:r>
              <a:rPr lang="ru-RU" dirty="0" smtClean="0"/>
              <a:t> системе координат. </a:t>
            </a:r>
          </a:p>
          <a:p>
            <a:r>
              <a:rPr lang="ru-RU" dirty="0" smtClean="0"/>
              <a:t> Эти </a:t>
            </a:r>
            <a:r>
              <a:rPr lang="ru-RU" dirty="0"/>
              <a:t>величины (соответствующие алгебраической сумме амплитуд зубцов) фактически представляют собой проекции искомой ЭОС на оси </a:t>
            </a:r>
            <a:r>
              <a:rPr lang="ru-RU" i="1" dirty="0" smtClean="0"/>
              <a:t>I </a:t>
            </a:r>
            <a:r>
              <a:rPr lang="ru-RU" dirty="0" smtClean="0"/>
              <a:t>и </a:t>
            </a:r>
            <a:r>
              <a:rPr lang="ru-RU" i="1" dirty="0" smtClean="0"/>
              <a:t>III </a:t>
            </a:r>
            <a:r>
              <a:rPr lang="ru-RU" dirty="0" smtClean="0"/>
              <a:t>стандартных </a:t>
            </a:r>
            <a:r>
              <a:rPr lang="ru-RU" dirty="0"/>
              <a:t>отведений</a:t>
            </a:r>
            <a:r>
              <a:rPr lang="ru-RU" dirty="0" smtClean="0"/>
              <a:t>.</a:t>
            </a:r>
          </a:p>
          <a:p>
            <a:r>
              <a:rPr lang="ru-RU" dirty="0" smtClean="0"/>
              <a:t> </a:t>
            </a:r>
            <a:r>
              <a:rPr lang="ru-RU" dirty="0"/>
              <a:t>Из концов этих проекций восстанавливают перпендикуляры к осям отведений. Точка пересечения перпендикуляров соединяется с центром системы. Эта линия и является ЭОС (электрической осью сердца) (α </a:t>
            </a:r>
            <a:r>
              <a:rPr lang="ru-RU" i="1" dirty="0"/>
              <a:t>QRS). </a:t>
            </a:r>
            <a:r>
              <a:rPr lang="ru-RU" dirty="0"/>
              <a:t>В данном случае угол </a:t>
            </a:r>
            <a:r>
              <a:rPr lang="ru-RU" i="1" dirty="0"/>
              <a:t>а </a:t>
            </a:r>
            <a:r>
              <a:rPr lang="ru-RU" dirty="0"/>
              <a:t>составляет —70°(резкое отклонение ЭОС влево). </a:t>
            </a:r>
          </a:p>
        </p:txBody>
      </p:sp>
      <p:sp>
        <p:nvSpPr>
          <p:cNvPr id="6" name="Текст 3"/>
          <p:cNvSpPr txBox="1">
            <a:spLocks/>
          </p:cNvSpPr>
          <p:nvPr/>
        </p:nvSpPr>
        <p:spPr>
          <a:xfrm>
            <a:off x="2207569" y="548680"/>
            <a:ext cx="2673657" cy="4114800"/>
          </a:xfrm>
          <a:prstGeom prst="rect">
            <a:avLst/>
          </a:prstGeom>
        </p:spPr>
        <p:txBody>
          <a:bodyPr vert="horz" lIns="91440" tIns="45720" rIns="91440" bIns="45720" rtlCol="0" anchor="ctr" anchorCtr="0">
            <a:normAutofit/>
          </a:bodyPr>
          <a:lstStyle>
            <a:lvl1pPr marL="0" indent="0" algn="l" defTabSz="914400" rtl="0" eaLnBrk="1" latinLnBrk="0" hangingPunct="1">
              <a:spcBef>
                <a:spcPct val="20000"/>
              </a:spcBef>
              <a:buClr>
                <a:schemeClr val="accent1"/>
              </a:buClr>
              <a:buFont typeface="Arial" pitchFamily="34" charset="0"/>
              <a:buNone/>
              <a:defRPr sz="2100" kern="1200">
                <a:solidFill>
                  <a:schemeClr val="tx2"/>
                </a:solidFill>
                <a:latin typeface="+mn-lt"/>
                <a:ea typeface="+mn-ea"/>
                <a:cs typeface="+mn-cs"/>
              </a:defRPr>
            </a:lvl1pPr>
            <a:lvl2pPr marL="457200" indent="0" algn="l" defTabSz="914400" rtl="0" eaLnBrk="1" latinLnBrk="0" hangingPunct="1">
              <a:spcBef>
                <a:spcPct val="20000"/>
              </a:spcBef>
              <a:buClr>
                <a:schemeClr val="accent1"/>
              </a:buClr>
              <a:buFont typeface="Arial" pitchFamily="34" charset="0"/>
              <a:buNone/>
              <a:defRPr sz="1200"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Font typeface="Arial" pitchFamily="34" charset="0"/>
              <a:buNone/>
              <a:defRPr sz="1000"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Font typeface="Arial" pitchFamily="34" charset="0"/>
              <a:buNone/>
              <a:defRPr sz="900"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9pPr>
          </a:lstStyle>
          <a:p>
            <a:endParaRPr lang="ru-RU" dirty="0"/>
          </a:p>
        </p:txBody>
      </p:sp>
    </p:spTree>
    <p:extLst>
      <p:ext uri="{BB962C8B-B14F-4D97-AF65-F5344CB8AC3E}">
        <p14:creationId xmlns:p14="http://schemas.microsoft.com/office/powerpoint/2010/main" val="4099654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sz="half" idx="2"/>
          </p:nvPr>
        </p:nvSpPr>
        <p:spPr>
          <a:xfrm>
            <a:off x="2286002" y="1052736"/>
            <a:ext cx="2673657" cy="3519264"/>
          </a:xfrm>
        </p:spPr>
        <p:txBody>
          <a:bodyPr>
            <a:normAutofit/>
          </a:bodyPr>
          <a:lstStyle/>
          <a:p>
            <a:pPr marL="285750" indent="-285750">
              <a:buFont typeface="Arial" pitchFamily="34" charset="0"/>
              <a:buChar char="•"/>
            </a:pPr>
            <a:r>
              <a:rPr lang="ru-RU" sz="1800" dirty="0"/>
              <a:t>Находите </a:t>
            </a:r>
            <a:r>
              <a:rPr lang="en-US" sz="1800" dirty="0"/>
              <a:t>R</a:t>
            </a:r>
            <a:r>
              <a:rPr lang="ru-RU" sz="1800" dirty="0"/>
              <a:t> </a:t>
            </a:r>
            <a:r>
              <a:rPr lang="en-US" sz="1800" dirty="0"/>
              <a:t>–</a:t>
            </a:r>
            <a:r>
              <a:rPr lang="ru-RU" sz="1800" dirty="0"/>
              <a:t> </a:t>
            </a:r>
            <a:r>
              <a:rPr lang="en-US" sz="1800" dirty="0"/>
              <a:t>S</a:t>
            </a:r>
            <a:r>
              <a:rPr lang="ru-RU" sz="1800" dirty="0"/>
              <a:t> в </a:t>
            </a:r>
            <a:r>
              <a:rPr lang="en-US" sz="1800" dirty="0"/>
              <a:t>I </a:t>
            </a:r>
            <a:r>
              <a:rPr lang="ru-RU" sz="1800" dirty="0"/>
              <a:t>и </a:t>
            </a:r>
            <a:r>
              <a:rPr lang="en-US" sz="1800" dirty="0"/>
              <a:t>aVF </a:t>
            </a:r>
            <a:r>
              <a:rPr lang="ru-RU" sz="1800" dirty="0"/>
              <a:t>отведениях</a:t>
            </a:r>
          </a:p>
          <a:p>
            <a:pPr marL="285750" indent="-285750">
              <a:buFont typeface="Arial" pitchFamily="34" charset="0"/>
              <a:buChar char="•"/>
            </a:pPr>
            <a:r>
              <a:rPr lang="ru-RU" sz="1800" dirty="0"/>
              <a:t>Откладываете полученные промежутки на вертикальной и </a:t>
            </a:r>
          </a:p>
          <a:p>
            <a:pPr>
              <a:lnSpc>
                <a:spcPct val="90000"/>
              </a:lnSpc>
            </a:pPr>
            <a:r>
              <a:rPr lang="ru-RU" sz="1800" dirty="0"/>
              <a:t>горизонтальной </a:t>
            </a:r>
            <a:r>
              <a:rPr lang="ru-RU" sz="1800" dirty="0"/>
              <a:t>осях</a:t>
            </a:r>
          </a:p>
          <a:p>
            <a:pPr marL="342900" indent="-342900">
              <a:buFont typeface="Arial" pitchFamily="34" charset="0"/>
              <a:buChar char="•"/>
            </a:pPr>
            <a:r>
              <a:rPr lang="ru-RU" sz="1800" dirty="0"/>
              <a:t>Пересечение укажет направление электрической оси </a:t>
            </a:r>
          </a:p>
          <a:p>
            <a:endParaRPr lang="ru-RU" sz="18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75921" y="1124744"/>
            <a:ext cx="456930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Прямая со стрелкой 8"/>
          <p:cNvCxnSpPr/>
          <p:nvPr/>
        </p:nvCxnSpPr>
        <p:spPr>
          <a:xfrm>
            <a:off x="7680176" y="3212976"/>
            <a:ext cx="936104" cy="158417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8224916" y="3140968"/>
            <a:ext cx="162018"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3639" y="4221089"/>
            <a:ext cx="173831"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Прямая соединительная линия 15"/>
          <p:cNvCxnSpPr/>
          <p:nvPr/>
        </p:nvCxnSpPr>
        <p:spPr>
          <a:xfrm>
            <a:off x="7687469" y="4298875"/>
            <a:ext cx="6184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a:stCxn id="14" idx="4"/>
          </p:cNvCxnSpPr>
          <p:nvPr/>
        </p:nvCxnSpPr>
        <p:spPr>
          <a:xfrm>
            <a:off x="8305925" y="3284985"/>
            <a:ext cx="40504" cy="10138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8206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79576" y="188640"/>
            <a:ext cx="7554416" cy="648072"/>
          </a:xfrm>
        </p:spPr>
        <p:txBody>
          <a:bodyPr>
            <a:normAutofit/>
          </a:bodyPr>
          <a:lstStyle/>
          <a:p>
            <a:r>
              <a:rPr lang="ru-RU" sz="2800" dirty="0"/>
              <a:t>Анализ сердечного ритма и проводимости</a:t>
            </a:r>
            <a:endParaRPr lang="ru-RU" sz="2800" dirty="0"/>
          </a:p>
        </p:txBody>
      </p:sp>
      <p:sp>
        <p:nvSpPr>
          <p:cNvPr id="3" name="Объект 2"/>
          <p:cNvSpPr>
            <a:spLocks noGrp="1"/>
          </p:cNvSpPr>
          <p:nvPr>
            <p:ph idx="1"/>
          </p:nvPr>
        </p:nvSpPr>
        <p:spPr>
          <a:xfrm>
            <a:off x="2096861" y="1196752"/>
            <a:ext cx="7543800" cy="4898900"/>
          </a:xfrm>
        </p:spPr>
        <p:txBody>
          <a:bodyPr>
            <a:noAutofit/>
          </a:bodyPr>
          <a:lstStyle/>
          <a:p>
            <a:r>
              <a:rPr lang="ru-RU" sz="2000" dirty="0"/>
              <a:t> </a:t>
            </a:r>
            <a:r>
              <a:rPr lang="ru-RU" i="1" u="sng" dirty="0"/>
              <a:t>Оценка регулярности сердечных сокращений</a:t>
            </a:r>
          </a:p>
          <a:p>
            <a:pPr marL="0" indent="0">
              <a:buNone/>
            </a:pPr>
            <a:r>
              <a:rPr lang="ru-RU" dirty="0"/>
              <a:t>Регулярность СС оценивается при сравнении продолжительности интервалов </a:t>
            </a:r>
            <a:r>
              <a:rPr lang="en-US" dirty="0"/>
              <a:t>R-R</a:t>
            </a:r>
            <a:r>
              <a:rPr lang="ru-RU" dirty="0"/>
              <a:t>. </a:t>
            </a:r>
          </a:p>
          <a:p>
            <a:pPr marL="0" indent="0">
              <a:buNone/>
            </a:pPr>
            <a:r>
              <a:rPr lang="ru-RU" dirty="0"/>
              <a:t>Регулярный</a:t>
            </a:r>
            <a:r>
              <a:rPr lang="ru-RU" dirty="0"/>
              <a:t>, или </a:t>
            </a:r>
            <a:r>
              <a:rPr lang="ru-RU" b="1" i="1" dirty="0"/>
              <a:t>правильный</a:t>
            </a:r>
            <a:r>
              <a:rPr lang="ru-RU" dirty="0"/>
              <a:t> ритм сердца диагностируется , если продолжительность интервалов </a:t>
            </a:r>
            <a:r>
              <a:rPr lang="en-US" dirty="0"/>
              <a:t>R-R</a:t>
            </a:r>
            <a:r>
              <a:rPr lang="ru-RU" dirty="0"/>
              <a:t> одинакова и разброс полученных величин не превышает ±10% от средней их продолжительности. </a:t>
            </a:r>
          </a:p>
          <a:p>
            <a:pPr marL="0" indent="0">
              <a:buNone/>
            </a:pPr>
            <a:endParaRPr lang="ru-RU" dirty="0"/>
          </a:p>
          <a:p>
            <a:pPr marL="0" indent="0">
              <a:buNone/>
            </a:pPr>
            <a:endParaRPr lang="ru-RU" sz="2000" dirty="0"/>
          </a:p>
          <a:p>
            <a:pPr marL="0" indent="0">
              <a:buNone/>
            </a:pPr>
            <a:endParaRPr lang="ru-RU" sz="2000" dirty="0"/>
          </a:p>
        </p:txBody>
      </p:sp>
      <p:pic>
        <p:nvPicPr>
          <p:cNvPr id="5" name="Рисунок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l="12778" t="4815" r="4167" b="71296"/>
          <a:stretch/>
        </p:blipFill>
        <p:spPr>
          <a:xfrm>
            <a:off x="2423592" y="4941168"/>
            <a:ext cx="7505101" cy="1584176"/>
          </a:xfrm>
          <a:prstGeom prst="rect">
            <a:avLst/>
          </a:prstGeom>
        </p:spPr>
      </p:pic>
    </p:spTree>
    <p:extLst>
      <p:ext uri="{BB962C8B-B14F-4D97-AF65-F5344CB8AC3E}">
        <p14:creationId xmlns:p14="http://schemas.microsoft.com/office/powerpoint/2010/main" val="94606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5"/>
                                        </p:tgtEl>
                                        <p:attrNameLst>
                                          <p:attrName>ppt_w</p:attrName>
                                        </p:attrNameLst>
                                      </p:cBhvr>
                                      <p:tavLst>
                                        <p:tav tm="0">
                                          <p:val>
                                            <p:strVal val="ppt_w"/>
                                          </p:val>
                                        </p:tav>
                                        <p:tav tm="100000">
                                          <p:val>
                                            <p:fltVal val="0"/>
                                          </p:val>
                                        </p:tav>
                                      </p:tavLst>
                                    </p:anim>
                                    <p:anim calcmode="lin" valueType="num">
                                      <p:cBhvr>
                                        <p:cTn id="11" dur="500"/>
                                        <p:tgtEl>
                                          <p:spTgt spid="5"/>
                                        </p:tgtEl>
                                        <p:attrNameLst>
                                          <p:attrName>ppt_h</p:attrName>
                                        </p:attrNameLst>
                                      </p:cBhvr>
                                      <p:tavLst>
                                        <p:tav tm="0">
                                          <p:val>
                                            <p:strVal val="ppt_h"/>
                                          </p:val>
                                        </p:tav>
                                        <p:tav tm="100000">
                                          <p:val>
                                            <p:fltVal val="0"/>
                                          </p:val>
                                        </p:tav>
                                      </p:tavLst>
                                    </p:anim>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sz="half" idx="2"/>
          </p:nvPr>
        </p:nvSpPr>
        <p:spPr>
          <a:xfrm>
            <a:off x="1775521" y="1052736"/>
            <a:ext cx="3184138" cy="4824536"/>
          </a:xfrm>
        </p:spPr>
        <p:txBody>
          <a:bodyPr>
            <a:noAutofit/>
          </a:bodyPr>
          <a:lstStyle/>
          <a:p>
            <a:pPr marL="342900" indent="-342900">
              <a:buFont typeface="Arial" pitchFamily="34" charset="0"/>
              <a:buChar char="•"/>
            </a:pPr>
            <a:r>
              <a:rPr lang="ru-RU" sz="2400" dirty="0"/>
              <a:t>Практически можно определять ось используя любые стандартные отведения, даже с отрицательной разницей R – S</a:t>
            </a:r>
          </a:p>
          <a:p>
            <a:pPr marL="342900" indent="-342900">
              <a:buFont typeface="Arial" pitchFamily="34" charset="0"/>
              <a:buChar char="•"/>
            </a:pPr>
            <a:r>
              <a:rPr lang="ru-RU" sz="2400" dirty="0"/>
              <a:t>Важно лишь найти точку пересечения перпендикуляров к осям</a:t>
            </a:r>
          </a:p>
          <a:p>
            <a:endParaRPr lang="ru-RU" sz="24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47928" y="692696"/>
            <a:ext cx="4562586"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Прямая со стрелкой 7"/>
          <p:cNvCxnSpPr/>
          <p:nvPr/>
        </p:nvCxnSpPr>
        <p:spPr>
          <a:xfrm>
            <a:off x="7680176" y="2780928"/>
            <a:ext cx="1584176" cy="12961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Овал 8"/>
          <p:cNvSpPr/>
          <p:nvPr/>
        </p:nvSpPr>
        <p:spPr>
          <a:xfrm>
            <a:off x="8602123" y="3196998"/>
            <a:ext cx="108012" cy="10801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7954312" y="2510820"/>
            <a:ext cx="153280" cy="12609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 name="Прямая соединительная линия 11"/>
          <p:cNvCxnSpPr/>
          <p:nvPr/>
        </p:nvCxnSpPr>
        <p:spPr>
          <a:xfrm flipH="1">
            <a:off x="7879727" y="2116878"/>
            <a:ext cx="1444792" cy="237626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7537737" y="1722992"/>
            <a:ext cx="1512168" cy="273630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4579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7568" y="404664"/>
            <a:ext cx="8058472" cy="654968"/>
          </a:xfrm>
        </p:spPr>
        <p:txBody>
          <a:bodyPr>
            <a:normAutofit/>
          </a:bodyPr>
          <a:lstStyle/>
          <a:p>
            <a:r>
              <a:rPr lang="ru-RU" sz="3600" b="1" dirty="0"/>
              <a:t>Табличный способ определения угла α </a:t>
            </a:r>
            <a:endParaRPr lang="ru-RU" sz="36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2" y="1412776"/>
            <a:ext cx="8266886"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027705" y="5370427"/>
            <a:ext cx="8424936" cy="646331"/>
          </a:xfrm>
          <a:prstGeom prst="rect">
            <a:avLst/>
          </a:prstGeom>
        </p:spPr>
        <p:txBody>
          <a:bodyPr wrap="square">
            <a:spAutoFit/>
          </a:bodyPr>
          <a:lstStyle/>
          <a:p>
            <a:r>
              <a:rPr lang="ru-RU" dirty="0"/>
              <a:t>Зависимость алгебраической суммы зубцов </a:t>
            </a:r>
            <a:r>
              <a:rPr lang="ru-RU" dirty="0" err="1"/>
              <a:t>QRSв</a:t>
            </a:r>
            <a:r>
              <a:rPr lang="ru-RU" dirty="0"/>
              <a:t> отведениях от конечностей от величины угла α.</a:t>
            </a:r>
          </a:p>
        </p:txBody>
      </p:sp>
    </p:spTree>
    <p:extLst>
      <p:ext uri="{BB962C8B-B14F-4D97-AF65-F5344CB8AC3E}">
        <p14:creationId xmlns:p14="http://schemas.microsoft.com/office/powerpoint/2010/main" val="2782467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5640" y="116632"/>
            <a:ext cx="6781800" cy="1159024"/>
          </a:xfrm>
        </p:spPr>
        <p:txBody>
          <a:bodyPr>
            <a:normAutofit/>
          </a:bodyPr>
          <a:lstStyle/>
          <a:p>
            <a:pPr algn="ctr"/>
            <a:r>
              <a:rPr lang="ru-RU" sz="2400" dirty="0"/>
              <a:t>Определение ЭОС по равенству зубцов </a:t>
            </a:r>
            <a:r>
              <a:rPr lang="ru-RU" sz="2400" dirty="0"/>
              <a:t>R и S в </a:t>
            </a:r>
            <a:r>
              <a:rPr lang="ru-RU" sz="2400" dirty="0"/>
              <a:t>стандартных и усиленных отведений от конечностей</a:t>
            </a:r>
          </a:p>
        </p:txBody>
      </p:sp>
      <p:sp>
        <p:nvSpPr>
          <p:cNvPr id="3" name="Объект 2"/>
          <p:cNvSpPr>
            <a:spLocks noGrp="1"/>
          </p:cNvSpPr>
          <p:nvPr>
            <p:ph idx="1"/>
          </p:nvPr>
        </p:nvSpPr>
        <p:spPr>
          <a:xfrm>
            <a:off x="2463754" y="4941168"/>
            <a:ext cx="7543800" cy="573832"/>
          </a:xfrm>
        </p:spPr>
        <p:txBody>
          <a:bodyPr>
            <a:normAutofit fontScale="70000" lnSpcReduction="20000"/>
          </a:bodyPr>
          <a:lstStyle/>
          <a:p>
            <a:pPr marL="0" indent="0" algn="ctr">
              <a:buNone/>
            </a:pPr>
            <a:r>
              <a:rPr lang="ru-RU" b="1" dirty="0" smtClean="0"/>
              <a:t> </a:t>
            </a:r>
            <a:r>
              <a:rPr lang="ru-RU" b="1" dirty="0"/>
              <a:t>Способ является табличным оформлением другого, более часто используемого способа -визуального определения угла α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600" y="1628801"/>
            <a:ext cx="7704856" cy="286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46299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286000" y="685800"/>
            <a:ext cx="7543800" cy="1375048"/>
          </a:xfrm>
        </p:spPr>
        <p:txBody>
          <a:bodyPr>
            <a:noAutofit/>
          </a:bodyPr>
          <a:lstStyle/>
          <a:p>
            <a:pPr marL="0" indent="0">
              <a:buNone/>
            </a:pPr>
            <a:endParaRPr lang="ru-RU" sz="3600" dirty="0"/>
          </a:p>
          <a:p>
            <a:pPr marL="0" indent="0">
              <a:buNone/>
            </a:pPr>
            <a:r>
              <a:rPr lang="ru-RU" sz="3600" dirty="0"/>
              <a:t>В остальных случаях диагностируется </a:t>
            </a:r>
            <a:r>
              <a:rPr lang="ru-RU" sz="3600" b="1" i="1" dirty="0"/>
              <a:t>неправильный</a:t>
            </a:r>
            <a:r>
              <a:rPr lang="ru-RU" sz="3600" dirty="0"/>
              <a:t> (</a:t>
            </a:r>
            <a:r>
              <a:rPr lang="ru-RU" sz="3600" dirty="0"/>
              <a:t>аритмичный) </a:t>
            </a:r>
            <a:r>
              <a:rPr lang="ru-RU" sz="3600" dirty="0"/>
              <a:t>сердечный ритм.</a:t>
            </a:r>
          </a:p>
          <a:p>
            <a:endParaRPr lang="ru-RU" sz="3600" dirty="0"/>
          </a:p>
        </p:txBody>
      </p:sp>
      <p:pic>
        <p:nvPicPr>
          <p:cNvPr id="4" name="Рисунок 3"/>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l="11528" t="28518" r="4166" b="20186"/>
          <a:stretch/>
        </p:blipFill>
        <p:spPr>
          <a:xfrm>
            <a:off x="2207568" y="2564904"/>
            <a:ext cx="7708900" cy="3517900"/>
          </a:xfrm>
          <a:prstGeom prst="rect">
            <a:avLst/>
          </a:prstGeom>
        </p:spPr>
      </p:pic>
    </p:spTree>
    <p:extLst>
      <p:ext uri="{BB962C8B-B14F-4D97-AF65-F5344CB8AC3E}">
        <p14:creationId xmlns:p14="http://schemas.microsoft.com/office/powerpoint/2010/main" val="802625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286000" y="685800"/>
            <a:ext cx="7543800" cy="1807096"/>
          </a:xfrm>
        </p:spPr>
        <p:txBody>
          <a:bodyPr>
            <a:normAutofit fontScale="92500" lnSpcReduction="20000"/>
          </a:bodyPr>
          <a:lstStyle/>
          <a:p>
            <a:pPr marL="0" indent="0">
              <a:buNone/>
            </a:pPr>
            <a:r>
              <a:rPr lang="ru-RU" sz="3600" u="sng" dirty="0"/>
              <a:t>Подсчёт ЧСС</a:t>
            </a:r>
            <a:endParaRPr lang="ru-RU" u="sng" dirty="0" smtClean="0"/>
          </a:p>
          <a:p>
            <a:r>
              <a:rPr lang="ru-RU" dirty="0" smtClean="0"/>
              <a:t>При </a:t>
            </a:r>
            <a:r>
              <a:rPr lang="ru-RU" b="1" i="1" dirty="0" smtClean="0"/>
              <a:t>правильном</a:t>
            </a:r>
            <a:r>
              <a:rPr lang="ru-RU" dirty="0" smtClean="0"/>
              <a:t> ритме ЧСС определяют по формуле:</a:t>
            </a:r>
          </a:p>
          <a:p>
            <a:pPr marL="0" indent="0">
              <a:buNone/>
            </a:pPr>
            <a:r>
              <a:rPr lang="en-US" sz="2000" dirty="0"/>
              <a:t>60 – </a:t>
            </a:r>
            <a:r>
              <a:rPr lang="ru-RU" sz="2000" dirty="0"/>
              <a:t>число секунд в минуте</a:t>
            </a:r>
          </a:p>
          <a:p>
            <a:pPr marL="0" indent="0">
              <a:buNone/>
            </a:pPr>
            <a:r>
              <a:rPr lang="en-US" sz="2000" dirty="0"/>
              <a:t>R-R</a:t>
            </a:r>
            <a:r>
              <a:rPr lang="ru-RU" sz="2000" dirty="0"/>
              <a:t> – длительность интервала, выраженная в секундах</a:t>
            </a:r>
          </a:p>
          <a:p>
            <a:pPr marL="0" indent="0">
              <a:buNone/>
            </a:pPr>
            <a:endParaRPr lang="ru-RU" sz="1400" dirty="0"/>
          </a:p>
          <a:p>
            <a:pPr marL="0" indent="0">
              <a:buNone/>
            </a:pP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888" y="2780928"/>
            <a:ext cx="8210213"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Овал 1"/>
          <p:cNvSpPr/>
          <p:nvPr/>
        </p:nvSpPr>
        <p:spPr>
          <a:xfrm>
            <a:off x="4871865" y="3284984"/>
            <a:ext cx="3312367" cy="23762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Объект 3"/>
          <p:cNvPicPr>
            <a:picLocks noChangeAspect="1"/>
          </p:cNvPicPr>
          <p:nvPr/>
        </p:nvPicPr>
        <p:blipFill rotWithShape="1">
          <a:blip r:embed="rId3">
            <a:extLst>
              <a:ext uri="{28A0092B-C50C-407E-A947-70E740481C1C}">
                <a14:useLocalDpi xmlns:a14="http://schemas.microsoft.com/office/drawing/2010/main" val="0"/>
              </a:ext>
            </a:extLst>
          </a:blip>
          <a:srcRect l="14111" t="10161" r="14383" b="29641"/>
          <a:stretch/>
        </p:blipFill>
        <p:spPr>
          <a:xfrm>
            <a:off x="2021344" y="2528408"/>
            <a:ext cx="7833107" cy="3369867"/>
          </a:xfrm>
          <a:prstGeom prst="rect">
            <a:avLst/>
          </a:prstGeom>
        </p:spPr>
      </p:pic>
    </p:spTree>
    <p:extLst>
      <p:ext uri="{BB962C8B-B14F-4D97-AF65-F5344CB8AC3E}">
        <p14:creationId xmlns:p14="http://schemas.microsoft.com/office/powerpoint/2010/main" val="94344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2050"/>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71664" y="5157192"/>
            <a:ext cx="5996136" cy="1224136"/>
          </a:xfrm>
        </p:spPr>
        <p:txBody>
          <a:bodyPr>
            <a:normAutofit/>
          </a:bodyPr>
          <a:lstStyle/>
          <a:p>
            <a:r>
              <a:rPr lang="ru-RU" sz="1800" b="1" dirty="0">
                <a:latin typeface="+mn-lt"/>
              </a:rPr>
              <a:t>ЧСС в зависимости от длительности интервала </a:t>
            </a:r>
            <a:r>
              <a:rPr lang="en-US" sz="1800" b="1" dirty="0">
                <a:latin typeface="+mn-lt"/>
              </a:rPr>
              <a:t>R-R</a:t>
            </a:r>
            <a:endParaRPr lang="ru-RU" sz="1800" b="1" dirty="0">
              <a:latin typeface="+mn-lt"/>
            </a:endParaRPr>
          </a:p>
        </p:txBody>
      </p:sp>
      <p:sp>
        <p:nvSpPr>
          <p:cNvPr id="3" name="Объект 2"/>
          <p:cNvSpPr>
            <a:spLocks noGrp="1"/>
          </p:cNvSpPr>
          <p:nvPr>
            <p:ph idx="1"/>
          </p:nvPr>
        </p:nvSpPr>
        <p:spPr>
          <a:xfrm>
            <a:off x="2286000" y="404664"/>
            <a:ext cx="7543800" cy="1296144"/>
          </a:xfrm>
        </p:spPr>
        <p:txBody>
          <a:bodyPr/>
          <a:lstStyle/>
          <a:p>
            <a:r>
              <a:rPr lang="ru-RU" dirty="0" smtClean="0"/>
              <a:t>Гораздо удобней определять ЧСС с помощью специальных таблиц.</a:t>
            </a:r>
            <a:endParaRPr lang="ru-RU" dirty="0"/>
          </a:p>
        </p:txBody>
      </p:sp>
      <p:pic>
        <p:nvPicPr>
          <p:cNvPr id="4" name="Рисунок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colorTemperature colorTemp="4700"/>
                    </a14:imgEffect>
                  </a14:imgLayer>
                </a14:imgProps>
              </a:ext>
              <a:ext uri="{28A0092B-C50C-407E-A947-70E740481C1C}">
                <a14:useLocalDpi xmlns:a14="http://schemas.microsoft.com/office/drawing/2010/main" val="0"/>
              </a:ext>
            </a:extLst>
          </a:blip>
          <a:srcRect l="2368" t="8540" r="5132" b="9711"/>
          <a:stretch/>
        </p:blipFill>
        <p:spPr>
          <a:xfrm>
            <a:off x="2006479" y="1700808"/>
            <a:ext cx="8267716" cy="4104456"/>
          </a:xfrm>
          <a:prstGeom prst="rect">
            <a:avLst/>
          </a:prstGeom>
        </p:spPr>
      </p:pic>
    </p:spTree>
    <p:extLst>
      <p:ext uri="{BB962C8B-B14F-4D97-AF65-F5344CB8AC3E}">
        <p14:creationId xmlns:p14="http://schemas.microsoft.com/office/powerpoint/2010/main" val="29223874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p:cNvSpPr>
                <a:spLocks noGrp="1"/>
              </p:cNvSpPr>
              <p:nvPr>
                <p:ph idx="1"/>
              </p:nvPr>
            </p:nvSpPr>
            <p:spPr>
              <a:xfrm>
                <a:off x="2286000" y="0"/>
                <a:ext cx="7543800" cy="3933056"/>
              </a:xfrm>
            </p:spPr>
            <p:txBody>
              <a:bodyPr/>
              <a:lstStyle/>
              <a:p>
                <a:r>
                  <a:rPr lang="ru-RU" dirty="0" smtClean="0"/>
                  <a:t>При </a:t>
                </a:r>
                <a:r>
                  <a:rPr lang="ru-RU" b="1" i="1" dirty="0"/>
                  <a:t>неправильном</a:t>
                </a:r>
                <a:r>
                  <a:rPr lang="ru-RU" dirty="0" smtClean="0"/>
                  <a:t>ритме:</a:t>
                </a:r>
              </a:p>
              <a:p>
                <a:pPr marL="0" indent="0">
                  <a:buNone/>
                </a:pPr>
                <a:r>
                  <a:rPr lang="ru-RU" sz="1800" dirty="0"/>
                  <a:t>ЭКГ в одном из отведений (чаще во </a:t>
                </a:r>
                <a:r>
                  <a:rPr lang="en-US" sz="1800" dirty="0"/>
                  <a:t>II</a:t>
                </a:r>
                <a:r>
                  <a:rPr lang="ru-RU" sz="1800" dirty="0"/>
                  <a:t> стандартном) записывается дольше, чем обычно, например в течении  3-4 секунды. При скорости движения ленты 50 мм*</a:t>
                </a:r>
                <a14:m>
                  <m:oMath xmlns:m="http://schemas.openxmlformats.org/officeDocument/2006/math">
                    <m:sSup>
                      <m:sSupPr>
                        <m:ctrlPr>
                          <a:rPr lang="ru-RU" sz="1800" i="1">
                            <a:latin typeface="Cambria Math" panose="02040503050406030204" pitchFamily="18" charset="0"/>
                          </a:rPr>
                        </m:ctrlPr>
                      </m:sSupPr>
                      <m:e>
                        <m:r>
                          <a:rPr lang="ru-RU" sz="1800" i="1">
                            <a:latin typeface="Cambria Math"/>
                          </a:rPr>
                          <m:t>с</m:t>
                        </m:r>
                      </m:e>
                      <m:sup>
                        <m:r>
                          <a:rPr lang="ru-RU" sz="1800" i="1">
                            <a:latin typeface="Cambria Math"/>
                          </a:rPr>
                          <m:t>−1</m:t>
                        </m:r>
                      </m:sup>
                    </m:sSup>
                  </m:oMath>
                </a14:m>
                <a:r>
                  <a:rPr lang="ru-RU" sz="1800" dirty="0"/>
                  <a:t> это время соответствует 15-20 см.</a:t>
                </a:r>
              </a:p>
              <a:p>
                <a:pPr marL="0" indent="0">
                  <a:buNone/>
                </a:pPr>
                <a:r>
                  <a:rPr lang="ru-RU" dirty="0" smtClean="0"/>
                  <a:t>Затем подсчитывают число комплексов </a:t>
                </a:r>
                <a:r>
                  <a:rPr lang="en-US" dirty="0" smtClean="0"/>
                  <a:t>QRS</a:t>
                </a:r>
                <a:r>
                  <a:rPr lang="ru-RU" dirty="0" smtClean="0"/>
                  <a:t>, за 3 секунды (15 см ленты) и полученный результат  умножают на 20.</a:t>
                </a:r>
                <a:endParaRPr lang="ru-RU" dirty="0"/>
              </a:p>
              <a:p>
                <a:endParaRPr lang="ru-RU" dirty="0"/>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762000" y="0"/>
                <a:ext cx="7543800" cy="3933056"/>
              </a:xfrm>
              <a:blipFill rotWithShape="1">
                <a:blip r:embed="rId2"/>
                <a:stretch>
                  <a:fillRect l="-1212" r="-162"/>
                </a:stretch>
              </a:blipFill>
            </p:spPr>
            <p:txBody>
              <a:bodyPr/>
              <a:lstStyle/>
              <a:p>
                <a:r>
                  <a:rPr lang="ru-RU">
                    <a:noFill/>
                  </a:rPr>
                  <a:t> </a:t>
                </a:r>
              </a:p>
            </p:txBody>
          </p:sp>
        </mc:Fallback>
      </mc:AlternateContent>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41" y="3140968"/>
            <a:ext cx="7712075"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Прямая соединительная линия 4"/>
          <p:cNvCxnSpPr/>
          <p:nvPr/>
        </p:nvCxnSpPr>
        <p:spPr>
          <a:xfrm flipV="1">
            <a:off x="2639616" y="6309320"/>
            <a:ext cx="4680520" cy="7200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
        <p:nvSpPr>
          <p:cNvPr id="6" name="Овал 5"/>
          <p:cNvSpPr/>
          <p:nvPr/>
        </p:nvSpPr>
        <p:spPr>
          <a:xfrm>
            <a:off x="7824192" y="5661248"/>
            <a:ext cx="165618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Овал 6"/>
          <p:cNvSpPr/>
          <p:nvPr/>
        </p:nvSpPr>
        <p:spPr>
          <a:xfrm>
            <a:off x="7536160" y="4077072"/>
            <a:ext cx="1944216"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4245735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351584" y="116632"/>
            <a:ext cx="7848872" cy="720080"/>
          </a:xfrm>
        </p:spPr>
        <p:txBody>
          <a:bodyPr>
            <a:noAutofit/>
          </a:bodyPr>
          <a:lstStyle/>
          <a:p>
            <a:r>
              <a:rPr lang="ru-RU" sz="2400" u="sng" dirty="0">
                <a:latin typeface="+mn-lt"/>
              </a:rPr>
              <a:t>Определение источника возбуждения (водителя ритма)</a:t>
            </a:r>
            <a:br>
              <a:rPr lang="ru-RU" sz="2400" u="sng" dirty="0">
                <a:latin typeface="+mn-lt"/>
              </a:rPr>
            </a:br>
            <a:endParaRPr lang="ru-RU" sz="2400" dirty="0">
              <a:latin typeface="+mn-lt"/>
            </a:endParaRPr>
          </a:p>
        </p:txBody>
      </p:sp>
      <p:pic>
        <p:nvPicPr>
          <p:cNvPr id="7" name="Объект 6"/>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15955" r="5480" b="5324"/>
          <a:stretch/>
        </p:blipFill>
        <p:spPr>
          <a:xfrm rot="10800000">
            <a:off x="5519936" y="620688"/>
            <a:ext cx="4587026" cy="3378878"/>
          </a:xfrm>
        </p:spPr>
      </p:pic>
      <p:sp>
        <p:nvSpPr>
          <p:cNvPr id="6" name="Текст 5"/>
          <p:cNvSpPr>
            <a:spLocks noGrp="1"/>
          </p:cNvSpPr>
          <p:nvPr>
            <p:ph type="body" sz="half" idx="2"/>
          </p:nvPr>
        </p:nvSpPr>
        <p:spPr>
          <a:xfrm>
            <a:off x="1919537" y="1196752"/>
            <a:ext cx="3024335" cy="3600400"/>
          </a:xfrm>
        </p:spPr>
        <p:txBody>
          <a:bodyPr>
            <a:normAutofit lnSpcReduction="10000"/>
          </a:bodyPr>
          <a:lstStyle/>
          <a:p>
            <a:r>
              <a:rPr lang="ru-RU" sz="1800" b="1" dirty="0"/>
              <a:t>Синусовый ритм</a:t>
            </a:r>
            <a:r>
              <a:rPr lang="ru-RU" sz="1800" b="1" dirty="0"/>
              <a:t> </a:t>
            </a:r>
            <a:r>
              <a:rPr lang="ru-RU" sz="1800" dirty="0"/>
              <a:t>характеризуется:</a:t>
            </a:r>
          </a:p>
          <a:p>
            <a:endParaRPr lang="ru-RU" sz="1800" dirty="0"/>
          </a:p>
          <a:p>
            <a:pPr marL="457200" indent="-457200">
              <a:buAutoNum type="arabicPeriod"/>
            </a:pPr>
            <a:r>
              <a:rPr lang="ru-RU" sz="1800" dirty="0"/>
              <a:t>Наличием во </a:t>
            </a:r>
            <a:r>
              <a:rPr lang="en-US" sz="1800" dirty="0"/>
              <a:t>II</a:t>
            </a:r>
            <a:r>
              <a:rPr lang="ru-RU" sz="1800" dirty="0"/>
              <a:t> стандартном отведении положительных зубцов </a:t>
            </a:r>
            <a:r>
              <a:rPr lang="en-US" sz="1800" dirty="0"/>
              <a:t>P</a:t>
            </a:r>
            <a:r>
              <a:rPr lang="ru-RU" sz="1800" dirty="0"/>
              <a:t>, предшествующих каждому комплексу </a:t>
            </a:r>
            <a:r>
              <a:rPr lang="en-US" sz="1800" dirty="0"/>
              <a:t>QRS</a:t>
            </a:r>
            <a:r>
              <a:rPr lang="ru-RU" sz="1800" dirty="0"/>
              <a:t>.</a:t>
            </a:r>
          </a:p>
          <a:p>
            <a:pPr marL="457200" indent="-457200">
              <a:buAutoNum type="arabicPeriod"/>
            </a:pPr>
            <a:r>
              <a:rPr lang="ru-RU" sz="1800" dirty="0"/>
              <a:t>Постоянной одинаковой формой всех зубцов Р в одном т том же отведении.</a:t>
            </a:r>
          </a:p>
          <a:p>
            <a:endParaRPr lang="ru-RU" sz="1800" dirty="0"/>
          </a:p>
          <a:p>
            <a:endParaRPr lang="ru-RU" sz="1800" dirty="0"/>
          </a:p>
        </p:txBody>
      </p:sp>
      <p:sp>
        <p:nvSpPr>
          <p:cNvPr id="8" name="Прямоугольник 7"/>
          <p:cNvSpPr/>
          <p:nvPr/>
        </p:nvSpPr>
        <p:spPr>
          <a:xfrm>
            <a:off x="4007768" y="4964154"/>
            <a:ext cx="5382344" cy="923330"/>
          </a:xfrm>
          <a:prstGeom prst="rect">
            <a:avLst/>
          </a:prstGeom>
        </p:spPr>
        <p:txBody>
          <a:bodyPr wrap="square">
            <a:spAutoFit/>
          </a:bodyPr>
          <a:lstStyle/>
          <a:p>
            <a:r>
              <a:rPr lang="ru-RU" dirty="0">
                <a:solidFill>
                  <a:srgbClr val="FF0000"/>
                </a:solidFill>
              </a:rPr>
              <a:t>ПРИ ОТСУТСТВИИ ЭТИХ ПРИЗНАКОВ ДИАГНОСТИРУЕТСЯ РАЗЛИЧНЫЕ ВАРИАНТЫ НЕСИНУСОВОГО РИТМА.</a:t>
            </a:r>
            <a:endParaRPr lang="ru-RU" dirty="0">
              <a:solidFill>
                <a:srgbClr val="FF0000"/>
              </a:solidFill>
            </a:endParaRPr>
          </a:p>
        </p:txBody>
      </p:sp>
    </p:spTree>
    <p:extLst>
      <p:ext uri="{BB962C8B-B14F-4D97-AF65-F5344CB8AC3E}">
        <p14:creationId xmlns:p14="http://schemas.microsoft.com/office/powerpoint/2010/main" val="40369292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775520" y="863450"/>
            <a:ext cx="3112130" cy="4195936"/>
          </a:xfrm>
        </p:spPr>
        <p:txBody>
          <a:bodyPr>
            <a:normAutofit/>
          </a:bodyPr>
          <a:lstStyle/>
          <a:p>
            <a:r>
              <a:rPr lang="ru-RU" b="1" dirty="0" smtClean="0"/>
              <a:t>Предсердный ритм:</a:t>
            </a:r>
          </a:p>
          <a:p>
            <a:pPr marL="457200" indent="-457200">
              <a:buAutoNum type="arabicPeriod"/>
            </a:pPr>
            <a:r>
              <a:rPr lang="ru-RU" sz="1900" dirty="0"/>
              <a:t>Во </a:t>
            </a:r>
            <a:r>
              <a:rPr lang="en-US" sz="1900" dirty="0"/>
              <a:t>II </a:t>
            </a:r>
            <a:r>
              <a:rPr lang="ru-RU" sz="1900" dirty="0"/>
              <a:t>и </a:t>
            </a:r>
            <a:r>
              <a:rPr lang="en-US" sz="1900" dirty="0"/>
              <a:t>III</a:t>
            </a:r>
            <a:r>
              <a:rPr lang="ru-RU" sz="1900" dirty="0"/>
              <a:t> стандартном отведении регистрируется отрицательное зубцы Р.</a:t>
            </a:r>
          </a:p>
          <a:p>
            <a:pPr marL="457200" indent="-457200">
              <a:buAutoNum type="arabicPeriod"/>
            </a:pPr>
            <a:r>
              <a:rPr lang="ru-RU" sz="1900" dirty="0"/>
              <a:t>Интервал Р</a:t>
            </a:r>
            <a:r>
              <a:rPr lang="en-US" sz="1900" dirty="0"/>
              <a:t>-Q(R) </a:t>
            </a:r>
            <a:r>
              <a:rPr lang="ru-RU" sz="1900" dirty="0"/>
              <a:t>может быть несколько укорочен или не изменен.</a:t>
            </a:r>
          </a:p>
          <a:p>
            <a:pPr marL="457200" indent="-457200">
              <a:buAutoNum type="arabicPeriod"/>
            </a:pPr>
            <a:r>
              <a:rPr lang="en-US" sz="1900" dirty="0"/>
              <a:t>QRS</a:t>
            </a:r>
            <a:r>
              <a:rPr lang="ru-RU" sz="1900" dirty="0"/>
              <a:t> – неизменен </a:t>
            </a:r>
          </a:p>
          <a:p>
            <a:pPr marL="457200" indent="-457200">
              <a:buAutoNum type="arabicPeriod"/>
            </a:pPr>
            <a:r>
              <a:rPr lang="ru-RU" sz="1900" dirty="0"/>
              <a:t>ЧСС от 60 до 90</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03913" y="620688"/>
            <a:ext cx="526031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591944" y="3861049"/>
            <a:ext cx="4572000" cy="1200329"/>
          </a:xfrm>
          <a:prstGeom prst="rect">
            <a:avLst/>
          </a:prstGeom>
        </p:spPr>
        <p:txBody>
          <a:bodyPr>
            <a:spAutoFit/>
          </a:bodyPr>
          <a:lstStyle/>
          <a:p>
            <a:r>
              <a:rPr lang="ru-RU" dirty="0"/>
              <a:t>В тех случаях, когда источник возбуждения располагается в нижних отделах предсердий – электрический импульс распространяется в обратном </a:t>
            </a:r>
            <a:r>
              <a:rPr lang="ru-RU" dirty="0"/>
              <a:t>направлении (снизу вверх).</a:t>
            </a:r>
            <a:endParaRPr lang="ru-RU" dirty="0"/>
          </a:p>
        </p:txBody>
      </p:sp>
    </p:spTree>
    <p:extLst>
      <p:ext uri="{BB962C8B-B14F-4D97-AF65-F5344CB8AC3E}">
        <p14:creationId xmlns:p14="http://schemas.microsoft.com/office/powerpoint/2010/main" val="74751117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930</Words>
  <Application>Microsoft Office PowerPoint</Application>
  <PresentationFormat>Широкоэкранный</PresentationFormat>
  <Paragraphs>109</Paragraphs>
  <Slides>32</Slides>
  <Notes>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32</vt:i4>
      </vt:variant>
    </vt:vector>
  </HeadingPairs>
  <TitlesOfParts>
    <vt:vector size="37" baseType="lpstr">
      <vt:lpstr>Arial</vt:lpstr>
      <vt:lpstr>Calibri</vt:lpstr>
      <vt:lpstr>Calibri Light</vt:lpstr>
      <vt:lpstr>Cambria Math</vt:lpstr>
      <vt:lpstr>Тема Office</vt:lpstr>
      <vt:lpstr>Презентация PowerPoint</vt:lpstr>
      <vt:lpstr>Анализ Электрокардиограммы</vt:lpstr>
      <vt:lpstr>Анализ сердечного ритма и проводимости</vt:lpstr>
      <vt:lpstr>Презентация PowerPoint</vt:lpstr>
      <vt:lpstr>Презентация PowerPoint</vt:lpstr>
      <vt:lpstr>ЧСС в зависимости от длительности интервала R-R</vt:lpstr>
      <vt:lpstr>Презентация PowerPoint</vt:lpstr>
      <vt:lpstr>Определение источника возбуждения (водителя ритма) </vt:lpstr>
      <vt:lpstr>Презентация PowerPoint</vt:lpstr>
      <vt:lpstr>Презентация PowerPoint</vt:lpstr>
      <vt:lpstr>Презентация PowerPoint</vt:lpstr>
      <vt:lpstr>Презентация PowerPoint</vt:lpstr>
      <vt:lpstr>Электрическая ось сердца</vt:lpstr>
      <vt:lpstr>Презентация PowerPoint</vt:lpstr>
      <vt:lpstr> Варианты положения ЭОС.</vt:lpstr>
      <vt:lpstr>Способы определения положения ЭОС</vt:lpstr>
      <vt:lpstr>Визуальное определение угла α в 6-осевой системе координат  Бейли</vt:lpstr>
      <vt:lpstr>Визуальное определение расположения ЭОС по трём  стандартным отведениям</vt:lpstr>
      <vt:lpstr>Презентация PowerPoint</vt:lpstr>
      <vt:lpstr>Презентация PowerPoint</vt:lpstr>
      <vt:lpstr>Презентация PowerPoint</vt:lpstr>
      <vt:lpstr>Презентация PowerPoint</vt:lpstr>
      <vt:lpstr>Правила определения</vt:lpstr>
      <vt:lpstr>Презентация PowerPoint</vt:lpstr>
      <vt:lpstr>Презентация PowerPoint</vt:lpstr>
      <vt:lpstr>Презентация PowerPoint</vt:lpstr>
      <vt:lpstr>Алгебраическая сумма зубцов I и III отведений</vt:lpstr>
      <vt:lpstr>Графический метод определения угла α </vt:lpstr>
      <vt:lpstr>Презентация PowerPoint</vt:lpstr>
      <vt:lpstr>Презентация PowerPoint</vt:lpstr>
      <vt:lpstr>Табличный способ определения угла α </vt:lpstr>
      <vt:lpstr>Определение ЭОС по равенству зубцов R и S в стандартных и усиленных отведений от конечностей</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Светлана Маянская</dc:creator>
  <cp:lastModifiedBy>Светлана Маянская</cp:lastModifiedBy>
  <cp:revision>1</cp:revision>
  <dcterms:created xsi:type="dcterms:W3CDTF">2018-01-23T17:29:57Z</dcterms:created>
  <dcterms:modified xsi:type="dcterms:W3CDTF">2018-01-23T17:30:18Z</dcterms:modified>
</cp:coreProperties>
</file>