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07" r:id="rId2"/>
    <p:sldId id="257" r:id="rId3"/>
    <p:sldId id="297" r:id="rId4"/>
    <p:sldId id="258" r:id="rId5"/>
    <p:sldId id="271" r:id="rId6"/>
    <p:sldId id="311" r:id="rId7"/>
    <p:sldId id="259" r:id="rId8"/>
    <p:sldId id="318" r:id="rId9"/>
    <p:sldId id="315" r:id="rId10"/>
    <p:sldId id="308" r:id="rId11"/>
    <p:sldId id="319" r:id="rId12"/>
    <p:sldId id="322" r:id="rId13"/>
    <p:sldId id="320" r:id="rId14"/>
    <p:sldId id="321" r:id="rId15"/>
    <p:sldId id="284" r:id="rId16"/>
    <p:sldId id="316" r:id="rId17"/>
    <p:sldId id="272" r:id="rId18"/>
    <p:sldId id="261" r:id="rId19"/>
    <p:sldId id="262" r:id="rId20"/>
    <p:sldId id="263" r:id="rId21"/>
    <p:sldId id="264" r:id="rId22"/>
    <p:sldId id="265" r:id="rId23"/>
    <p:sldId id="266" r:id="rId24"/>
    <p:sldId id="267" r:id="rId25"/>
    <p:sldId id="273" r:id="rId26"/>
    <p:sldId id="269" r:id="rId27"/>
    <p:sldId id="270" r:id="rId28"/>
    <p:sldId id="323" r:id="rId29"/>
    <p:sldId id="324" r:id="rId30"/>
    <p:sldId id="276" r:id="rId31"/>
    <p:sldId id="278" r:id="rId32"/>
    <p:sldId id="326" r:id="rId33"/>
    <p:sldId id="327" r:id="rId34"/>
    <p:sldId id="328" r:id="rId35"/>
    <p:sldId id="329" r:id="rId36"/>
    <p:sldId id="286" r:id="rId37"/>
    <p:sldId id="331" r:id="rId38"/>
    <p:sldId id="332" r:id="rId39"/>
    <p:sldId id="333" r:id="rId40"/>
    <p:sldId id="334" r:id="rId41"/>
    <p:sldId id="330" r:id="rId42"/>
    <p:sldId id="287" r:id="rId43"/>
    <p:sldId id="295"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45" d="100"/>
          <a:sy n="45" d="100"/>
        </p:scale>
        <p:origin x="-1242"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51511-3DFA-4193-BAC2-30180E0C6F15}" type="datetimeFigureOut">
              <a:rPr lang="ru-RU" smtClean="0"/>
              <a:pPr/>
              <a:t>30.12.2016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302A2-7E03-4157-9001-C367B719ACD9}" type="slidenum">
              <a:rPr lang="ru-RU" smtClean="0"/>
              <a:pPr/>
              <a:t>‹#›</a:t>
            </a:fld>
            <a:endParaRPr lang="ru-RU"/>
          </a:p>
        </p:txBody>
      </p:sp>
    </p:spTree>
    <p:extLst>
      <p:ext uri="{BB962C8B-B14F-4D97-AF65-F5344CB8AC3E}">
        <p14:creationId xmlns:p14="http://schemas.microsoft.com/office/powerpoint/2010/main" xmlns="" val="26412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6" name="Slide Number Placeholder 15"/>
          <p:cNvSpPr>
            <a:spLocks noGrp="1"/>
          </p:cNvSpPr>
          <p:nvPr>
            <p:ph type="sldNum" sz="quarter" idx="11"/>
          </p:nvPr>
        </p:nvSpPr>
        <p:spPr/>
        <p:txBody>
          <a:bodyPr/>
          <a:lstStyle/>
          <a:p>
            <a:fld id="{8D9174EF-36D0-4F03-9855-B1F95D52212B}"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9174EF-36D0-4F03-9855-B1F95D5221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9174EF-36D0-4F03-9855-B1F95D5221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5" name="Slide Number Placeholder 14"/>
          <p:cNvSpPr>
            <a:spLocks noGrp="1"/>
          </p:cNvSpPr>
          <p:nvPr>
            <p:ph type="sldNum" sz="quarter" idx="11"/>
          </p:nvPr>
        </p:nvSpPr>
        <p:spPr/>
        <p:txBody>
          <a:bodyPr/>
          <a:lstStyle/>
          <a:p>
            <a:fld id="{8D9174EF-36D0-4F03-9855-B1F95D52212B}"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3" name="Slide Number Placeholder 12"/>
          <p:cNvSpPr>
            <a:spLocks noGrp="1"/>
          </p:cNvSpPr>
          <p:nvPr>
            <p:ph type="sldNum" sz="quarter" idx="11"/>
          </p:nvPr>
        </p:nvSpPr>
        <p:spPr/>
        <p:txBody>
          <a:bodyPr/>
          <a:lstStyle/>
          <a:p>
            <a:fld id="{8D9174EF-36D0-4F03-9855-B1F95D52212B}"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9" name="Slide Number Placeholder 8"/>
          <p:cNvSpPr>
            <a:spLocks noGrp="1"/>
          </p:cNvSpPr>
          <p:nvPr>
            <p:ph type="sldNum" sz="quarter" idx="11"/>
          </p:nvPr>
        </p:nvSpPr>
        <p:spPr/>
        <p:txBody>
          <a:bodyPr/>
          <a:lstStyle/>
          <a:p>
            <a:fld id="{8D9174EF-36D0-4F03-9855-B1F95D52212B}"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5" name="Slide Number Placeholder 14"/>
          <p:cNvSpPr>
            <a:spLocks noGrp="1"/>
          </p:cNvSpPr>
          <p:nvPr>
            <p:ph type="sldNum" sz="quarter" idx="11"/>
          </p:nvPr>
        </p:nvSpPr>
        <p:spPr/>
        <p:txBody>
          <a:bodyPr/>
          <a:lstStyle/>
          <a:p>
            <a:fld id="{8D9174EF-36D0-4F03-9855-B1F95D52212B}"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8" name="Slide Number Placeholder 7"/>
          <p:cNvSpPr>
            <a:spLocks noGrp="1"/>
          </p:cNvSpPr>
          <p:nvPr>
            <p:ph type="sldNum" sz="quarter" idx="11"/>
          </p:nvPr>
        </p:nvSpPr>
        <p:spPr/>
        <p:txBody>
          <a:bodyPr/>
          <a:lstStyle/>
          <a:p>
            <a:fld id="{8D9174EF-36D0-4F03-9855-B1F95D52212B}"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6" name="Slide Number Placeholder 5"/>
          <p:cNvSpPr>
            <a:spLocks noGrp="1"/>
          </p:cNvSpPr>
          <p:nvPr>
            <p:ph type="sldNum" sz="quarter" idx="11"/>
          </p:nvPr>
        </p:nvSpPr>
        <p:spPr/>
        <p:txBody>
          <a:bodyPr/>
          <a:lstStyle/>
          <a:p>
            <a:fld id="{8D9174EF-36D0-4F03-9855-B1F95D52212B}"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6" name="Slide Number Placeholder 15"/>
          <p:cNvSpPr>
            <a:spLocks noGrp="1"/>
          </p:cNvSpPr>
          <p:nvPr>
            <p:ph type="sldNum" sz="quarter" idx="11"/>
          </p:nvPr>
        </p:nvSpPr>
        <p:spPr/>
        <p:txBody>
          <a:bodyPr/>
          <a:lstStyle/>
          <a:p>
            <a:fld id="{8D9174EF-36D0-4F03-9855-B1F95D52212B}"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0086D02B-D335-42C8-B0F4-6075888DCAE0}" type="datetimeFigureOut">
              <a:rPr lang="ru-RU" smtClean="0"/>
              <a:pPr/>
              <a:t>30.12.2016</a:t>
            </a:fld>
            <a:endParaRPr lang="ru-RU"/>
          </a:p>
        </p:txBody>
      </p:sp>
      <p:sp>
        <p:nvSpPr>
          <p:cNvPr id="14" name="Slide Number Placeholder 13"/>
          <p:cNvSpPr>
            <a:spLocks noGrp="1"/>
          </p:cNvSpPr>
          <p:nvPr>
            <p:ph type="sldNum" sz="quarter" idx="11"/>
          </p:nvPr>
        </p:nvSpPr>
        <p:spPr/>
        <p:txBody>
          <a:bodyPr/>
          <a:lstStyle/>
          <a:p>
            <a:fld id="{8D9174EF-36D0-4F03-9855-B1F95D52212B}"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086D02B-D335-42C8-B0F4-6075888DCAE0}" type="datetimeFigureOut">
              <a:rPr lang="ru-RU" smtClean="0"/>
              <a:pPr/>
              <a:t>30.12.2016</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D9174EF-36D0-4F03-9855-B1F95D52212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700808"/>
            <a:ext cx="8748464" cy="3960440"/>
          </a:xfrm>
        </p:spPr>
        <p:txBody>
          <a:bodyPr/>
          <a:lstStyle/>
          <a:p>
            <a:pPr marL="18288" indent="0" algn="ctr">
              <a:buNone/>
            </a:pPr>
            <a:r>
              <a:rPr lang="ru-RU" sz="4800" b="1" dirty="0" smtClean="0">
                <a:solidFill>
                  <a:srgbClr val="FFFF00"/>
                </a:solidFill>
              </a:rPr>
              <a:t>      </a:t>
            </a:r>
            <a:r>
              <a:rPr lang="ru-RU" sz="3200" b="1" dirty="0" smtClean="0">
                <a:solidFill>
                  <a:srgbClr val="FFFF00"/>
                </a:solidFill>
              </a:rPr>
              <a:t>Сахарный диабет </a:t>
            </a:r>
          </a:p>
          <a:p>
            <a:pPr marL="18288" indent="0" algn="ctr">
              <a:buNone/>
            </a:pPr>
            <a:r>
              <a:rPr lang="ru-RU" sz="3200" b="1" dirty="0">
                <a:solidFill>
                  <a:srgbClr val="FFFF00"/>
                </a:solidFill>
              </a:rPr>
              <a:t> </a:t>
            </a:r>
            <a:r>
              <a:rPr lang="ru-RU" sz="3200" b="1" dirty="0" smtClean="0">
                <a:solidFill>
                  <a:srgbClr val="FFFF00"/>
                </a:solidFill>
              </a:rPr>
              <a:t>            2 </a:t>
            </a:r>
            <a:r>
              <a:rPr lang="ru-RU" sz="3200" b="1" dirty="0" smtClean="0">
                <a:solidFill>
                  <a:srgbClr val="FFFF00"/>
                </a:solidFill>
              </a:rPr>
              <a:t>типа. </a:t>
            </a:r>
            <a:r>
              <a:rPr lang="ru-RU" sz="3200" b="1" dirty="0" err="1" smtClean="0">
                <a:solidFill>
                  <a:srgbClr val="FFFF00"/>
                </a:solidFill>
              </a:rPr>
              <a:t>Гестационный</a:t>
            </a:r>
            <a:r>
              <a:rPr lang="ru-RU" sz="3200" b="1" dirty="0" smtClean="0">
                <a:solidFill>
                  <a:srgbClr val="FFFF00"/>
                </a:solidFill>
              </a:rPr>
              <a:t> диабет. Ожирение</a:t>
            </a:r>
            <a:endParaRPr lang="ru-RU" sz="3200" b="1" dirty="0" smtClean="0">
              <a:solidFill>
                <a:srgbClr val="FFFF00"/>
              </a:solidFill>
            </a:endParaRPr>
          </a:p>
          <a:p>
            <a:pPr marL="18288" indent="0" algn="r">
              <a:buNone/>
            </a:pPr>
            <a:r>
              <a:rPr lang="ru-RU" sz="2400" b="1" i="1" dirty="0" smtClean="0">
                <a:solidFill>
                  <a:srgbClr val="FFFF00"/>
                </a:solidFill>
              </a:rPr>
              <a:t>Кафедра эндокринологии - </a:t>
            </a:r>
            <a:r>
              <a:rPr lang="ru-RU" sz="2400" b="1" i="1" dirty="0" smtClean="0">
                <a:solidFill>
                  <a:srgbClr val="FFFF00"/>
                </a:solidFill>
              </a:rPr>
              <a:t>2016</a:t>
            </a:r>
            <a:endParaRPr lang="ru-RU" sz="1100" b="1" i="1" dirty="0"/>
          </a:p>
        </p:txBody>
      </p:sp>
      <p:sp>
        <p:nvSpPr>
          <p:cNvPr id="3" name="Заголовок 2"/>
          <p:cNvSpPr>
            <a:spLocks noGrp="1"/>
          </p:cNvSpPr>
          <p:nvPr>
            <p:ph type="title"/>
          </p:nvPr>
        </p:nvSpPr>
        <p:spPr>
          <a:xfrm>
            <a:off x="0" y="0"/>
            <a:ext cx="9144000" cy="45719"/>
          </a:xfrm>
        </p:spPr>
        <p:txBody>
          <a:bodyPr/>
          <a:lstStyle/>
          <a:p>
            <a:endParaRPr lang="ru-RU"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6589" y="308706"/>
            <a:ext cx="2925763" cy="1860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104" y="4437113"/>
            <a:ext cx="3089783"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5013176"/>
            <a:ext cx="2582534"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987" y="260648"/>
            <a:ext cx="2952328"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5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412776"/>
          </a:xfrm>
        </p:spPr>
        <p:txBody>
          <a:bodyPr/>
          <a:lstStyle/>
          <a:p>
            <a:endParaRPr lang="ru-RU"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623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24744"/>
            <a:ext cx="9144000" cy="3096344"/>
          </a:xfrm>
        </p:spPr>
        <p:txBody>
          <a:bodyPr>
            <a:noAutofit/>
          </a:bodyPr>
          <a:lstStyle/>
          <a:p>
            <a:pPr marL="18288" indent="0">
              <a:buNone/>
            </a:pPr>
            <a:r>
              <a:rPr lang="ru-RU" sz="3000" dirty="0" err="1" smtClean="0">
                <a:solidFill>
                  <a:srgbClr val="FF0000"/>
                </a:solidFill>
              </a:rPr>
              <a:t>Пререцепторная</a:t>
            </a:r>
            <a:r>
              <a:rPr lang="ru-RU" sz="3000" dirty="0" smtClean="0">
                <a:solidFill>
                  <a:srgbClr val="FF0000"/>
                </a:solidFill>
              </a:rPr>
              <a:t> ИР </a:t>
            </a:r>
            <a:r>
              <a:rPr lang="ru-RU" sz="3000" dirty="0" smtClean="0"/>
              <a:t>может быть связана </a:t>
            </a:r>
            <a:r>
              <a:rPr lang="ru-RU" sz="3000" dirty="0" smtClean="0">
                <a:solidFill>
                  <a:srgbClr val="FFFF00"/>
                </a:solidFill>
              </a:rPr>
              <a:t>с генетически обусловленной продукцией измененной, неактивной молекулы инсулина </a:t>
            </a:r>
            <a:r>
              <a:rPr lang="ru-RU" sz="3000" dirty="0" smtClean="0"/>
              <a:t>или </a:t>
            </a:r>
            <a:r>
              <a:rPr lang="ru-RU" sz="3000" dirty="0" smtClean="0">
                <a:solidFill>
                  <a:srgbClr val="FFFF00"/>
                </a:solidFill>
              </a:rPr>
              <a:t>неполной конверсией </a:t>
            </a:r>
            <a:r>
              <a:rPr lang="ru-RU" sz="3000" dirty="0" err="1" smtClean="0">
                <a:solidFill>
                  <a:srgbClr val="FFFF00"/>
                </a:solidFill>
              </a:rPr>
              <a:t>проинсулина</a:t>
            </a:r>
            <a:r>
              <a:rPr lang="ru-RU" sz="3000" dirty="0" smtClean="0">
                <a:solidFill>
                  <a:srgbClr val="FFFF00"/>
                </a:solidFill>
              </a:rPr>
              <a:t> в инсулин</a:t>
            </a:r>
            <a:r>
              <a:rPr lang="ru-RU" sz="3000" dirty="0" smtClean="0"/>
              <a:t>. В основе молекулы инсулина лежит нарушение </a:t>
            </a:r>
            <a:r>
              <a:rPr lang="ru-RU" sz="3000" dirty="0" err="1" smtClean="0"/>
              <a:t>последоватеоьности</a:t>
            </a:r>
            <a:r>
              <a:rPr lang="ru-RU" sz="3000" dirty="0"/>
              <a:t> </a:t>
            </a:r>
            <a:r>
              <a:rPr lang="ru-RU" sz="3000" dirty="0" smtClean="0"/>
              <a:t>аминокислот в молекуле инсулина.</a:t>
            </a:r>
          </a:p>
        </p:txBody>
      </p:sp>
      <p:sp>
        <p:nvSpPr>
          <p:cNvPr id="3" name="Заголовок 2"/>
          <p:cNvSpPr>
            <a:spLocks noGrp="1"/>
          </p:cNvSpPr>
          <p:nvPr>
            <p:ph type="title"/>
          </p:nvPr>
        </p:nvSpPr>
        <p:spPr>
          <a:xfrm>
            <a:off x="0" y="0"/>
            <a:ext cx="9144000" cy="1124744"/>
          </a:xfrm>
        </p:spPr>
        <p:txBody>
          <a:bodyPr/>
          <a:lstStyle/>
          <a:p>
            <a:r>
              <a:rPr lang="ru-RU" dirty="0" smtClean="0"/>
              <a:t>                Виды ИР</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4437112"/>
            <a:ext cx="282969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797152"/>
            <a:ext cx="2667000" cy="1629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95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68760"/>
            <a:ext cx="9144000" cy="5589240"/>
          </a:xfrm>
        </p:spPr>
        <p:txBody>
          <a:bodyPr>
            <a:normAutofit fontScale="92500" lnSpcReduction="20000"/>
          </a:bodyPr>
          <a:lstStyle/>
          <a:p>
            <a:pPr marL="18288" indent="0">
              <a:buNone/>
            </a:pPr>
            <a:r>
              <a:rPr lang="ru-RU" sz="2800" dirty="0">
                <a:solidFill>
                  <a:srgbClr val="FF0000"/>
                </a:solidFill>
              </a:rPr>
              <a:t>Рецепторная </a:t>
            </a:r>
            <a:r>
              <a:rPr lang="ru-RU" sz="2800" dirty="0" smtClean="0">
                <a:solidFill>
                  <a:srgbClr val="FF0000"/>
                </a:solidFill>
              </a:rPr>
              <a:t>ИР. </a:t>
            </a:r>
            <a:r>
              <a:rPr lang="ru-RU" sz="2800" dirty="0"/>
              <a:t>Основными органами-мишенями для инсулина является печень, жировая и мышечная ткани. Инсулин начинает свое действие на клетку посредством связывания (взаимодействия)  со специфическими </a:t>
            </a:r>
            <a:r>
              <a:rPr lang="ru-RU" sz="2800" dirty="0" smtClean="0"/>
              <a:t>молекулами рецепторами</a:t>
            </a:r>
            <a:r>
              <a:rPr lang="ru-RU" sz="2800" dirty="0"/>
              <a:t>, расположенными на наружной поверхности мембраны клетки.</a:t>
            </a:r>
          </a:p>
          <a:p>
            <a:pPr marL="18288" indent="0">
              <a:buNone/>
            </a:pPr>
            <a:endParaRPr lang="ru-RU" sz="2800" dirty="0" smtClean="0"/>
          </a:p>
          <a:p>
            <a:pPr marL="18288" indent="0">
              <a:buNone/>
            </a:pPr>
            <a:r>
              <a:rPr lang="ru-RU" sz="2800" dirty="0" smtClean="0"/>
              <a:t>Инсулиновый </a:t>
            </a:r>
            <a:r>
              <a:rPr lang="ru-RU" sz="2800" dirty="0"/>
              <a:t>рецептор представляет собой гликопротеин, </a:t>
            </a:r>
            <a:r>
              <a:rPr lang="ru-RU" sz="2800" dirty="0">
                <a:solidFill>
                  <a:srgbClr val="FFFF00"/>
                </a:solidFill>
              </a:rPr>
              <a:t>состоящий из 2 </a:t>
            </a:r>
            <a:r>
              <a:rPr lang="ru-RU" sz="2800" dirty="0" smtClean="0">
                <a:solidFill>
                  <a:srgbClr val="FFFF00"/>
                </a:solidFill>
              </a:rPr>
              <a:t>альфа-</a:t>
            </a:r>
          </a:p>
          <a:p>
            <a:pPr marL="18288" indent="0">
              <a:buNone/>
            </a:pPr>
            <a:r>
              <a:rPr lang="ru-RU" sz="2800" dirty="0" smtClean="0">
                <a:solidFill>
                  <a:srgbClr val="FFFF00"/>
                </a:solidFill>
              </a:rPr>
              <a:t>субъединиц </a:t>
            </a:r>
            <a:r>
              <a:rPr lang="ru-RU" sz="2800" dirty="0">
                <a:solidFill>
                  <a:srgbClr val="FFFF00"/>
                </a:solidFill>
              </a:rPr>
              <a:t>и двух </a:t>
            </a:r>
            <a:r>
              <a:rPr lang="ru-RU" sz="2800" dirty="0" err="1">
                <a:solidFill>
                  <a:srgbClr val="FFFF00"/>
                </a:solidFill>
              </a:rPr>
              <a:t>бетта</a:t>
            </a:r>
            <a:r>
              <a:rPr lang="ru-RU" sz="2800" dirty="0">
                <a:solidFill>
                  <a:srgbClr val="FFFF00"/>
                </a:solidFill>
              </a:rPr>
              <a:t>-субъединиц. После взаимодействия инсулина с рецептором происходит </a:t>
            </a:r>
            <a:r>
              <a:rPr lang="ru-RU" sz="2800" dirty="0" err="1">
                <a:solidFill>
                  <a:srgbClr val="FFFF00"/>
                </a:solidFill>
              </a:rPr>
              <a:t>фосфорилирование</a:t>
            </a:r>
            <a:r>
              <a:rPr lang="ru-RU" sz="2800" dirty="0">
                <a:solidFill>
                  <a:srgbClr val="FFFF00"/>
                </a:solidFill>
              </a:rPr>
              <a:t> </a:t>
            </a:r>
            <a:r>
              <a:rPr lang="ru-RU" sz="2800" dirty="0" err="1">
                <a:solidFill>
                  <a:srgbClr val="FFFF00"/>
                </a:solidFill>
              </a:rPr>
              <a:t>бетта</a:t>
            </a:r>
            <a:r>
              <a:rPr lang="ru-RU" sz="2800" dirty="0">
                <a:solidFill>
                  <a:srgbClr val="FFFF00"/>
                </a:solidFill>
              </a:rPr>
              <a:t> субъединицы и активация </a:t>
            </a:r>
            <a:r>
              <a:rPr lang="ru-RU" sz="2800" dirty="0" err="1">
                <a:solidFill>
                  <a:srgbClr val="FFFF00"/>
                </a:solidFill>
              </a:rPr>
              <a:t>тирозинкиназы</a:t>
            </a:r>
            <a:r>
              <a:rPr lang="ru-RU" sz="2800" dirty="0">
                <a:solidFill>
                  <a:srgbClr val="FFFF00"/>
                </a:solidFill>
              </a:rPr>
              <a:t>  (второй </a:t>
            </a:r>
            <a:r>
              <a:rPr lang="ru-RU" sz="2800" dirty="0" err="1">
                <a:solidFill>
                  <a:srgbClr val="FFFF00"/>
                </a:solidFill>
              </a:rPr>
              <a:t>мессенджер</a:t>
            </a:r>
            <a:r>
              <a:rPr lang="ru-RU" sz="2800" dirty="0">
                <a:solidFill>
                  <a:srgbClr val="FFFF00"/>
                </a:solidFill>
              </a:rPr>
              <a:t>-посредник действия инсулина) и проявляются метаболические эффекты инсулина. </a:t>
            </a:r>
            <a:r>
              <a:rPr lang="ru-RU" sz="2800" dirty="0"/>
              <a:t>Уменьшается количество рецепторов инсулина.</a:t>
            </a:r>
          </a:p>
          <a:p>
            <a:endParaRPr lang="ru-RU" dirty="0"/>
          </a:p>
          <a:p>
            <a:endParaRPr lang="ru-RU" dirty="0"/>
          </a:p>
        </p:txBody>
      </p:sp>
      <p:sp>
        <p:nvSpPr>
          <p:cNvPr id="3" name="Заголовок 2"/>
          <p:cNvSpPr>
            <a:spLocks noGrp="1"/>
          </p:cNvSpPr>
          <p:nvPr>
            <p:ph type="title"/>
          </p:nvPr>
        </p:nvSpPr>
        <p:spPr>
          <a:xfrm>
            <a:off x="0" y="0"/>
            <a:ext cx="9144000" cy="980728"/>
          </a:xfrm>
        </p:spPr>
        <p:txBody>
          <a:bodyPr/>
          <a:lstStyle/>
          <a:p>
            <a:r>
              <a:rPr lang="ru-RU" dirty="0" smtClean="0"/>
              <a:t>                Виды ИР</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2708920"/>
            <a:ext cx="201622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563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620688"/>
            <a:ext cx="9144000" cy="6237312"/>
          </a:xfrm>
        </p:spPr>
        <p:txBody>
          <a:bodyPr>
            <a:noAutofit/>
          </a:bodyPr>
          <a:lstStyle/>
          <a:p>
            <a:pPr marL="18288" indent="0">
              <a:buNone/>
            </a:pPr>
            <a:r>
              <a:rPr lang="ru-RU" sz="2400" dirty="0" err="1" smtClean="0">
                <a:solidFill>
                  <a:srgbClr val="FF0000"/>
                </a:solidFill>
              </a:rPr>
              <a:t>Пострецепторные</a:t>
            </a:r>
            <a:r>
              <a:rPr lang="ru-RU" sz="2400" dirty="0" smtClean="0">
                <a:solidFill>
                  <a:srgbClr val="FF0000"/>
                </a:solidFill>
              </a:rPr>
              <a:t> нарушения </a:t>
            </a:r>
            <a:r>
              <a:rPr lang="ru-RU" sz="2400" dirty="0" smtClean="0"/>
              <a:t>приводят к уменьшению максимальной метаболической активности инсулина в клетке</a:t>
            </a:r>
          </a:p>
          <a:p>
            <a:pPr marL="18288" indent="0">
              <a:buNone/>
            </a:pPr>
            <a:r>
              <a:rPr lang="ru-RU" sz="2400" dirty="0" smtClean="0">
                <a:solidFill>
                  <a:srgbClr val="FFFF00"/>
                </a:solidFill>
              </a:rPr>
              <a:t>1) Снижение активности </a:t>
            </a:r>
            <a:r>
              <a:rPr lang="ru-RU" sz="2400" dirty="0" err="1" smtClean="0">
                <a:solidFill>
                  <a:srgbClr val="FFFF00"/>
                </a:solidFill>
              </a:rPr>
              <a:t>тирозинкиназы</a:t>
            </a:r>
            <a:endParaRPr lang="ru-RU" sz="2400" dirty="0" smtClean="0">
              <a:solidFill>
                <a:srgbClr val="FFFF00"/>
              </a:solidFill>
            </a:endParaRPr>
          </a:p>
          <a:p>
            <a:pPr marL="18288" indent="0">
              <a:buNone/>
            </a:pPr>
            <a:r>
              <a:rPr lang="ru-RU" sz="2400" dirty="0" smtClean="0">
                <a:solidFill>
                  <a:srgbClr val="FFFF00"/>
                </a:solidFill>
              </a:rPr>
              <a:t>2) Уменьшение числа транспортеров глюкозы: </a:t>
            </a:r>
            <a:r>
              <a:rPr lang="ru-RU" sz="2400" dirty="0" smtClean="0"/>
              <a:t>снижение количества и </a:t>
            </a:r>
            <a:r>
              <a:rPr lang="ru-RU" sz="2400" dirty="0" err="1" smtClean="0"/>
              <a:t>активноститранспортера</a:t>
            </a:r>
            <a:r>
              <a:rPr lang="ru-RU" sz="2400" dirty="0" smtClean="0"/>
              <a:t> глюкозы  ГЛЮТ-4 в мышечной и жировой ткани, уменьшение ГЛЮТ-2 в </a:t>
            </a:r>
            <a:r>
              <a:rPr lang="ru-RU" sz="2400" dirty="0" err="1" smtClean="0"/>
              <a:t>бетта</a:t>
            </a:r>
            <a:r>
              <a:rPr lang="ru-RU" sz="2400" dirty="0" smtClean="0"/>
              <a:t>-клетках , что способствует уменьшению секреции инсулина.</a:t>
            </a:r>
          </a:p>
          <a:p>
            <a:pPr marL="18288" indent="0">
              <a:buNone/>
            </a:pPr>
            <a:r>
              <a:rPr lang="ru-RU" sz="2400" dirty="0" smtClean="0">
                <a:solidFill>
                  <a:srgbClr val="FFFF00"/>
                </a:solidFill>
              </a:rPr>
              <a:t>3) Уменьшение активности </a:t>
            </a:r>
            <a:r>
              <a:rPr lang="ru-RU" sz="2400" dirty="0" err="1" smtClean="0">
                <a:solidFill>
                  <a:srgbClr val="FFFF00"/>
                </a:solidFill>
              </a:rPr>
              <a:t>пируватдегидрогиназы</a:t>
            </a:r>
            <a:r>
              <a:rPr lang="ru-RU" sz="2400" dirty="0" smtClean="0">
                <a:solidFill>
                  <a:srgbClr val="FFFF00"/>
                </a:solidFill>
              </a:rPr>
              <a:t> и </a:t>
            </a:r>
            <a:r>
              <a:rPr lang="ru-RU" sz="2400" dirty="0" err="1" smtClean="0">
                <a:solidFill>
                  <a:srgbClr val="FFFF00"/>
                </a:solidFill>
              </a:rPr>
              <a:t>гликогенсинтетазы</a:t>
            </a:r>
            <a:r>
              <a:rPr lang="ru-RU" sz="2400" dirty="0" smtClean="0">
                <a:solidFill>
                  <a:srgbClr val="FFFF00"/>
                </a:solidFill>
              </a:rPr>
              <a:t>  в мышечной ткани. </a:t>
            </a:r>
            <a:r>
              <a:rPr lang="ru-RU" sz="2400" dirty="0" smtClean="0"/>
              <a:t>Окисление глюкозы в мышцах  катализируется ферментом </a:t>
            </a:r>
            <a:r>
              <a:rPr lang="ru-RU" sz="2400" dirty="0" err="1" smtClean="0"/>
              <a:t>пируватдегидрогиназой</a:t>
            </a:r>
            <a:r>
              <a:rPr lang="ru-RU" sz="2400" dirty="0" smtClean="0"/>
              <a:t> и регулируется инсулином. Активность этого фермента снижена в связи с конкурентным влиянием СЖК, концентрация которых значительно увеличена. Установлено снижение активности </a:t>
            </a:r>
            <a:r>
              <a:rPr lang="ru-RU" sz="2400" dirty="0" err="1" smtClean="0"/>
              <a:t>инсулинзависимого</a:t>
            </a:r>
            <a:r>
              <a:rPr lang="ru-RU" sz="2400" dirty="0" smtClean="0"/>
              <a:t> фермента </a:t>
            </a:r>
            <a:r>
              <a:rPr lang="ru-RU" sz="2400" dirty="0" err="1" smtClean="0"/>
              <a:t>гликогенсинтетазы</a:t>
            </a:r>
            <a:r>
              <a:rPr lang="ru-RU" sz="2400" dirty="0" smtClean="0"/>
              <a:t> , что ум</a:t>
            </a:r>
            <a:r>
              <a:rPr lang="ru-RU" sz="2200" dirty="0" smtClean="0"/>
              <a:t>еньшает синтез гликогена из глюкозы в мышечной ткани.</a:t>
            </a:r>
            <a:endParaRPr lang="ru-RU" sz="2200" dirty="0"/>
          </a:p>
        </p:txBody>
      </p:sp>
      <p:sp>
        <p:nvSpPr>
          <p:cNvPr id="3" name="Заголовок 2"/>
          <p:cNvSpPr>
            <a:spLocks noGrp="1"/>
          </p:cNvSpPr>
          <p:nvPr>
            <p:ph type="title"/>
          </p:nvPr>
        </p:nvSpPr>
        <p:spPr>
          <a:xfrm>
            <a:off x="0" y="0"/>
            <a:ext cx="9144000" cy="764704"/>
          </a:xfrm>
        </p:spPr>
        <p:txBody>
          <a:bodyPr/>
          <a:lstStyle/>
          <a:p>
            <a:r>
              <a:rPr lang="ru-RU" dirty="0" smtClean="0"/>
              <a:t>                  Виды ИР</a:t>
            </a:r>
            <a:endParaRPr lang="ru-RU" dirty="0"/>
          </a:p>
        </p:txBody>
      </p:sp>
    </p:spTree>
    <p:extLst>
      <p:ext uri="{BB962C8B-B14F-4D97-AF65-F5344CB8AC3E}">
        <p14:creationId xmlns:p14="http://schemas.microsoft.com/office/powerpoint/2010/main" xmlns="" val="197224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141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039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96752"/>
            <a:ext cx="9144000" cy="3528392"/>
          </a:xfrm>
        </p:spPr>
        <p:txBody>
          <a:bodyPr/>
          <a:lstStyle/>
          <a:p>
            <a:pPr marL="18288" indent="0">
              <a:buNone/>
            </a:pPr>
            <a:r>
              <a:rPr lang="ru-RU" sz="3600" dirty="0">
                <a:solidFill>
                  <a:srgbClr val="FFFF00"/>
                </a:solidFill>
              </a:rPr>
              <a:t>При СД 2 типа наибольшее значение имеет потеря чувствительности в инсулине </a:t>
            </a:r>
            <a:r>
              <a:rPr lang="ru-RU" sz="3600" b="1" dirty="0">
                <a:solidFill>
                  <a:srgbClr val="FF0000"/>
                </a:solidFill>
              </a:rPr>
              <a:t>мышечной, жировой и печеночной тканей. </a:t>
            </a:r>
          </a:p>
          <a:p>
            <a:endParaRPr lang="ru-RU" dirty="0">
              <a:solidFill>
                <a:srgbClr val="FF0000"/>
              </a:solidFill>
            </a:endParaRPr>
          </a:p>
        </p:txBody>
      </p:sp>
      <p:sp>
        <p:nvSpPr>
          <p:cNvPr id="3" name="Заголовок 2"/>
          <p:cNvSpPr>
            <a:spLocks noGrp="1"/>
          </p:cNvSpPr>
          <p:nvPr>
            <p:ph type="title"/>
          </p:nvPr>
        </p:nvSpPr>
        <p:spPr>
          <a:xfrm>
            <a:off x="0" y="0"/>
            <a:ext cx="9144000" cy="1412776"/>
          </a:xfrm>
        </p:spPr>
        <p:txBody>
          <a:bodyPr/>
          <a:lstStyle/>
          <a:p>
            <a:r>
              <a:rPr lang="ru-RU" dirty="0" smtClean="0"/>
              <a:t>     </a:t>
            </a:r>
            <a:r>
              <a:rPr lang="ru-RU" dirty="0" err="1" smtClean="0"/>
              <a:t>Инсулинорезистентность</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4653136"/>
            <a:ext cx="2016223" cy="1615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4221088"/>
            <a:ext cx="2160240" cy="1527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3789040"/>
            <a:ext cx="2304256"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3362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84784"/>
            <a:ext cx="9144000" cy="5373216"/>
          </a:xfrm>
        </p:spPr>
        <p:txBody>
          <a:bodyPr>
            <a:normAutofit fontScale="92500" lnSpcReduction="10000"/>
          </a:bodyPr>
          <a:lstStyle/>
          <a:p>
            <a:pPr marL="18288" indent="0">
              <a:buNone/>
            </a:pPr>
            <a:r>
              <a:rPr lang="ru-RU" sz="2800" b="1" i="1" dirty="0">
                <a:solidFill>
                  <a:srgbClr val="FF0000"/>
                </a:solidFill>
              </a:rPr>
              <a:t>ИР мышечной ткани </a:t>
            </a:r>
            <a:r>
              <a:rPr lang="ru-RU" sz="2800" dirty="0">
                <a:solidFill>
                  <a:srgbClr val="FFFF00"/>
                </a:solidFill>
              </a:rPr>
              <a:t>проявляется в снижении поступления глюкозы из крови в </a:t>
            </a:r>
            <a:r>
              <a:rPr lang="ru-RU" sz="2800" dirty="0" err="1">
                <a:solidFill>
                  <a:srgbClr val="FFFF00"/>
                </a:solidFill>
              </a:rPr>
              <a:t>миоциты</a:t>
            </a:r>
            <a:r>
              <a:rPr lang="ru-RU" sz="2800" dirty="0">
                <a:solidFill>
                  <a:srgbClr val="FFFF00"/>
                </a:solidFill>
              </a:rPr>
              <a:t> и ее утилизации в мышечных клетках</a:t>
            </a:r>
            <a:r>
              <a:rPr lang="ru-RU" sz="2800" dirty="0" smtClean="0">
                <a:solidFill>
                  <a:srgbClr val="FFFF00"/>
                </a:solidFill>
              </a:rPr>
              <a:t>.</a:t>
            </a:r>
          </a:p>
          <a:p>
            <a:pPr marL="18288" indent="0">
              <a:buNone/>
            </a:pPr>
            <a:endParaRPr lang="ru-RU" sz="2800" dirty="0">
              <a:solidFill>
                <a:srgbClr val="FFFF00"/>
              </a:solidFill>
            </a:endParaRPr>
          </a:p>
          <a:p>
            <a:pPr marL="18288" indent="0">
              <a:buNone/>
            </a:pPr>
            <a:r>
              <a:rPr lang="ru-RU" sz="2800" b="1" i="1" dirty="0">
                <a:solidFill>
                  <a:srgbClr val="FF0000"/>
                </a:solidFill>
              </a:rPr>
              <a:t>ИР жировой ткани </a:t>
            </a:r>
            <a:r>
              <a:rPr lang="ru-RU" sz="2800" dirty="0">
                <a:solidFill>
                  <a:srgbClr val="FFFF00"/>
                </a:solidFill>
              </a:rPr>
              <a:t>проявляется в резистентности к </a:t>
            </a:r>
            <a:r>
              <a:rPr lang="ru-RU" sz="2800" dirty="0" err="1">
                <a:solidFill>
                  <a:srgbClr val="FFFF00"/>
                </a:solidFill>
              </a:rPr>
              <a:t>антилиполитическому</a:t>
            </a:r>
            <a:r>
              <a:rPr lang="ru-RU" sz="2800" dirty="0">
                <a:solidFill>
                  <a:srgbClr val="FFFF00"/>
                </a:solidFill>
              </a:rPr>
              <a:t> действию инсулина, приводящему к накоплению СЖК и глицерина. СЖК поступают в печень, где становятся основным источником формирования атерогенных ЛПНП.</a:t>
            </a:r>
          </a:p>
          <a:p>
            <a:pPr marL="18288" indent="0">
              <a:buNone/>
            </a:pPr>
            <a:endParaRPr lang="ru-RU" sz="2800" dirty="0" smtClean="0">
              <a:solidFill>
                <a:srgbClr val="FFFF00"/>
              </a:solidFill>
            </a:endParaRPr>
          </a:p>
          <a:p>
            <a:pPr marL="18288" indent="0">
              <a:buNone/>
            </a:pPr>
            <a:r>
              <a:rPr lang="ru-RU" sz="2800" b="1" i="1" dirty="0" smtClean="0">
                <a:solidFill>
                  <a:srgbClr val="FF0000"/>
                </a:solidFill>
              </a:rPr>
              <a:t>ИР </a:t>
            </a:r>
            <a:r>
              <a:rPr lang="ru-RU" sz="2800" b="1" i="1" dirty="0">
                <a:solidFill>
                  <a:srgbClr val="FF0000"/>
                </a:solidFill>
              </a:rPr>
              <a:t>ткани печени </a:t>
            </a:r>
            <a:r>
              <a:rPr lang="ru-RU" sz="2800" dirty="0">
                <a:solidFill>
                  <a:srgbClr val="FFFF00"/>
                </a:solidFill>
              </a:rPr>
              <a:t>характеризуется снижением синтеза гликогена и активацией </a:t>
            </a:r>
            <a:r>
              <a:rPr lang="ru-RU" sz="2800" dirty="0" err="1">
                <a:solidFill>
                  <a:srgbClr val="FFFF00"/>
                </a:solidFill>
              </a:rPr>
              <a:t>гликогенолиза</a:t>
            </a:r>
            <a:r>
              <a:rPr lang="ru-RU" sz="2800" dirty="0">
                <a:solidFill>
                  <a:srgbClr val="FFFF00"/>
                </a:solidFill>
              </a:rPr>
              <a:t> и </a:t>
            </a:r>
            <a:r>
              <a:rPr lang="ru-RU" sz="2800" dirty="0" err="1">
                <a:solidFill>
                  <a:srgbClr val="FFFF00"/>
                </a:solidFill>
              </a:rPr>
              <a:t>глюконеогенеза</a:t>
            </a:r>
            <a:r>
              <a:rPr lang="ru-RU" sz="2800" dirty="0">
                <a:solidFill>
                  <a:srgbClr val="FFFF00"/>
                </a:solidFill>
              </a:rPr>
              <a:t>.</a:t>
            </a:r>
          </a:p>
          <a:p>
            <a:endParaRPr lang="ru-RU" dirty="0"/>
          </a:p>
        </p:txBody>
      </p:sp>
      <p:sp>
        <p:nvSpPr>
          <p:cNvPr id="3" name="Заголовок 2"/>
          <p:cNvSpPr>
            <a:spLocks noGrp="1"/>
          </p:cNvSpPr>
          <p:nvPr>
            <p:ph type="title"/>
          </p:nvPr>
        </p:nvSpPr>
        <p:spPr>
          <a:xfrm>
            <a:off x="0" y="0"/>
            <a:ext cx="9144000" cy="1124744"/>
          </a:xfrm>
        </p:spPr>
        <p:txBody>
          <a:bodyPr/>
          <a:lstStyle/>
          <a:p>
            <a:r>
              <a:rPr lang="ru-RU" dirty="0" err="1" smtClean="0"/>
              <a:t>Инсулинорезистентность</a:t>
            </a:r>
            <a:endParaRPr lang="ru-RU" dirty="0"/>
          </a:p>
        </p:txBody>
      </p:sp>
    </p:spTree>
    <p:extLst>
      <p:ext uri="{BB962C8B-B14F-4D97-AF65-F5344CB8AC3E}">
        <p14:creationId xmlns:p14="http://schemas.microsoft.com/office/powerpoint/2010/main" xmlns="" val="6763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68760"/>
            <a:ext cx="9144000" cy="5589240"/>
          </a:xfrm>
        </p:spPr>
        <p:txBody>
          <a:bodyPr>
            <a:normAutofit/>
          </a:bodyPr>
          <a:lstStyle/>
          <a:p>
            <a:pPr marL="18288" indent="0">
              <a:buNone/>
            </a:pPr>
            <a:r>
              <a:rPr lang="ru-RU" sz="3200" b="1" i="1" dirty="0" smtClean="0">
                <a:solidFill>
                  <a:srgbClr val="FF0000"/>
                </a:solidFill>
              </a:rPr>
              <a:t>Жировая ткань </a:t>
            </a:r>
            <a:r>
              <a:rPr lang="ru-RU" sz="3200" dirty="0" smtClean="0">
                <a:solidFill>
                  <a:srgbClr val="FFFF00"/>
                </a:solidFill>
              </a:rPr>
              <a:t>обладает минимальной степенью ИР, </a:t>
            </a:r>
            <a:r>
              <a:rPr lang="ru-RU" sz="3200" b="1" i="1" dirty="0" smtClean="0">
                <a:solidFill>
                  <a:srgbClr val="FF0000"/>
                </a:solidFill>
              </a:rPr>
              <a:t>ткань печени</a:t>
            </a:r>
            <a:r>
              <a:rPr lang="ru-RU" sz="3200" dirty="0" smtClean="0">
                <a:solidFill>
                  <a:srgbClr val="FFFF00"/>
                </a:solidFill>
              </a:rPr>
              <a:t>-промежуточной, а </a:t>
            </a:r>
            <a:r>
              <a:rPr lang="ru-RU" sz="3200" b="1" i="1" dirty="0" smtClean="0">
                <a:solidFill>
                  <a:srgbClr val="FF0000"/>
                </a:solidFill>
              </a:rPr>
              <a:t>мышечная ткань</a:t>
            </a:r>
            <a:r>
              <a:rPr lang="ru-RU" sz="3200" dirty="0" smtClean="0">
                <a:solidFill>
                  <a:srgbClr val="FFFF00"/>
                </a:solidFill>
              </a:rPr>
              <a:t>-максимальной.</a:t>
            </a:r>
          </a:p>
          <a:p>
            <a:pPr marL="18288" indent="0">
              <a:buNone/>
            </a:pPr>
            <a:r>
              <a:rPr lang="ru-RU" sz="3200" dirty="0" smtClean="0">
                <a:solidFill>
                  <a:srgbClr val="FFFF00"/>
                </a:solidFill>
              </a:rPr>
              <a:t>Поэтому при СД 2 типа вначале падает функция захвата глюкозы мышечной тканью, затем страдает </a:t>
            </a:r>
            <a:r>
              <a:rPr lang="ru-RU" sz="3200" dirty="0" err="1" smtClean="0">
                <a:solidFill>
                  <a:srgbClr val="FFFF00"/>
                </a:solidFill>
              </a:rPr>
              <a:t>гликогенсинтетическая</a:t>
            </a:r>
            <a:r>
              <a:rPr lang="ru-RU" sz="3200" dirty="0" smtClean="0">
                <a:solidFill>
                  <a:srgbClr val="FFFF00"/>
                </a:solidFill>
              </a:rPr>
              <a:t> функция печени и в последнюю очередь происходит снижение </a:t>
            </a:r>
            <a:r>
              <a:rPr lang="ru-RU" sz="3200" dirty="0" err="1" smtClean="0">
                <a:solidFill>
                  <a:srgbClr val="FFFF00"/>
                </a:solidFill>
              </a:rPr>
              <a:t>липолиза</a:t>
            </a:r>
            <a:r>
              <a:rPr lang="ru-RU" sz="3200" dirty="0" smtClean="0">
                <a:solidFill>
                  <a:srgbClr val="FFFF00"/>
                </a:solidFill>
              </a:rPr>
              <a:t> в жировой ткани.</a:t>
            </a:r>
            <a:endParaRPr lang="ru-RU" sz="3200" dirty="0">
              <a:solidFill>
                <a:srgbClr val="FFFF00"/>
              </a:solidFill>
            </a:endParaRPr>
          </a:p>
        </p:txBody>
      </p:sp>
      <p:sp>
        <p:nvSpPr>
          <p:cNvPr id="3" name="Заголовок 2"/>
          <p:cNvSpPr>
            <a:spLocks noGrp="1"/>
          </p:cNvSpPr>
          <p:nvPr>
            <p:ph type="title"/>
          </p:nvPr>
        </p:nvSpPr>
        <p:spPr>
          <a:xfrm>
            <a:off x="0" y="0"/>
            <a:ext cx="9144000" cy="1052736"/>
          </a:xfrm>
        </p:spPr>
        <p:txBody>
          <a:bodyPr/>
          <a:lstStyle/>
          <a:p>
            <a:r>
              <a:rPr lang="ru-RU" dirty="0" smtClean="0"/>
              <a:t>               </a:t>
            </a:r>
            <a:r>
              <a:rPr lang="ru-RU" dirty="0" err="1" smtClean="0"/>
              <a:t>Инсулинорезистентность</a:t>
            </a:r>
            <a:endParaRPr lang="ru-RU" dirty="0"/>
          </a:p>
        </p:txBody>
      </p:sp>
    </p:spTree>
    <p:extLst>
      <p:ext uri="{BB962C8B-B14F-4D97-AF65-F5344CB8AC3E}">
        <p14:creationId xmlns:p14="http://schemas.microsoft.com/office/powerpoint/2010/main" xmlns="" val="369122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84784"/>
            <a:ext cx="9144000" cy="5373216"/>
          </a:xfrm>
        </p:spPr>
        <p:txBody>
          <a:bodyPr>
            <a:normAutofit/>
          </a:bodyPr>
          <a:lstStyle/>
          <a:p>
            <a:pPr marL="18288" indent="0">
              <a:buNone/>
            </a:pPr>
            <a:r>
              <a:rPr lang="ru-RU" sz="3200" dirty="0" smtClean="0">
                <a:solidFill>
                  <a:srgbClr val="FF0000"/>
                </a:solidFill>
              </a:rPr>
              <a:t>Дефект секреции инсулина и снижение секреции инсулина:</a:t>
            </a:r>
          </a:p>
          <a:p>
            <a:pPr marL="18288" indent="0">
              <a:buNone/>
            </a:pPr>
            <a:r>
              <a:rPr lang="ru-RU" sz="3200" dirty="0" smtClean="0">
                <a:solidFill>
                  <a:srgbClr val="FFFF00"/>
                </a:solidFill>
              </a:rPr>
              <a:t>А) Снижение секреции инсулина в ответ на глюкозу и другие стимуляторы</a:t>
            </a:r>
          </a:p>
          <a:p>
            <a:pPr marL="18288" indent="0">
              <a:buNone/>
            </a:pPr>
            <a:r>
              <a:rPr lang="ru-RU" sz="3200" dirty="0" smtClean="0">
                <a:solidFill>
                  <a:srgbClr val="FFFF00"/>
                </a:solidFill>
              </a:rPr>
              <a:t>Б) Нарушение </a:t>
            </a:r>
            <a:r>
              <a:rPr lang="ru-RU" sz="3200" dirty="0" err="1" smtClean="0">
                <a:solidFill>
                  <a:srgbClr val="FFFF00"/>
                </a:solidFill>
              </a:rPr>
              <a:t>пульсаторной</a:t>
            </a:r>
            <a:r>
              <a:rPr lang="ru-RU" sz="3200" dirty="0" smtClean="0">
                <a:solidFill>
                  <a:srgbClr val="FFFF00"/>
                </a:solidFill>
              </a:rPr>
              <a:t> секреции инсулина</a:t>
            </a:r>
          </a:p>
          <a:p>
            <a:pPr marL="18288" indent="0">
              <a:buNone/>
            </a:pPr>
            <a:r>
              <a:rPr lang="ru-RU" sz="3200" dirty="0" smtClean="0">
                <a:solidFill>
                  <a:srgbClr val="FFFF00"/>
                </a:solidFill>
              </a:rPr>
              <a:t>В) Нарушение превращения </a:t>
            </a:r>
            <a:r>
              <a:rPr lang="ru-RU" sz="3200" dirty="0" err="1" smtClean="0">
                <a:solidFill>
                  <a:srgbClr val="FFFF00"/>
                </a:solidFill>
              </a:rPr>
              <a:t>проинсулина</a:t>
            </a:r>
            <a:r>
              <a:rPr lang="ru-RU" sz="3200" dirty="0" smtClean="0">
                <a:solidFill>
                  <a:srgbClr val="FFFF00"/>
                </a:solidFill>
              </a:rPr>
              <a:t> в инсулин, что приводит к повышению содержания </a:t>
            </a:r>
            <a:r>
              <a:rPr lang="ru-RU" sz="3200" dirty="0" err="1" smtClean="0">
                <a:solidFill>
                  <a:srgbClr val="FFFF00"/>
                </a:solidFill>
              </a:rPr>
              <a:t>проинсулина</a:t>
            </a:r>
            <a:endParaRPr lang="ru-RU" sz="3200" dirty="0">
              <a:solidFill>
                <a:srgbClr val="FFFF00"/>
              </a:solidFill>
            </a:endParaRPr>
          </a:p>
        </p:txBody>
      </p:sp>
      <p:sp>
        <p:nvSpPr>
          <p:cNvPr id="3" name="Заголовок 2"/>
          <p:cNvSpPr>
            <a:spLocks noGrp="1"/>
          </p:cNvSpPr>
          <p:nvPr>
            <p:ph type="title"/>
          </p:nvPr>
        </p:nvSpPr>
        <p:spPr>
          <a:xfrm>
            <a:off x="0" y="0"/>
            <a:ext cx="9144000" cy="1340768"/>
          </a:xfrm>
        </p:spPr>
        <p:txBody>
          <a:bodyPr/>
          <a:lstStyle/>
          <a:p>
            <a:r>
              <a:rPr lang="ru-RU" dirty="0" smtClean="0">
                <a:solidFill>
                  <a:srgbClr val="FFFF00"/>
                </a:solidFill>
              </a:rPr>
              <a:t>   </a:t>
            </a:r>
            <a:r>
              <a:rPr lang="ru-RU" dirty="0" smtClean="0"/>
              <a:t>Дефект секреции инсулина</a:t>
            </a:r>
            <a:endParaRPr lang="ru-RU" dirty="0"/>
          </a:p>
        </p:txBody>
      </p:sp>
    </p:spTree>
    <p:extLst>
      <p:ext uri="{BB962C8B-B14F-4D97-AF65-F5344CB8AC3E}">
        <p14:creationId xmlns:p14="http://schemas.microsoft.com/office/powerpoint/2010/main" xmlns="" val="572440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40768"/>
            <a:ext cx="9144000" cy="4176464"/>
          </a:xfrm>
        </p:spPr>
        <p:txBody>
          <a:bodyPr>
            <a:normAutofit/>
          </a:bodyPr>
          <a:lstStyle/>
          <a:p>
            <a:pPr marL="18288" indent="0">
              <a:buNone/>
            </a:pPr>
            <a:r>
              <a:rPr lang="ru-RU" sz="3200" dirty="0">
                <a:solidFill>
                  <a:srgbClr val="FFFF00"/>
                </a:solidFill>
              </a:rPr>
              <a:t>СД </a:t>
            </a:r>
            <a:r>
              <a:rPr lang="ru-RU" sz="3200" b="1" i="1" dirty="0">
                <a:solidFill>
                  <a:srgbClr val="FFFF00"/>
                </a:solidFill>
              </a:rPr>
              <a:t>2 типа – нарушение углеводного обмена, вызванное преимущественной </a:t>
            </a:r>
            <a:r>
              <a:rPr lang="ru-RU" sz="3200" b="1" i="1" dirty="0" err="1">
                <a:solidFill>
                  <a:srgbClr val="FFFF00"/>
                </a:solidFill>
              </a:rPr>
              <a:t>инсулинорезистентностью</a:t>
            </a:r>
            <a:r>
              <a:rPr lang="ru-RU" sz="3200" b="1" i="1" dirty="0">
                <a:solidFill>
                  <a:srgbClr val="FFFF00"/>
                </a:solidFill>
              </a:rPr>
              <a:t> и относительной инсулиновой недостаточностью или преимущественным нарушением секреции инсулина с </a:t>
            </a:r>
            <a:r>
              <a:rPr lang="ru-RU" sz="3200" b="1" i="1" dirty="0" err="1">
                <a:solidFill>
                  <a:srgbClr val="FFFF00"/>
                </a:solidFill>
              </a:rPr>
              <a:t>инсулинорезистентностью</a:t>
            </a:r>
            <a:r>
              <a:rPr lang="ru-RU" sz="3200" b="1" i="1" dirty="0">
                <a:solidFill>
                  <a:srgbClr val="FFFF00"/>
                </a:solidFill>
              </a:rPr>
              <a:t> или без нее.</a:t>
            </a:r>
          </a:p>
        </p:txBody>
      </p:sp>
      <p:sp>
        <p:nvSpPr>
          <p:cNvPr id="3" name="Заголовок 2"/>
          <p:cNvSpPr>
            <a:spLocks noGrp="1"/>
          </p:cNvSpPr>
          <p:nvPr>
            <p:ph type="title"/>
          </p:nvPr>
        </p:nvSpPr>
        <p:spPr>
          <a:xfrm>
            <a:off x="0" y="0"/>
            <a:ext cx="9144000" cy="1412776"/>
          </a:xfrm>
        </p:spPr>
        <p:txBody>
          <a:bodyPr/>
          <a:lstStyle/>
          <a:p>
            <a:r>
              <a:rPr lang="ru-RU" dirty="0" smtClean="0"/>
              <a:t>    Сахарный диабет 2 типа</a:t>
            </a:r>
            <a:endParaRPr lang="ru-RU"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673449"/>
            <a:ext cx="2390775" cy="177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4871320"/>
            <a:ext cx="2640013" cy="1798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6633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97868"/>
            <a:ext cx="9144000" cy="3903340"/>
          </a:xfrm>
        </p:spPr>
        <p:txBody>
          <a:bodyPr>
            <a:normAutofit/>
          </a:bodyPr>
          <a:lstStyle/>
          <a:p>
            <a:pPr marL="18288" indent="0">
              <a:buNone/>
            </a:pPr>
            <a:endParaRPr lang="ru-RU" sz="3600" dirty="0" smtClean="0">
              <a:solidFill>
                <a:srgbClr val="FFFF00"/>
              </a:solidFill>
            </a:endParaRPr>
          </a:p>
          <a:p>
            <a:pPr marL="18288" indent="0">
              <a:buNone/>
            </a:pPr>
            <a:r>
              <a:rPr lang="ru-RU" sz="3600" dirty="0" smtClean="0">
                <a:solidFill>
                  <a:srgbClr val="FFFF00"/>
                </a:solidFill>
              </a:rPr>
              <a:t>Наблюдается снижение секреции инсулина в ответ на пероральную нагрузку при сохранной секреции инсулина на внутривенную нагрузку глюкозой.</a:t>
            </a:r>
          </a:p>
          <a:p>
            <a:endParaRPr lang="ru-RU" sz="3600" dirty="0"/>
          </a:p>
        </p:txBody>
      </p:sp>
      <p:sp>
        <p:nvSpPr>
          <p:cNvPr id="3" name="Заголовок 2"/>
          <p:cNvSpPr>
            <a:spLocks noGrp="1"/>
          </p:cNvSpPr>
          <p:nvPr>
            <p:ph type="title"/>
          </p:nvPr>
        </p:nvSpPr>
        <p:spPr>
          <a:xfrm>
            <a:off x="0" y="116632"/>
            <a:ext cx="9144000" cy="1512168"/>
          </a:xfrm>
        </p:spPr>
        <p:txBody>
          <a:bodyPr/>
          <a:lstStyle/>
          <a:p>
            <a:r>
              <a:rPr lang="ru-RU" dirty="0" smtClean="0"/>
              <a:t> Сниженный </a:t>
            </a:r>
            <a:r>
              <a:rPr lang="ru-RU" dirty="0" err="1" smtClean="0"/>
              <a:t>инкретиновый</a:t>
            </a:r>
            <a:r>
              <a:rPr lang="ru-RU" dirty="0" smtClean="0"/>
              <a:t>   </a:t>
            </a:r>
            <a:br>
              <a:rPr lang="ru-RU" dirty="0" smtClean="0"/>
            </a:br>
            <a:r>
              <a:rPr lang="ru-RU" dirty="0"/>
              <a:t> </a:t>
            </a:r>
            <a:r>
              <a:rPr lang="ru-RU" dirty="0" smtClean="0"/>
              <a:t>                эффект</a:t>
            </a:r>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3" y="4581128"/>
            <a:ext cx="3745607" cy="1467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5088334"/>
            <a:ext cx="3086100"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161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12776"/>
            <a:ext cx="9144000" cy="5445224"/>
          </a:xfrm>
        </p:spPr>
        <p:txBody>
          <a:bodyPr/>
          <a:lstStyle/>
          <a:p>
            <a:pPr marL="0" indent="0">
              <a:buNone/>
            </a:pPr>
            <a:r>
              <a:rPr lang="ru-RU" sz="3200" b="1" dirty="0">
                <a:solidFill>
                  <a:srgbClr val="FF0000"/>
                </a:solidFill>
              </a:rPr>
              <a:t>-</a:t>
            </a:r>
            <a:r>
              <a:rPr lang="ru-RU" sz="3200" b="1" dirty="0" err="1">
                <a:solidFill>
                  <a:srgbClr val="FF0000"/>
                </a:solidFill>
              </a:rPr>
              <a:t>Глюкагоноподобный</a:t>
            </a:r>
            <a:r>
              <a:rPr lang="ru-RU" sz="3200" b="1" dirty="0">
                <a:solidFill>
                  <a:srgbClr val="FF0000"/>
                </a:solidFill>
              </a:rPr>
              <a:t> пептид-1 (ГПП-1, </a:t>
            </a:r>
            <a:r>
              <a:rPr lang="ru-RU" sz="3200" b="1" dirty="0" err="1">
                <a:solidFill>
                  <a:srgbClr val="FF0000"/>
                </a:solidFill>
              </a:rPr>
              <a:t>энтероглюкагон</a:t>
            </a:r>
            <a:r>
              <a:rPr lang="ru-RU" sz="3200" b="1" dirty="0">
                <a:solidFill>
                  <a:srgbClr val="FF0000"/>
                </a:solidFill>
              </a:rPr>
              <a:t>)-</a:t>
            </a:r>
            <a:r>
              <a:rPr lang="ru-RU" sz="3200" b="1" dirty="0"/>
              <a:t>гормон  выделяемый </a:t>
            </a:r>
            <a:r>
              <a:rPr lang="en-US" sz="3200" b="1" dirty="0"/>
              <a:t>L</a:t>
            </a:r>
            <a:r>
              <a:rPr lang="ru-RU" sz="3200" b="1" dirty="0"/>
              <a:t>-клетками подвздошной кишки</a:t>
            </a:r>
          </a:p>
          <a:p>
            <a:pPr marL="0" indent="0">
              <a:buNone/>
            </a:pPr>
            <a:endParaRPr lang="ru-RU" sz="3200" b="1" dirty="0"/>
          </a:p>
          <a:p>
            <a:pPr marL="0" indent="0">
              <a:buNone/>
            </a:pPr>
            <a:endParaRPr lang="ru-RU" sz="2400" b="1" dirty="0"/>
          </a:p>
          <a:p>
            <a:pPr marL="0" indent="0">
              <a:buNone/>
            </a:pPr>
            <a:r>
              <a:rPr lang="ru-RU" sz="3200" b="1" dirty="0">
                <a:solidFill>
                  <a:srgbClr val="FF0000"/>
                </a:solidFill>
              </a:rPr>
              <a:t>-</a:t>
            </a:r>
            <a:r>
              <a:rPr lang="ru-RU" sz="3200" b="1" dirty="0" err="1">
                <a:solidFill>
                  <a:srgbClr val="FF0000"/>
                </a:solidFill>
              </a:rPr>
              <a:t>Глюкозозависимый</a:t>
            </a:r>
            <a:r>
              <a:rPr lang="ru-RU" sz="3200" b="1" dirty="0">
                <a:solidFill>
                  <a:srgbClr val="FF0000"/>
                </a:solidFill>
              </a:rPr>
              <a:t> </a:t>
            </a:r>
            <a:r>
              <a:rPr lang="ru-RU" sz="3200" b="1" dirty="0" err="1">
                <a:solidFill>
                  <a:srgbClr val="FF0000"/>
                </a:solidFill>
              </a:rPr>
              <a:t>инсулинотропный</a:t>
            </a:r>
            <a:r>
              <a:rPr lang="ru-RU" sz="3200" b="1" dirty="0">
                <a:solidFill>
                  <a:srgbClr val="FF0000"/>
                </a:solidFill>
              </a:rPr>
              <a:t> пептид (ГИП)-</a:t>
            </a:r>
            <a:r>
              <a:rPr lang="ru-RU" sz="3200" b="1" dirty="0"/>
              <a:t>гормон выделяемый К-клетками двенадцатиперстной кишки и проксимальной части тощей кишки</a:t>
            </a:r>
            <a:endParaRPr lang="ru-RU" sz="3200" dirty="0"/>
          </a:p>
          <a:p>
            <a:endParaRPr lang="ru-RU" sz="3200" dirty="0"/>
          </a:p>
        </p:txBody>
      </p:sp>
      <p:sp>
        <p:nvSpPr>
          <p:cNvPr id="3" name="Заголовок 2"/>
          <p:cNvSpPr>
            <a:spLocks noGrp="1"/>
          </p:cNvSpPr>
          <p:nvPr>
            <p:ph type="title"/>
          </p:nvPr>
        </p:nvSpPr>
        <p:spPr>
          <a:xfrm>
            <a:off x="0" y="0"/>
            <a:ext cx="9144000" cy="1196752"/>
          </a:xfrm>
        </p:spPr>
        <p:txBody>
          <a:bodyPr/>
          <a:lstStyle/>
          <a:p>
            <a:r>
              <a:rPr lang="ru-RU" dirty="0" smtClean="0">
                <a:solidFill>
                  <a:srgbClr val="FFFF00"/>
                </a:solidFill>
              </a:rPr>
              <a:t>              </a:t>
            </a:r>
            <a:r>
              <a:rPr lang="ru-RU" dirty="0" err="1" smtClean="0"/>
              <a:t>Инкретины</a:t>
            </a:r>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90617" y="2669357"/>
            <a:ext cx="1971675"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2020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40768"/>
            <a:ext cx="9144000" cy="5517232"/>
          </a:xfrm>
        </p:spPr>
        <p:txBody>
          <a:bodyPr>
            <a:normAutofit/>
          </a:bodyPr>
          <a:lstStyle/>
          <a:p>
            <a:pPr marL="18288" indent="0" fontAlgn="base">
              <a:buNone/>
            </a:pPr>
            <a:r>
              <a:rPr lang="ru-RU" sz="3200" dirty="0">
                <a:solidFill>
                  <a:srgbClr val="FFFF00"/>
                </a:solidFill>
              </a:rPr>
              <a:t>1) Стимуляция выработки инсулина бета-клетками поджелудочной железы.</a:t>
            </a:r>
          </a:p>
          <a:p>
            <a:pPr marL="18288" indent="0" fontAlgn="base">
              <a:buNone/>
            </a:pPr>
            <a:r>
              <a:rPr lang="ru-RU" sz="3200" dirty="0">
                <a:solidFill>
                  <a:srgbClr val="FFFF00"/>
                </a:solidFill>
              </a:rPr>
              <a:t>2) Подавление выработки глюкагона альфа-клетками поджелудочной железы.</a:t>
            </a:r>
          </a:p>
          <a:p>
            <a:pPr marL="18288" indent="0" fontAlgn="base">
              <a:buNone/>
            </a:pPr>
            <a:r>
              <a:rPr lang="ru-RU" sz="3200" dirty="0">
                <a:solidFill>
                  <a:srgbClr val="FFFF00"/>
                </a:solidFill>
              </a:rPr>
              <a:t>3) Замедление эвакуации пищи из желудка</a:t>
            </a:r>
          </a:p>
          <a:p>
            <a:pPr marL="18288" indent="0" fontAlgn="base">
              <a:buNone/>
            </a:pPr>
            <a:r>
              <a:rPr lang="ru-RU" sz="3200" dirty="0">
                <a:solidFill>
                  <a:srgbClr val="FFFF00"/>
                </a:solidFill>
              </a:rPr>
              <a:t>4) Снижение аппетита и повышение чувства сытости.</a:t>
            </a:r>
          </a:p>
          <a:p>
            <a:pPr marL="18288" indent="0" fontAlgn="base">
              <a:buNone/>
            </a:pPr>
            <a:r>
              <a:rPr lang="ru-RU" sz="3200" dirty="0">
                <a:solidFill>
                  <a:srgbClr val="FFFF00"/>
                </a:solidFill>
              </a:rPr>
              <a:t>5) Положительное влияние на сердечно-сосудистую и центральную нервную системы.</a:t>
            </a:r>
          </a:p>
          <a:p>
            <a:endParaRPr lang="ru-RU" sz="32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r>
              <a:rPr lang="ru-RU" dirty="0" smtClean="0"/>
              <a:t>        Эффекты </a:t>
            </a:r>
            <a:r>
              <a:rPr lang="ru-RU" dirty="0"/>
              <a:t>ГПП-1</a:t>
            </a:r>
          </a:p>
        </p:txBody>
      </p:sp>
    </p:spTree>
    <p:extLst>
      <p:ext uri="{BB962C8B-B14F-4D97-AF65-F5344CB8AC3E}">
        <p14:creationId xmlns:p14="http://schemas.microsoft.com/office/powerpoint/2010/main" xmlns="" val="3801995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68760"/>
            <a:ext cx="9144000" cy="4032448"/>
          </a:xfrm>
        </p:spPr>
        <p:txBody>
          <a:bodyPr/>
          <a:lstStyle/>
          <a:p>
            <a:pPr marL="18288" indent="0">
              <a:buNone/>
            </a:pPr>
            <a:r>
              <a:rPr lang="ru-RU" sz="3200" dirty="0">
                <a:solidFill>
                  <a:srgbClr val="FFFF00"/>
                </a:solidFill>
              </a:rPr>
              <a:t>1) Стимуляция выработки инсулина бета-клетками поджелудочной железы.</a:t>
            </a:r>
          </a:p>
          <a:p>
            <a:pPr marL="18288" indent="0">
              <a:buNone/>
            </a:pPr>
            <a:r>
              <a:rPr lang="ru-RU" sz="3200" dirty="0">
                <a:solidFill>
                  <a:srgbClr val="FFFF00"/>
                </a:solidFill>
              </a:rPr>
              <a:t>2) Стимулирует синтез ЖК из глюкозы, а также отложение ЖТ, за счет активации </a:t>
            </a:r>
            <a:r>
              <a:rPr lang="ru-RU" sz="3200" dirty="0" err="1">
                <a:solidFill>
                  <a:srgbClr val="FFFF00"/>
                </a:solidFill>
              </a:rPr>
              <a:t>липопротеинлипазы</a:t>
            </a:r>
            <a:endParaRPr lang="ru-RU" sz="3200" dirty="0">
              <a:solidFill>
                <a:srgbClr val="FFFF00"/>
              </a:solidFill>
            </a:endParaRPr>
          </a:p>
          <a:p>
            <a:endParaRPr lang="ru-RU" dirty="0"/>
          </a:p>
        </p:txBody>
      </p:sp>
      <p:sp>
        <p:nvSpPr>
          <p:cNvPr id="3" name="Заголовок 2"/>
          <p:cNvSpPr>
            <a:spLocks noGrp="1"/>
          </p:cNvSpPr>
          <p:nvPr>
            <p:ph type="title"/>
          </p:nvPr>
        </p:nvSpPr>
        <p:spPr>
          <a:xfrm>
            <a:off x="0" y="0"/>
            <a:ext cx="9144000" cy="1052736"/>
          </a:xfrm>
        </p:spPr>
        <p:txBody>
          <a:bodyPr/>
          <a:lstStyle/>
          <a:p>
            <a:r>
              <a:rPr lang="ru-RU" dirty="0" smtClean="0"/>
              <a:t>          Эффекты </a:t>
            </a:r>
            <a:r>
              <a:rPr lang="ru-RU" dirty="0"/>
              <a:t>ГИП</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4149080"/>
            <a:ext cx="2944813" cy="237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150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40768"/>
            <a:ext cx="9144000" cy="3960440"/>
          </a:xfrm>
        </p:spPr>
        <p:txBody>
          <a:bodyPr>
            <a:normAutofit/>
          </a:bodyPr>
          <a:lstStyle/>
          <a:p>
            <a:pPr marL="18288" indent="0">
              <a:buNone/>
            </a:pPr>
            <a:r>
              <a:rPr lang="ru-RU" sz="3400" dirty="0" smtClean="0">
                <a:solidFill>
                  <a:srgbClr val="FFFF00"/>
                </a:solidFill>
              </a:rPr>
              <a:t>Секреция глюкагона после еды не уменьшается, а остается на достаточно высоком уровне (приблизительно на 60% выше нормы)-наблюдается </a:t>
            </a:r>
            <a:r>
              <a:rPr lang="ru-RU" sz="3400" dirty="0" err="1" smtClean="0">
                <a:solidFill>
                  <a:srgbClr val="FFFF00"/>
                </a:solidFill>
              </a:rPr>
              <a:t>постпрандиальная</a:t>
            </a:r>
            <a:r>
              <a:rPr lang="ru-RU" sz="3400" dirty="0" smtClean="0">
                <a:solidFill>
                  <a:srgbClr val="FFFF00"/>
                </a:solidFill>
              </a:rPr>
              <a:t> </a:t>
            </a:r>
            <a:r>
              <a:rPr lang="ru-RU" sz="3400" dirty="0" err="1" smtClean="0">
                <a:solidFill>
                  <a:srgbClr val="FFFF00"/>
                </a:solidFill>
              </a:rPr>
              <a:t>гиперглюкагонемия</a:t>
            </a:r>
            <a:r>
              <a:rPr lang="ru-RU" sz="3400" dirty="0" smtClean="0">
                <a:solidFill>
                  <a:srgbClr val="FFFF00"/>
                </a:solidFill>
              </a:rPr>
              <a:t>-активация процесса высвобождения глюкозы из ткани печени.</a:t>
            </a:r>
          </a:p>
        </p:txBody>
      </p:sp>
      <p:sp>
        <p:nvSpPr>
          <p:cNvPr id="3" name="Заголовок 2"/>
          <p:cNvSpPr>
            <a:spLocks noGrp="1"/>
          </p:cNvSpPr>
          <p:nvPr>
            <p:ph type="title"/>
          </p:nvPr>
        </p:nvSpPr>
        <p:spPr>
          <a:xfrm>
            <a:off x="0" y="0"/>
            <a:ext cx="9144000" cy="1340768"/>
          </a:xfrm>
        </p:spPr>
        <p:txBody>
          <a:bodyPr/>
          <a:lstStyle/>
          <a:p>
            <a:r>
              <a:rPr lang="ru-RU" dirty="0" smtClean="0"/>
              <a:t> Дефект секреции глюкагона</a:t>
            </a:r>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259164"/>
            <a:ext cx="32385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653136"/>
            <a:ext cx="2495600" cy="2015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471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268761"/>
            <a:ext cx="9144000" cy="4248471"/>
          </a:xfrm>
        </p:spPr>
        <p:txBody>
          <a:bodyPr/>
          <a:lstStyle/>
          <a:p>
            <a:pPr marL="18288" indent="0">
              <a:buNone/>
            </a:pPr>
            <a:r>
              <a:rPr lang="ru-RU" sz="2800" dirty="0">
                <a:solidFill>
                  <a:srgbClr val="FFFF00"/>
                </a:solidFill>
              </a:rPr>
              <a:t>Отсутствие подавления секреции глюкагона обусловлено низким синтезом эндогенного инсулина (который в норме должен подавлять секрецию глюкагона), нарушенной чувствительностью альфа-клеток ПЖ. При тяжелом и длительном течении СД 2 типа наблюдается парадоксальное повышение секреции глюкагона на гипергликемию и отсутствие стимуляции секреции глюкагона при развитии гипогликемии.</a:t>
            </a:r>
          </a:p>
          <a:p>
            <a:endParaRPr lang="ru-RU" dirty="0"/>
          </a:p>
        </p:txBody>
      </p:sp>
      <p:sp>
        <p:nvSpPr>
          <p:cNvPr id="3" name="Заголовок 2"/>
          <p:cNvSpPr>
            <a:spLocks noGrp="1"/>
          </p:cNvSpPr>
          <p:nvPr>
            <p:ph type="title"/>
          </p:nvPr>
        </p:nvSpPr>
        <p:spPr>
          <a:xfrm>
            <a:off x="0" y="0"/>
            <a:ext cx="9144000" cy="1412776"/>
          </a:xfrm>
        </p:spPr>
        <p:txBody>
          <a:bodyPr/>
          <a:lstStyle/>
          <a:p>
            <a:r>
              <a:rPr lang="ru-RU" dirty="0"/>
              <a:t>Дефект секреции глюкагона</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4797152"/>
            <a:ext cx="2808311"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5158432"/>
            <a:ext cx="2829694" cy="1412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3864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40768"/>
            <a:ext cx="9144000" cy="3600400"/>
          </a:xfrm>
        </p:spPr>
        <p:txBody>
          <a:bodyPr>
            <a:normAutofit/>
          </a:bodyPr>
          <a:lstStyle/>
          <a:p>
            <a:pPr marL="18288" indent="0">
              <a:buNone/>
            </a:pPr>
            <a:r>
              <a:rPr lang="ru-RU" sz="3600" dirty="0" smtClean="0">
                <a:solidFill>
                  <a:srgbClr val="FFFF00"/>
                </a:solidFill>
              </a:rPr>
              <a:t>Глюкоза освобождается из печени в результате </a:t>
            </a:r>
            <a:r>
              <a:rPr lang="ru-RU" sz="3600" b="1" i="1" dirty="0" err="1" smtClean="0">
                <a:solidFill>
                  <a:srgbClr val="FF0000"/>
                </a:solidFill>
              </a:rPr>
              <a:t>гликогенолиза</a:t>
            </a:r>
            <a:r>
              <a:rPr lang="ru-RU" sz="3600" b="1" i="1" dirty="0" smtClean="0">
                <a:solidFill>
                  <a:srgbClr val="FF0000"/>
                </a:solidFill>
              </a:rPr>
              <a:t> и </a:t>
            </a:r>
            <a:r>
              <a:rPr lang="ru-RU" sz="3600" b="1" i="1" dirty="0" err="1" smtClean="0">
                <a:solidFill>
                  <a:srgbClr val="FF0000"/>
                </a:solidFill>
              </a:rPr>
              <a:t>глюконеогенеза</a:t>
            </a:r>
            <a:r>
              <a:rPr lang="ru-RU" sz="3600" b="1" i="1" dirty="0" smtClean="0">
                <a:solidFill>
                  <a:srgbClr val="FF0000"/>
                </a:solidFill>
              </a:rPr>
              <a:t>. </a:t>
            </a:r>
            <a:r>
              <a:rPr lang="ru-RU" sz="3600" dirty="0" smtClean="0">
                <a:solidFill>
                  <a:srgbClr val="FFFF00"/>
                </a:solidFill>
              </a:rPr>
              <a:t>Ведущую роль в повышении продукции глюкозы печенью играет, по-видимому, </a:t>
            </a:r>
            <a:r>
              <a:rPr lang="ru-RU" sz="3600" dirty="0" err="1" smtClean="0">
                <a:solidFill>
                  <a:srgbClr val="FFFF00"/>
                </a:solidFill>
              </a:rPr>
              <a:t>глюконеогенез</a:t>
            </a:r>
            <a:r>
              <a:rPr lang="ru-RU" sz="3600" dirty="0" smtClean="0">
                <a:solidFill>
                  <a:srgbClr val="FFFF00"/>
                </a:solidFill>
              </a:rPr>
              <a:t>.</a:t>
            </a:r>
            <a:endParaRPr lang="ru-RU" sz="3600" dirty="0">
              <a:solidFill>
                <a:srgbClr val="FFFF00"/>
              </a:solidFill>
            </a:endParaRPr>
          </a:p>
        </p:txBody>
      </p:sp>
      <p:sp>
        <p:nvSpPr>
          <p:cNvPr id="3" name="Заголовок 2"/>
          <p:cNvSpPr>
            <a:spLocks noGrp="1"/>
          </p:cNvSpPr>
          <p:nvPr>
            <p:ph type="title"/>
          </p:nvPr>
        </p:nvSpPr>
        <p:spPr>
          <a:xfrm>
            <a:off x="0" y="0"/>
            <a:ext cx="9144000" cy="1412776"/>
          </a:xfrm>
        </p:spPr>
        <p:txBody>
          <a:bodyPr/>
          <a:lstStyle/>
          <a:p>
            <a:r>
              <a:rPr lang="ru-RU" dirty="0" smtClean="0"/>
              <a:t>              </a:t>
            </a: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t>
            </a:r>
            <a:r>
              <a:rPr lang="ru-RU" dirty="0" err="1" smtClean="0"/>
              <a:t>Гиперпродукция</a:t>
            </a:r>
            <a:r>
              <a:rPr lang="ru-RU" dirty="0" smtClean="0"/>
              <a:t> глюкозы    </a:t>
            </a:r>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293096"/>
            <a:ext cx="2647950"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797152"/>
            <a:ext cx="252028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6873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348880"/>
            <a:ext cx="9144000" cy="4320480"/>
          </a:xfrm>
        </p:spPr>
        <p:txBody>
          <a:bodyPr>
            <a:normAutofit/>
          </a:bodyPr>
          <a:lstStyle/>
          <a:p>
            <a:pPr marL="18288" indent="0">
              <a:buNone/>
            </a:pPr>
            <a:endParaRPr lang="ru-RU" sz="3200" dirty="0" smtClean="0">
              <a:solidFill>
                <a:srgbClr val="FFFF00"/>
              </a:solidFill>
            </a:endParaRPr>
          </a:p>
          <a:p>
            <a:pPr marL="18288" indent="0">
              <a:buNone/>
            </a:pPr>
            <a:r>
              <a:rPr lang="ru-RU" sz="3200" dirty="0" smtClean="0">
                <a:solidFill>
                  <a:srgbClr val="FFFF00"/>
                </a:solidFill>
              </a:rPr>
              <a:t>                                     Гипергликемия токсична                    для тканей, в том числе </a:t>
            </a:r>
            <a:r>
              <a:rPr lang="ru-RU" sz="3200" dirty="0" smtClean="0">
                <a:solidFill>
                  <a:srgbClr val="FF0000"/>
                </a:solidFill>
              </a:rPr>
              <a:t>ткани ПЖ</a:t>
            </a:r>
            <a:r>
              <a:rPr lang="ru-RU" sz="3200" dirty="0" smtClean="0">
                <a:solidFill>
                  <a:srgbClr val="FFFF00"/>
                </a:solidFill>
              </a:rPr>
              <a:t>-</a:t>
            </a:r>
            <a:r>
              <a:rPr lang="ru-RU" sz="3200" dirty="0" err="1" smtClean="0">
                <a:solidFill>
                  <a:srgbClr val="FFFF00"/>
                </a:solidFill>
              </a:rPr>
              <a:t>ухудщение</a:t>
            </a:r>
            <a:r>
              <a:rPr lang="ru-RU" sz="3200" dirty="0" smtClean="0">
                <a:solidFill>
                  <a:srgbClr val="FFFF00"/>
                </a:solidFill>
              </a:rPr>
              <a:t> способности бета-клеток секретировать инсулин, увеличение ИР периферических тканей.</a:t>
            </a:r>
            <a:endParaRPr lang="ru-RU" sz="3200" dirty="0">
              <a:solidFill>
                <a:srgbClr val="FFFF00"/>
              </a:solidFill>
            </a:endParaRPr>
          </a:p>
        </p:txBody>
      </p:sp>
      <p:sp>
        <p:nvSpPr>
          <p:cNvPr id="3" name="Заголовок 2"/>
          <p:cNvSpPr>
            <a:spLocks noGrp="1"/>
          </p:cNvSpPr>
          <p:nvPr>
            <p:ph type="title"/>
          </p:nvPr>
        </p:nvSpPr>
        <p:spPr>
          <a:xfrm>
            <a:off x="0" y="0"/>
            <a:ext cx="9144000" cy="1268760"/>
          </a:xfrm>
        </p:spPr>
        <p:txBody>
          <a:bodyPr/>
          <a:lstStyle/>
          <a:p>
            <a:r>
              <a:rPr lang="ru-RU" dirty="0" smtClean="0">
                <a:solidFill>
                  <a:srgbClr val="FFFF00"/>
                </a:solidFill>
              </a:rPr>
              <a:t>          </a:t>
            </a:r>
            <a:r>
              <a:rPr lang="ru-RU" dirty="0" err="1" smtClean="0"/>
              <a:t>Глюкозотоксичность</a:t>
            </a:r>
            <a:endParaRPr lang="ru-RU"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032" y="1844824"/>
            <a:ext cx="3114848" cy="222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268760"/>
            <a:ext cx="3168352"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6217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16" y="-415156"/>
            <a:ext cx="9144000" cy="727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9099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75456"/>
            <a:ext cx="9144000" cy="7533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4052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9653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84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908720"/>
            <a:ext cx="9144000" cy="5949280"/>
          </a:xfrm>
        </p:spPr>
        <p:txBody>
          <a:bodyPr>
            <a:noAutofit/>
          </a:bodyPr>
          <a:lstStyle/>
          <a:p>
            <a:pPr marL="18288" indent="0">
              <a:buNone/>
            </a:pPr>
            <a:r>
              <a:rPr lang="ru-RU" sz="2800" dirty="0" smtClean="0">
                <a:solidFill>
                  <a:srgbClr val="FFFF00"/>
                </a:solidFill>
              </a:rPr>
              <a:t>1)Выраженная общая и мышечная слабость ( в связи с дефицитом образования энергии, гликогена и белка в мышцах)</a:t>
            </a:r>
          </a:p>
          <a:p>
            <a:pPr marL="18288" indent="0">
              <a:buNone/>
            </a:pPr>
            <a:r>
              <a:rPr lang="ru-RU" sz="2800" dirty="0" smtClean="0">
                <a:solidFill>
                  <a:srgbClr val="FFFF00"/>
                </a:solidFill>
              </a:rPr>
              <a:t>3)Сухость во рту( обезвоживание и снижение функции слюнных желез)</a:t>
            </a:r>
          </a:p>
          <a:p>
            <a:pPr marL="18288" indent="0">
              <a:buNone/>
            </a:pPr>
            <a:r>
              <a:rPr lang="ru-RU" sz="2800" dirty="0">
                <a:solidFill>
                  <a:srgbClr val="FFFF00"/>
                </a:solidFill>
              </a:rPr>
              <a:t>4</a:t>
            </a:r>
            <a:r>
              <a:rPr lang="ru-RU" sz="2800" dirty="0" smtClean="0">
                <a:solidFill>
                  <a:srgbClr val="FFFF00"/>
                </a:solidFill>
              </a:rPr>
              <a:t>) Жажду (от 3 до 5 литров жидкости в сутки)</a:t>
            </a:r>
          </a:p>
          <a:p>
            <a:pPr marL="18288" indent="0">
              <a:buNone/>
            </a:pPr>
            <a:r>
              <a:rPr lang="ru-RU" sz="2800" dirty="0" smtClean="0">
                <a:solidFill>
                  <a:srgbClr val="FFFF00"/>
                </a:solidFill>
              </a:rPr>
              <a:t>5) Полиурия </a:t>
            </a:r>
            <a:r>
              <a:rPr lang="ru-RU" sz="2800" dirty="0">
                <a:solidFill>
                  <a:srgbClr val="FFFF00"/>
                </a:solidFill>
              </a:rPr>
              <a:t>(в том числе в ночное время</a:t>
            </a:r>
            <a:r>
              <a:rPr lang="ru-RU" sz="2800" dirty="0" smtClean="0">
                <a:solidFill>
                  <a:srgbClr val="FFFF00"/>
                </a:solidFill>
              </a:rPr>
              <a:t>)</a:t>
            </a:r>
          </a:p>
          <a:p>
            <a:pPr marL="18288" indent="0">
              <a:buNone/>
            </a:pPr>
            <a:r>
              <a:rPr lang="ru-RU" sz="2800" dirty="0">
                <a:solidFill>
                  <a:srgbClr val="FFFF00"/>
                </a:solidFill>
              </a:rPr>
              <a:t>6</a:t>
            </a:r>
            <a:r>
              <a:rPr lang="ru-RU" sz="2800" dirty="0" smtClean="0">
                <a:solidFill>
                  <a:srgbClr val="FFFF00"/>
                </a:solidFill>
              </a:rPr>
              <a:t>) Боли в нижних конечностях, онемение конечностей, </a:t>
            </a:r>
            <a:r>
              <a:rPr lang="ru-RU" sz="2800" dirty="0">
                <a:solidFill>
                  <a:srgbClr val="FFFF00"/>
                </a:solidFill>
              </a:rPr>
              <a:t>з</a:t>
            </a:r>
            <a:r>
              <a:rPr lang="ru-RU" sz="2800" dirty="0" smtClean="0">
                <a:solidFill>
                  <a:srgbClr val="FFFF00"/>
                </a:solidFill>
              </a:rPr>
              <a:t>ябкость стоп</a:t>
            </a:r>
          </a:p>
          <a:p>
            <a:pPr marL="18288" indent="0">
              <a:buNone/>
            </a:pPr>
            <a:r>
              <a:rPr lang="ru-RU" sz="2800" dirty="0">
                <a:solidFill>
                  <a:srgbClr val="FFFF00"/>
                </a:solidFill>
              </a:rPr>
              <a:t>7</a:t>
            </a:r>
            <a:r>
              <a:rPr lang="ru-RU" sz="2800" dirty="0" smtClean="0">
                <a:solidFill>
                  <a:srgbClr val="FFFF00"/>
                </a:solidFill>
              </a:rPr>
              <a:t>) Снижение зрения</a:t>
            </a:r>
          </a:p>
          <a:p>
            <a:pPr marL="18288" indent="0">
              <a:buNone/>
            </a:pPr>
            <a:r>
              <a:rPr lang="ru-RU" sz="2800" dirty="0" smtClean="0">
                <a:solidFill>
                  <a:srgbClr val="FFFF00"/>
                </a:solidFill>
              </a:rPr>
              <a:t>10) Избыток массы тела или ожирение</a:t>
            </a:r>
          </a:p>
          <a:p>
            <a:pPr marL="18288" indent="0">
              <a:buNone/>
            </a:pPr>
            <a:r>
              <a:rPr lang="ru-RU" sz="2800" dirty="0" smtClean="0">
                <a:solidFill>
                  <a:srgbClr val="FFFF00"/>
                </a:solidFill>
              </a:rPr>
              <a:t>11) Повышение АД</a:t>
            </a:r>
          </a:p>
        </p:txBody>
      </p:sp>
      <p:sp>
        <p:nvSpPr>
          <p:cNvPr id="3" name="Заголовок 2"/>
          <p:cNvSpPr>
            <a:spLocks noGrp="1"/>
          </p:cNvSpPr>
          <p:nvPr>
            <p:ph type="title"/>
          </p:nvPr>
        </p:nvSpPr>
        <p:spPr>
          <a:xfrm>
            <a:off x="0" y="0"/>
            <a:ext cx="9144000" cy="1196752"/>
          </a:xfrm>
        </p:spPr>
        <p:txBody>
          <a:bodyPr/>
          <a:lstStyle/>
          <a:p>
            <a:r>
              <a:rPr lang="ru-RU" dirty="0" smtClean="0"/>
              <a:t>                 Клиника</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5085184"/>
            <a:ext cx="2286000"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556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556792"/>
            <a:ext cx="9144000" cy="3024336"/>
          </a:xfrm>
        </p:spPr>
        <p:txBody>
          <a:bodyPr/>
          <a:lstStyle/>
          <a:p>
            <a:pPr marL="18288" indent="0">
              <a:buNone/>
            </a:pPr>
            <a:r>
              <a:rPr lang="ru-RU" dirty="0">
                <a:solidFill>
                  <a:srgbClr val="FFFF00"/>
                </a:solidFill>
              </a:rPr>
              <a:t>• </a:t>
            </a:r>
            <a:r>
              <a:rPr lang="ru-RU" sz="3200" dirty="0">
                <a:solidFill>
                  <a:srgbClr val="FFFF00"/>
                </a:solidFill>
              </a:rPr>
              <a:t>Питание </a:t>
            </a:r>
            <a:endParaRPr lang="ru-RU" sz="3200" dirty="0" smtClean="0">
              <a:solidFill>
                <a:srgbClr val="FFFF00"/>
              </a:solidFill>
            </a:endParaRPr>
          </a:p>
          <a:p>
            <a:pPr marL="18288" indent="0">
              <a:buNone/>
            </a:pPr>
            <a:r>
              <a:rPr lang="ru-RU" sz="3200" dirty="0" smtClean="0">
                <a:solidFill>
                  <a:srgbClr val="FFFF00"/>
                </a:solidFill>
              </a:rPr>
              <a:t>• </a:t>
            </a:r>
            <a:r>
              <a:rPr lang="ru-RU" sz="3200" dirty="0">
                <a:solidFill>
                  <a:srgbClr val="FFFF00"/>
                </a:solidFill>
              </a:rPr>
              <a:t>Физическая активность </a:t>
            </a:r>
            <a:endParaRPr lang="ru-RU" sz="3200" dirty="0" smtClean="0">
              <a:solidFill>
                <a:srgbClr val="FFFF00"/>
              </a:solidFill>
            </a:endParaRPr>
          </a:p>
          <a:p>
            <a:pPr marL="18288" indent="0">
              <a:buNone/>
            </a:pPr>
            <a:r>
              <a:rPr lang="ru-RU" sz="3200" dirty="0" smtClean="0">
                <a:solidFill>
                  <a:srgbClr val="FFFF00"/>
                </a:solidFill>
              </a:rPr>
              <a:t>• </a:t>
            </a:r>
            <a:r>
              <a:rPr lang="ru-RU" sz="3200" dirty="0" err="1">
                <a:solidFill>
                  <a:srgbClr val="FFFF00"/>
                </a:solidFill>
              </a:rPr>
              <a:t>Сахароснижающие</a:t>
            </a:r>
            <a:r>
              <a:rPr lang="ru-RU" sz="3200" dirty="0">
                <a:solidFill>
                  <a:srgbClr val="FFFF00"/>
                </a:solidFill>
              </a:rPr>
              <a:t> препараты </a:t>
            </a:r>
            <a:endParaRPr lang="ru-RU" sz="3200" dirty="0" smtClean="0">
              <a:solidFill>
                <a:srgbClr val="FFFF00"/>
              </a:solidFill>
            </a:endParaRPr>
          </a:p>
          <a:p>
            <a:pPr marL="18288" indent="0">
              <a:buNone/>
            </a:pPr>
            <a:r>
              <a:rPr lang="ru-RU" sz="3200" dirty="0" smtClean="0">
                <a:solidFill>
                  <a:srgbClr val="FFFF00"/>
                </a:solidFill>
              </a:rPr>
              <a:t>• </a:t>
            </a:r>
            <a:r>
              <a:rPr lang="ru-RU" sz="3200" dirty="0">
                <a:solidFill>
                  <a:srgbClr val="FFFF00"/>
                </a:solidFill>
              </a:rPr>
              <a:t>Обучение и самоконтроль</a:t>
            </a:r>
          </a:p>
        </p:txBody>
      </p:sp>
      <p:sp>
        <p:nvSpPr>
          <p:cNvPr id="3" name="Заголовок 2"/>
          <p:cNvSpPr>
            <a:spLocks noGrp="1"/>
          </p:cNvSpPr>
          <p:nvPr>
            <p:ph type="title"/>
          </p:nvPr>
        </p:nvSpPr>
        <p:spPr>
          <a:xfrm>
            <a:off x="0" y="0"/>
            <a:ext cx="9144000" cy="1268760"/>
          </a:xfrm>
        </p:spPr>
        <p:txBody>
          <a:bodyPr/>
          <a:lstStyle/>
          <a:p>
            <a:r>
              <a:rPr lang="ru-RU" dirty="0" smtClean="0"/>
              <a:t>                    Лечение </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56858" y="4792406"/>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5051" y="548680"/>
            <a:ext cx="2646040"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4293096"/>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120586"/>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6507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7543800" cy="914400"/>
          </a:xfrm>
        </p:spPr>
        <p:txBody>
          <a:bodyPr>
            <a:normAutofit fontScale="90000"/>
          </a:bodyPr>
          <a:lstStyle/>
          <a:p>
            <a:pPr algn="ctr"/>
            <a:r>
              <a:rPr lang="ru-RU" dirty="0" err="1"/>
              <a:t>Гестационный</a:t>
            </a:r>
            <a:r>
              <a:rPr lang="ru-RU" dirty="0"/>
              <a:t> сахарный диабет</a:t>
            </a:r>
          </a:p>
        </p:txBody>
      </p:sp>
      <p:sp>
        <p:nvSpPr>
          <p:cNvPr id="3" name="Объект 2"/>
          <p:cNvSpPr>
            <a:spLocks noGrp="1"/>
          </p:cNvSpPr>
          <p:nvPr>
            <p:ph idx="1"/>
          </p:nvPr>
        </p:nvSpPr>
        <p:spPr>
          <a:xfrm>
            <a:off x="755576" y="1916832"/>
            <a:ext cx="7706817" cy="3880773"/>
          </a:xfrm>
        </p:spPr>
        <p:txBody>
          <a:bodyPr/>
          <a:lstStyle/>
          <a:p>
            <a:pPr algn="just"/>
            <a:r>
              <a:rPr lang="ru-RU" dirty="0" smtClean="0"/>
              <a:t> </a:t>
            </a:r>
            <a:r>
              <a:rPr lang="ru-RU" sz="3200" dirty="0" smtClean="0"/>
              <a:t>это </a:t>
            </a:r>
            <a:r>
              <a:rPr lang="ru-RU" sz="3200" dirty="0"/>
              <a:t>заболевание, характеризующееся гипергликемией, впервые выявленной во время беременности, но не соответствующей критериям «</a:t>
            </a:r>
            <a:r>
              <a:rPr lang="ru-RU" sz="3200" dirty="0" err="1"/>
              <a:t>манифестного</a:t>
            </a:r>
            <a:r>
              <a:rPr lang="ru-RU" sz="3200" dirty="0"/>
              <a:t>» СД</a:t>
            </a:r>
          </a:p>
        </p:txBody>
      </p:sp>
    </p:spTree>
    <p:extLst>
      <p:ext uri="{BB962C8B-B14F-4D97-AF65-F5344CB8AC3E}">
        <p14:creationId xmlns:p14="http://schemas.microsoft.com/office/powerpoint/2010/main" xmlns="" val="3662418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68760"/>
            <a:ext cx="8229600" cy="346050"/>
          </a:xfrm>
        </p:spPr>
        <p:txBody>
          <a:bodyPr>
            <a:normAutofit fontScale="90000"/>
          </a:bodyPr>
          <a:lstStyle/>
          <a:p>
            <a:r>
              <a:rPr lang="ru-RU" sz="2700" dirty="0"/>
              <a:t>Пороговые значения глюкозы венозной плазмы для диагностики </a:t>
            </a:r>
            <a:r>
              <a:rPr lang="ru-RU" dirty="0"/>
              <a:t>ГСД</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887231874"/>
              </p:ext>
            </p:extLst>
          </p:nvPr>
        </p:nvGraphicFramePr>
        <p:xfrm>
          <a:off x="395536" y="2564904"/>
          <a:ext cx="8229600" cy="2595880"/>
        </p:xfrm>
        <a:graphic>
          <a:graphicData uri="http://schemas.openxmlformats.org/drawingml/2006/table">
            <a:tbl>
              <a:tblPr firstRow="1" bandRow="1">
                <a:tableStyleId>{5C22544A-7EE6-4342-B048-85BDC9FD1C3A}</a:tableStyleId>
              </a:tblPr>
              <a:tblGrid>
                <a:gridCol w="4248472"/>
                <a:gridCol w="3981128"/>
              </a:tblGrid>
              <a:tr h="370840">
                <a:tc gridSpan="2">
                  <a:txBody>
                    <a:bodyPr/>
                    <a:lstStyle/>
                    <a:p>
                      <a:r>
                        <a:rPr lang="ru-RU" dirty="0" smtClean="0"/>
                        <a:t>ГСД, при первичном обращении</a:t>
                      </a:r>
                      <a:endParaRPr lang="ru-RU" dirty="0"/>
                    </a:p>
                  </a:txBody>
                  <a:tcPr/>
                </a:tc>
                <a:tc hMerge="1">
                  <a:txBody>
                    <a:bodyPr/>
                    <a:lstStyle/>
                    <a:p>
                      <a:endParaRPr lang="ru-RU" dirty="0"/>
                    </a:p>
                  </a:txBody>
                  <a:tcPr/>
                </a:tc>
              </a:tr>
              <a:tr h="370840">
                <a:tc>
                  <a:txBody>
                    <a:bodyPr/>
                    <a:lstStyle/>
                    <a:p>
                      <a:r>
                        <a:rPr lang="ru-RU" dirty="0" smtClean="0"/>
                        <a:t>Глюкоза венозной плазмы</a:t>
                      </a:r>
                      <a:endParaRPr lang="ru-RU" dirty="0"/>
                    </a:p>
                  </a:txBody>
                  <a:tcPr/>
                </a:tc>
                <a:tc>
                  <a:txBody>
                    <a:bodyPr/>
                    <a:lstStyle/>
                    <a:p>
                      <a:r>
                        <a:rPr lang="ru-RU" dirty="0" err="1" smtClean="0"/>
                        <a:t>ммоль</a:t>
                      </a:r>
                      <a:r>
                        <a:rPr lang="ru-RU" dirty="0" smtClean="0"/>
                        <a:t>/л</a:t>
                      </a:r>
                      <a:endParaRPr lang="ru-RU" dirty="0"/>
                    </a:p>
                  </a:txBody>
                  <a:tcPr/>
                </a:tc>
              </a:tr>
              <a:tr h="370840">
                <a:tc>
                  <a:txBody>
                    <a:bodyPr/>
                    <a:lstStyle/>
                    <a:p>
                      <a:r>
                        <a:rPr lang="ru-RU" dirty="0" smtClean="0"/>
                        <a:t>Натощак</a:t>
                      </a:r>
                      <a:endParaRPr lang="ru-RU" dirty="0"/>
                    </a:p>
                  </a:txBody>
                  <a:tcPr/>
                </a:tc>
                <a:tc>
                  <a:txBody>
                    <a:bodyPr/>
                    <a:lstStyle/>
                    <a:p>
                      <a:r>
                        <a:rPr lang="ru-RU" dirty="0" smtClean="0"/>
                        <a:t>≥ 5,1, но &lt; 7,0</a:t>
                      </a:r>
                      <a:endParaRPr lang="ru-RU" dirty="0"/>
                    </a:p>
                  </a:txBody>
                  <a:tcPr/>
                </a:tc>
              </a:tr>
              <a:tr h="370840">
                <a:tc gridSpan="2">
                  <a:txBody>
                    <a:bodyPr/>
                    <a:lstStyle/>
                    <a:p>
                      <a:r>
                        <a:rPr lang="ru-RU" dirty="0" smtClean="0"/>
                        <a:t>ГСД, пероральный </a:t>
                      </a:r>
                      <a:r>
                        <a:rPr lang="ru-RU" dirty="0" err="1" smtClean="0"/>
                        <a:t>глюкозотолерантный</a:t>
                      </a:r>
                      <a:r>
                        <a:rPr lang="ru-RU" dirty="0" smtClean="0"/>
                        <a:t> тест с 75г глюкозы</a:t>
                      </a:r>
                      <a:endParaRPr lang="ru-RU" dirty="0"/>
                    </a:p>
                  </a:txBody>
                  <a:tcPr/>
                </a:tc>
                <a:tc hMerge="1">
                  <a:txBody>
                    <a:bodyPr/>
                    <a:lstStyle/>
                    <a:p>
                      <a:endParaRPr lang="ru-RU" dirty="0"/>
                    </a:p>
                  </a:txBody>
                  <a:tcPr/>
                </a:tc>
              </a:tr>
              <a:tr h="370840">
                <a:tc>
                  <a:txBody>
                    <a:bodyPr/>
                    <a:lstStyle/>
                    <a:p>
                      <a:r>
                        <a:rPr lang="ru-RU" dirty="0" smtClean="0"/>
                        <a:t>Глюкоза венозной плазмы</a:t>
                      </a:r>
                      <a:endParaRPr lang="ru-RU" dirty="0"/>
                    </a:p>
                  </a:txBody>
                  <a:tcPr/>
                </a:tc>
                <a:tc>
                  <a:txBody>
                    <a:bodyPr/>
                    <a:lstStyle/>
                    <a:p>
                      <a:r>
                        <a:rPr lang="ru-RU" dirty="0" err="1" smtClean="0"/>
                        <a:t>ммоль</a:t>
                      </a:r>
                      <a:r>
                        <a:rPr lang="ru-RU" dirty="0" smtClean="0"/>
                        <a:t>/л</a:t>
                      </a:r>
                      <a:endParaRPr lang="ru-RU" dirty="0"/>
                    </a:p>
                  </a:txBody>
                  <a:tcPr/>
                </a:tc>
              </a:tr>
              <a:tr h="370840">
                <a:tc>
                  <a:txBody>
                    <a:bodyPr/>
                    <a:lstStyle/>
                    <a:p>
                      <a:r>
                        <a:rPr lang="ru-RU" dirty="0" smtClean="0"/>
                        <a:t>Через 1 ч</a:t>
                      </a:r>
                      <a:endParaRPr lang="ru-RU" dirty="0"/>
                    </a:p>
                  </a:txBody>
                  <a:tcPr/>
                </a:tc>
                <a:tc>
                  <a:txBody>
                    <a:bodyPr/>
                    <a:lstStyle/>
                    <a:p>
                      <a:r>
                        <a:rPr lang="ru-RU" dirty="0" smtClean="0"/>
                        <a:t>≥ 10,0</a:t>
                      </a:r>
                      <a:endParaRPr lang="ru-RU" dirty="0"/>
                    </a:p>
                  </a:txBody>
                  <a:tcPr/>
                </a:tc>
              </a:tr>
              <a:tr h="370840">
                <a:tc>
                  <a:txBody>
                    <a:bodyPr/>
                    <a:lstStyle/>
                    <a:p>
                      <a:r>
                        <a:rPr lang="ru-RU" dirty="0" smtClean="0"/>
                        <a:t>Через 2 ч</a:t>
                      </a:r>
                      <a:endParaRPr lang="ru-RU" dirty="0"/>
                    </a:p>
                  </a:txBody>
                  <a:tcPr/>
                </a:tc>
                <a:tc>
                  <a:txBody>
                    <a:bodyPr/>
                    <a:lstStyle/>
                    <a:p>
                      <a:r>
                        <a:rPr lang="ru-RU" dirty="0" smtClean="0"/>
                        <a:t>≥ 8,5, но &lt; 11,1</a:t>
                      </a:r>
                      <a:endParaRPr lang="ru-RU" dirty="0"/>
                    </a:p>
                  </a:txBody>
                  <a:tcPr/>
                </a:tc>
              </a:tr>
            </a:tbl>
          </a:graphicData>
        </a:graphic>
      </p:graphicFrame>
    </p:spTree>
    <p:extLst>
      <p:ext uri="{BB962C8B-B14F-4D97-AF65-F5344CB8AC3E}">
        <p14:creationId xmlns:p14="http://schemas.microsoft.com/office/powerpoint/2010/main" xmlns="" val="4253549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Пороговые значения глюкозы венозной плазмы и HbA1c для диагностики </a:t>
            </a:r>
            <a:r>
              <a:rPr lang="ru-RU" sz="2400" dirty="0" err="1"/>
              <a:t>манифестного</a:t>
            </a:r>
            <a:r>
              <a:rPr lang="ru-RU" sz="2400" dirty="0"/>
              <a:t> (впервые выявленного) СД во время беременности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928408"/>
              </p:ext>
            </p:extLst>
          </p:nvPr>
        </p:nvGraphicFramePr>
        <p:xfrm>
          <a:off x="323528" y="836712"/>
          <a:ext cx="8496944" cy="5083077"/>
        </p:xfrm>
        <a:graphic>
          <a:graphicData uri="http://schemas.openxmlformats.org/drawingml/2006/table">
            <a:tbl>
              <a:tblPr firstRow="1" bandRow="1">
                <a:tableStyleId>{5C22544A-7EE6-4342-B048-85BDC9FD1C3A}</a:tableStyleId>
              </a:tblPr>
              <a:tblGrid>
                <a:gridCol w="4248472"/>
                <a:gridCol w="4248472"/>
              </a:tblGrid>
              <a:tr h="501439">
                <a:tc gridSpan="2">
                  <a:txBody>
                    <a:bodyPr/>
                    <a:lstStyle/>
                    <a:p>
                      <a:r>
                        <a:rPr lang="ru-RU" dirty="0" err="1" smtClean="0"/>
                        <a:t>Манифестный</a:t>
                      </a:r>
                      <a:r>
                        <a:rPr lang="ru-RU" dirty="0" smtClean="0"/>
                        <a:t> (впервые выявленный) СД у беременных</a:t>
                      </a:r>
                      <a:endParaRPr lang="ru-RU" dirty="0"/>
                    </a:p>
                  </a:txBody>
                  <a:tcPr marL="70539" marR="70539"/>
                </a:tc>
                <a:tc hMerge="1">
                  <a:txBody>
                    <a:bodyPr/>
                    <a:lstStyle/>
                    <a:p>
                      <a:endParaRPr lang="ru-RU" dirty="0"/>
                    </a:p>
                  </a:txBody>
                  <a:tcPr/>
                </a:tc>
              </a:tr>
              <a:tr h="865497">
                <a:tc>
                  <a:txBody>
                    <a:bodyPr/>
                    <a:lstStyle/>
                    <a:p>
                      <a:r>
                        <a:rPr lang="ru-RU" dirty="0" smtClean="0"/>
                        <a:t>Глюкоза венозной плазмы натощак</a:t>
                      </a:r>
                      <a:endParaRPr lang="ru-RU" dirty="0"/>
                    </a:p>
                  </a:txBody>
                  <a:tcPr marL="70539" marR="70539"/>
                </a:tc>
                <a:tc>
                  <a:txBody>
                    <a:bodyPr/>
                    <a:lstStyle/>
                    <a:p>
                      <a:r>
                        <a:rPr lang="ru-RU" dirty="0" smtClean="0"/>
                        <a:t>≥ 7,0 </a:t>
                      </a:r>
                      <a:r>
                        <a:rPr lang="ru-RU" dirty="0" err="1" smtClean="0"/>
                        <a:t>ммоль</a:t>
                      </a:r>
                      <a:r>
                        <a:rPr lang="ru-RU" dirty="0" smtClean="0"/>
                        <a:t>/л</a:t>
                      </a:r>
                      <a:endParaRPr lang="ru-RU" dirty="0"/>
                    </a:p>
                  </a:txBody>
                  <a:tcPr marL="70539" marR="70539"/>
                </a:tc>
              </a:tr>
              <a:tr h="1607351">
                <a:tc>
                  <a:txBody>
                    <a:bodyPr/>
                    <a:lstStyle/>
                    <a:p>
                      <a:r>
                        <a:rPr lang="ru-RU" dirty="0" smtClean="0"/>
                        <a:t>Глюкоза венозной плазмы через 2 ч в ходе перорального </a:t>
                      </a:r>
                      <a:r>
                        <a:rPr lang="ru-RU" dirty="0" err="1" smtClean="0"/>
                        <a:t>глюко</a:t>
                      </a:r>
                      <a:r>
                        <a:rPr lang="ru-RU" dirty="0" smtClean="0"/>
                        <a:t>- </a:t>
                      </a:r>
                      <a:r>
                        <a:rPr lang="ru-RU" dirty="0" err="1" smtClean="0"/>
                        <a:t>зотолерантного</a:t>
                      </a:r>
                      <a:r>
                        <a:rPr lang="ru-RU" dirty="0" smtClean="0"/>
                        <a:t> теста с 75 г глюкозы</a:t>
                      </a:r>
                      <a:endParaRPr lang="ru-RU" dirty="0"/>
                    </a:p>
                  </a:txBody>
                  <a:tcPr marL="70539" marR="70539"/>
                </a:tc>
                <a:tc>
                  <a:txBody>
                    <a:bodyPr/>
                    <a:lstStyle/>
                    <a:p>
                      <a:r>
                        <a:rPr lang="ru-RU" dirty="0" smtClean="0"/>
                        <a:t>≥ 11,1 </a:t>
                      </a:r>
                      <a:r>
                        <a:rPr lang="ru-RU" dirty="0" err="1" smtClean="0"/>
                        <a:t>ммоль</a:t>
                      </a:r>
                      <a:r>
                        <a:rPr lang="ru-RU" dirty="0" smtClean="0"/>
                        <a:t>/л</a:t>
                      </a:r>
                      <a:endParaRPr lang="ru-RU" dirty="0"/>
                    </a:p>
                  </a:txBody>
                  <a:tcPr marL="70539" marR="70539"/>
                </a:tc>
              </a:tr>
              <a:tr h="501439">
                <a:tc>
                  <a:txBody>
                    <a:bodyPr/>
                    <a:lstStyle/>
                    <a:p>
                      <a:r>
                        <a:rPr lang="en-US" dirty="0" smtClean="0"/>
                        <a:t>HbA1c2</a:t>
                      </a:r>
                      <a:endParaRPr lang="ru-RU" dirty="0"/>
                    </a:p>
                  </a:txBody>
                  <a:tcPr marL="70539" marR="70539"/>
                </a:tc>
                <a:tc>
                  <a:txBody>
                    <a:bodyPr/>
                    <a:lstStyle/>
                    <a:p>
                      <a:r>
                        <a:rPr lang="ru-RU" dirty="0" smtClean="0"/>
                        <a:t>≥ 6,5% </a:t>
                      </a:r>
                      <a:endParaRPr lang="ru-RU" dirty="0"/>
                    </a:p>
                  </a:txBody>
                  <a:tcPr marL="70539" marR="70539"/>
                </a:tc>
              </a:tr>
              <a:tr h="1607351">
                <a:tc>
                  <a:txBody>
                    <a:bodyPr/>
                    <a:lstStyle/>
                    <a:p>
                      <a:r>
                        <a:rPr lang="ru-RU" dirty="0" smtClean="0"/>
                        <a:t>Глюкоза венозной плазмы вне зависимости от времени суток и приема пищи при наличии симптомов гипергликемии</a:t>
                      </a:r>
                      <a:endParaRPr lang="ru-RU" dirty="0"/>
                    </a:p>
                  </a:txBody>
                  <a:tcPr marL="70539" marR="70539"/>
                </a:tc>
                <a:tc>
                  <a:txBody>
                    <a:bodyPr/>
                    <a:lstStyle/>
                    <a:p>
                      <a:r>
                        <a:rPr lang="ru-RU" dirty="0" smtClean="0"/>
                        <a:t>≥ 11,1 </a:t>
                      </a:r>
                      <a:r>
                        <a:rPr lang="ru-RU" dirty="0" err="1" smtClean="0"/>
                        <a:t>ммоль</a:t>
                      </a:r>
                      <a:r>
                        <a:rPr lang="ru-RU" dirty="0" smtClean="0"/>
                        <a:t>/л</a:t>
                      </a:r>
                      <a:endParaRPr lang="ru-RU" dirty="0"/>
                    </a:p>
                  </a:txBody>
                  <a:tcPr marL="70539" marR="70539"/>
                </a:tc>
              </a:tr>
            </a:tbl>
          </a:graphicData>
        </a:graphic>
      </p:graphicFrame>
    </p:spTree>
    <p:extLst>
      <p:ext uri="{BB962C8B-B14F-4D97-AF65-F5344CB8AC3E}">
        <p14:creationId xmlns:p14="http://schemas.microsoft.com/office/powerpoint/2010/main" xmlns="" val="105930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9080" y="-1539552"/>
            <a:ext cx="18288000" cy="1028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775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548680"/>
            <a:ext cx="9144000" cy="6309320"/>
          </a:xfrm>
        </p:spPr>
        <p:txBody>
          <a:bodyPr>
            <a:normAutofit fontScale="92500" lnSpcReduction="10000"/>
          </a:bodyPr>
          <a:lstStyle/>
          <a:p>
            <a:r>
              <a:rPr lang="ru-RU" sz="2800" b="1" dirty="0" smtClean="0"/>
              <a:t>Ожирение</a:t>
            </a:r>
            <a:r>
              <a:rPr lang="ru-RU" sz="2800" dirty="0" smtClean="0"/>
              <a:t> – это гетерогенная группа наследственных и приобретенных заболеваний, связанных с избыточным накоплением жировой ткани в организме (В.А. </a:t>
            </a:r>
            <a:r>
              <a:rPr lang="ru-RU" sz="2800" dirty="0" err="1" smtClean="0"/>
              <a:t>Петеркова</a:t>
            </a:r>
            <a:r>
              <a:rPr lang="ru-RU" sz="2800" dirty="0" smtClean="0"/>
              <a:t>, О.В. Васюкова, 2013</a:t>
            </a:r>
            <a:r>
              <a:rPr lang="ru-RU" sz="2800" dirty="0" smtClean="0"/>
              <a:t>).</a:t>
            </a:r>
            <a:r>
              <a:rPr lang="ru-RU" sz="2800" dirty="0" smtClean="0"/>
              <a:t/>
            </a:r>
            <a:br>
              <a:rPr lang="ru-RU" sz="2800" dirty="0" smtClean="0"/>
            </a:br>
            <a:endParaRPr lang="ru-RU" sz="2800" dirty="0" smtClean="0"/>
          </a:p>
          <a:p>
            <a:r>
              <a:rPr lang="ru-RU" sz="2800" b="1" dirty="0" smtClean="0"/>
              <a:t>Эпидемиология</a:t>
            </a:r>
            <a:endParaRPr lang="ru-RU" sz="2800" dirty="0" smtClean="0"/>
          </a:p>
          <a:p>
            <a:r>
              <a:rPr lang="ru-RU" sz="2800" dirty="0" smtClean="0"/>
              <a:t>В последние десятилетия избыточная масса тела и ожирение стали одной из важнейших проблем для жителей большинства стран мира. По оценкам Всемирной организации здравоохранения (ВОЗ), более миллиарда человек на планете имеют лишний вес, зарегистрировано более 300 млн. больных ожирением. При этом 30 млн. детей и подростков характеризуются наличием избыточной массы тела и 15 млн. имеют ожирение («</a:t>
            </a:r>
            <a:r>
              <a:rPr lang="ru-RU" sz="2800" dirty="0" err="1" smtClean="0"/>
              <a:t>Health</a:t>
            </a:r>
            <a:r>
              <a:rPr lang="ru-RU" sz="2800" dirty="0" smtClean="0"/>
              <a:t> </a:t>
            </a:r>
            <a:r>
              <a:rPr lang="ru-RU" sz="2800" dirty="0" err="1" smtClean="0"/>
              <a:t>in</a:t>
            </a:r>
            <a:r>
              <a:rPr lang="ru-RU" sz="2800" dirty="0" smtClean="0"/>
              <a:t> </a:t>
            </a:r>
            <a:r>
              <a:rPr lang="ru-RU" sz="2800" dirty="0" err="1" smtClean="0"/>
              <a:t>the</a:t>
            </a:r>
            <a:r>
              <a:rPr lang="ru-RU" sz="2800" dirty="0" smtClean="0"/>
              <a:t> </a:t>
            </a:r>
            <a:r>
              <a:rPr lang="ru-RU" sz="2800" dirty="0" err="1" smtClean="0"/>
              <a:t>European</a:t>
            </a:r>
            <a:r>
              <a:rPr lang="ru-RU" sz="2800" dirty="0" smtClean="0"/>
              <a:t> </a:t>
            </a:r>
            <a:r>
              <a:rPr lang="ru-RU" sz="2800" dirty="0" err="1" smtClean="0"/>
              <a:t>Union</a:t>
            </a:r>
            <a:r>
              <a:rPr lang="ru-RU" sz="2800" dirty="0" smtClean="0"/>
              <a:t>. </a:t>
            </a:r>
            <a:r>
              <a:rPr lang="ru-RU" sz="2800" dirty="0" err="1" smtClean="0"/>
              <a:t>Trends</a:t>
            </a:r>
            <a:r>
              <a:rPr lang="ru-RU" sz="2800" dirty="0" smtClean="0"/>
              <a:t> </a:t>
            </a:r>
            <a:r>
              <a:rPr lang="ru-RU" sz="2800" dirty="0" err="1" smtClean="0"/>
              <a:t>and</a:t>
            </a:r>
            <a:r>
              <a:rPr lang="ru-RU" sz="2800" dirty="0" smtClean="0"/>
              <a:t> </a:t>
            </a:r>
            <a:r>
              <a:rPr lang="ru-RU" sz="2800" dirty="0" err="1" smtClean="0"/>
              <a:t>analysis</a:t>
            </a:r>
            <a:r>
              <a:rPr lang="ru-RU" sz="2800" dirty="0" smtClean="0"/>
              <a:t>»ВОЗ, 2009).</a:t>
            </a:r>
          </a:p>
          <a:p>
            <a:pPr marL="18288" indent="0">
              <a:buNone/>
            </a:pPr>
            <a:endParaRPr lang="ru-RU" sz="26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endParaRPr lang="ru-RU" dirty="0"/>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548680"/>
            <a:ext cx="8496944" cy="6309320"/>
          </a:xfrm>
        </p:spPr>
        <p:txBody>
          <a:bodyPr>
            <a:normAutofit/>
          </a:bodyPr>
          <a:lstStyle/>
          <a:p>
            <a:pPr marL="18288" indent="0">
              <a:buNone/>
            </a:pPr>
            <a:r>
              <a:rPr lang="ru-RU" sz="3200" dirty="0" smtClean="0"/>
              <a:t>ожирение влечет за собой как краткосрочные, так и долгосрочные неблагоприятные последствия для физического и психосоциального здоровья, и во многом является фактором риска для развития </a:t>
            </a:r>
            <a:r>
              <a:rPr lang="ru-RU" sz="3200" dirty="0" err="1" smtClean="0"/>
              <a:t>сердечно-сосудистых</a:t>
            </a:r>
            <a:r>
              <a:rPr lang="ru-RU" sz="3200" dirty="0" smtClean="0"/>
              <a:t> заболеваний, диабета, ортопедических проблем и психических расстройств. </a:t>
            </a:r>
          </a:p>
          <a:p>
            <a:pPr marL="18288" indent="0">
              <a:buNone/>
            </a:pPr>
            <a:endParaRPr lang="ru-RU" sz="26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endParaRPr lang="ru-RU" dirty="0"/>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548680"/>
            <a:ext cx="8496944" cy="6309320"/>
          </a:xfrm>
        </p:spPr>
        <p:txBody>
          <a:bodyPr>
            <a:normAutofit lnSpcReduction="10000"/>
          </a:bodyPr>
          <a:lstStyle/>
          <a:p>
            <a:r>
              <a:rPr lang="ru-RU" sz="2800" dirty="0" smtClean="0"/>
              <a:t>Вследствие сложности прямого определения количества жировой ткани в организме, наиболее информативным является определение индекса массы тела (ИМТ), который рассчитывается как отношение массы тела в килограммах к квадрату роста человека, выраженному в метрах. Доказано, что ИМТ </a:t>
            </a:r>
            <a:r>
              <a:rPr lang="ru-RU" sz="2800" dirty="0" err="1" smtClean="0"/>
              <a:t>коррелирует</a:t>
            </a:r>
            <a:r>
              <a:rPr lang="ru-RU" sz="2800" dirty="0" smtClean="0"/>
              <a:t> с количеством жировой ткани в организме как у взрослых, так и у детей. </a:t>
            </a:r>
          </a:p>
          <a:p>
            <a:r>
              <a:rPr lang="ru-RU" sz="2800" dirty="0" smtClean="0"/>
              <a:t>Согласно рекомендациям Всемирной организации здравоохранения (ВОЗ), у взрослых нормальной массе тела соответствует ИМТ 18,5—24,9 , ИМТ 25—29,9 — избыточному весу, а ожирение диагностируется при ИМТ выше 30. </a:t>
            </a:r>
          </a:p>
          <a:p>
            <a:pPr marL="18288" indent="0">
              <a:buNone/>
            </a:pPr>
            <a:endParaRPr lang="ru-RU" sz="26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endParaRPr lang="ru-RU" dirty="0"/>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0"/>
            <a:ext cx="8496944" cy="6858000"/>
          </a:xfrm>
        </p:spPr>
        <p:txBody>
          <a:bodyPr>
            <a:normAutofit/>
          </a:bodyPr>
          <a:lstStyle/>
          <a:p>
            <a:r>
              <a:rPr lang="ru-RU" b="1" dirty="0" smtClean="0"/>
              <a:t>Классификация (</a:t>
            </a:r>
            <a:r>
              <a:rPr lang="ru-RU" b="1" dirty="0" err="1" smtClean="0"/>
              <a:t>Петеркова</a:t>
            </a:r>
            <a:r>
              <a:rPr lang="ru-RU" b="1" dirty="0" smtClean="0"/>
              <a:t> В.А., Васюкова О.В., 2013)</a:t>
            </a:r>
            <a:endParaRPr lang="ru-RU" dirty="0" smtClean="0"/>
          </a:p>
          <a:p>
            <a:r>
              <a:rPr lang="ru-RU" b="1" dirty="0" smtClean="0"/>
              <a:t>По этиологии:</a:t>
            </a:r>
            <a:endParaRPr lang="ru-RU" dirty="0" smtClean="0"/>
          </a:p>
          <a:p>
            <a:pPr lvl="1"/>
            <a:r>
              <a:rPr lang="ru-RU" dirty="0" smtClean="0"/>
              <a:t>Простое (конституционально-экзогенное, </a:t>
            </a:r>
            <a:r>
              <a:rPr lang="ru-RU" dirty="0" err="1" smtClean="0"/>
              <a:t>идиопатическое</a:t>
            </a:r>
            <a:r>
              <a:rPr lang="ru-RU" dirty="0" smtClean="0"/>
              <a:t>) – ожирение, связанное с избыточным поступлением калорий в условиях гиподинамии и наследственной предрасположенности. </a:t>
            </a:r>
          </a:p>
          <a:p>
            <a:pPr lvl="1"/>
            <a:r>
              <a:rPr lang="ru-RU" dirty="0" smtClean="0"/>
              <a:t>Гипоталамическое - ожирение, связанное с наличием и лечением опухолей гипоталамуса и ствола мозга, лучевой терапией опухолей головного мозга и </a:t>
            </a:r>
            <a:r>
              <a:rPr lang="ru-RU" dirty="0" err="1" smtClean="0"/>
              <a:t>гемобластозов</a:t>
            </a:r>
            <a:r>
              <a:rPr lang="ru-RU" dirty="0" smtClean="0"/>
              <a:t>, травмой черепа или инсультом.</a:t>
            </a:r>
          </a:p>
          <a:p>
            <a:pPr lvl="1"/>
            <a:r>
              <a:rPr lang="ru-RU" dirty="0" smtClean="0"/>
              <a:t>Ожирение при нейроэндокринных заболеваниях (</a:t>
            </a:r>
            <a:r>
              <a:rPr lang="ru-RU" dirty="0" err="1" smtClean="0"/>
              <a:t>гиперкортицизме</a:t>
            </a:r>
            <a:r>
              <a:rPr lang="ru-RU" dirty="0" smtClean="0"/>
              <a:t>, гипотиреозе и </a:t>
            </a:r>
            <a:r>
              <a:rPr lang="ru-RU" dirty="0" err="1" smtClean="0"/>
              <a:t>др</a:t>
            </a:r>
            <a:r>
              <a:rPr lang="ru-RU" dirty="0" smtClean="0"/>
              <a:t>) </a:t>
            </a:r>
          </a:p>
          <a:p>
            <a:pPr lvl="1"/>
            <a:r>
              <a:rPr lang="ru-RU" dirty="0" smtClean="0"/>
              <a:t>Ожирение </a:t>
            </a:r>
            <a:r>
              <a:rPr lang="ru-RU" dirty="0" err="1" smtClean="0"/>
              <a:t>ятрогенное</a:t>
            </a:r>
            <a:r>
              <a:rPr lang="ru-RU" dirty="0" smtClean="0"/>
              <a:t> (вызванное длительным приемом </a:t>
            </a:r>
            <a:r>
              <a:rPr lang="ru-RU" dirty="0" err="1" smtClean="0"/>
              <a:t>глюкокортикоидов</a:t>
            </a:r>
            <a:r>
              <a:rPr lang="ru-RU" dirty="0" smtClean="0"/>
              <a:t>, антидепрессантов и др. препаратов)</a:t>
            </a:r>
          </a:p>
          <a:p>
            <a:pPr lvl="1"/>
            <a:r>
              <a:rPr lang="ru-RU" dirty="0" err="1" smtClean="0"/>
              <a:t>Моногенное</a:t>
            </a:r>
            <a:r>
              <a:rPr lang="ru-RU" dirty="0" smtClean="0"/>
              <a:t> ожирение – вследствие мутации в генах </a:t>
            </a:r>
            <a:r>
              <a:rPr lang="ru-RU" dirty="0" err="1" smtClean="0"/>
              <a:t>лептина</a:t>
            </a:r>
            <a:r>
              <a:rPr lang="ru-RU" dirty="0" smtClean="0"/>
              <a:t>, рецептора </a:t>
            </a:r>
            <a:r>
              <a:rPr lang="ru-RU" dirty="0" err="1" smtClean="0"/>
              <a:t>лептина</a:t>
            </a:r>
            <a:r>
              <a:rPr lang="ru-RU" dirty="0" smtClean="0"/>
              <a:t>, рецепторов </a:t>
            </a:r>
            <a:r>
              <a:rPr lang="ru-RU" dirty="0" err="1" smtClean="0"/>
              <a:t>меланокортинов</a:t>
            </a:r>
            <a:r>
              <a:rPr lang="ru-RU" dirty="0" smtClean="0"/>
              <a:t> 3 и 4 типа, </a:t>
            </a:r>
            <a:r>
              <a:rPr lang="ru-RU" dirty="0" err="1" smtClean="0"/>
              <a:t>проопиомеланокортина</a:t>
            </a:r>
            <a:r>
              <a:rPr lang="ru-RU" dirty="0" smtClean="0"/>
              <a:t>, </a:t>
            </a:r>
            <a:r>
              <a:rPr lang="ru-RU" dirty="0" err="1" smtClean="0"/>
              <a:t>проконвертазы</a:t>
            </a:r>
            <a:r>
              <a:rPr lang="ru-RU" dirty="0" smtClean="0"/>
              <a:t> 1 типа, рецептора нейротрофического фактора - </a:t>
            </a:r>
            <a:r>
              <a:rPr lang="ru-RU" dirty="0" err="1" smtClean="0"/>
              <a:t>тропомиозин-связанной</a:t>
            </a:r>
            <a:r>
              <a:rPr lang="ru-RU" dirty="0" smtClean="0"/>
              <a:t> </a:t>
            </a:r>
            <a:r>
              <a:rPr lang="ru-RU" dirty="0" err="1" smtClean="0"/>
              <a:t>киназы</a:t>
            </a:r>
            <a:r>
              <a:rPr lang="ru-RU" dirty="0" smtClean="0"/>
              <a:t> В) </a:t>
            </a:r>
          </a:p>
          <a:p>
            <a:pPr lvl="1"/>
            <a:r>
              <a:rPr lang="ru-RU" dirty="0" err="1" smtClean="0"/>
              <a:t>Синдромальное</a:t>
            </a:r>
            <a:r>
              <a:rPr lang="ru-RU" dirty="0" smtClean="0"/>
              <a:t> ожирение (при хромосомных и других генетических синдромах - </a:t>
            </a:r>
            <a:r>
              <a:rPr lang="ru-RU" dirty="0" err="1" smtClean="0"/>
              <a:t>Прадера-Вилли</a:t>
            </a:r>
            <a:r>
              <a:rPr lang="ru-RU" dirty="0" smtClean="0"/>
              <a:t>, хрупкой Х-хромосомы, </a:t>
            </a:r>
            <a:r>
              <a:rPr lang="ru-RU" dirty="0" err="1" smtClean="0"/>
              <a:t>Альстрема</a:t>
            </a:r>
            <a:r>
              <a:rPr lang="ru-RU" dirty="0" smtClean="0"/>
              <a:t>, </a:t>
            </a:r>
            <a:r>
              <a:rPr lang="ru-RU" dirty="0" err="1" smtClean="0"/>
              <a:t>Кохена</a:t>
            </a:r>
            <a:r>
              <a:rPr lang="ru-RU" dirty="0" smtClean="0"/>
              <a:t>, Дауна, </a:t>
            </a:r>
            <a:r>
              <a:rPr lang="ru-RU" dirty="0" err="1" smtClean="0"/>
              <a:t>псевдогипопаратиреозе</a:t>
            </a:r>
            <a:r>
              <a:rPr lang="ru-RU" dirty="0" smtClean="0"/>
              <a:t> и </a:t>
            </a:r>
            <a:r>
              <a:rPr lang="ru-RU" dirty="0" err="1" smtClean="0"/>
              <a:t>др</a:t>
            </a:r>
            <a:r>
              <a:rPr lang="ru-RU" dirty="0" smtClean="0"/>
              <a:t>) </a:t>
            </a:r>
          </a:p>
          <a:p>
            <a:pPr marL="18288" indent="0">
              <a:buNone/>
            </a:pPr>
            <a:endParaRPr lang="ru-RU" sz="26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endParaRPr lang="ru-RU" dirty="0"/>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556792"/>
            <a:ext cx="9144000" cy="5301208"/>
          </a:xfrm>
        </p:spPr>
        <p:txBody>
          <a:bodyPr>
            <a:normAutofit/>
          </a:bodyPr>
          <a:lstStyle/>
          <a:p>
            <a:pPr marL="18288" indent="0">
              <a:buNone/>
            </a:pPr>
            <a:r>
              <a:rPr lang="ru-RU" sz="2800" dirty="0" smtClean="0"/>
              <a:t> </a:t>
            </a:r>
            <a:r>
              <a:rPr lang="ru-RU" sz="2800" dirty="0" smtClean="0">
                <a:solidFill>
                  <a:srgbClr val="FFFF00"/>
                </a:solidFill>
              </a:rPr>
              <a:t>•</a:t>
            </a:r>
            <a:r>
              <a:rPr lang="ru-RU" sz="2800" dirty="0">
                <a:solidFill>
                  <a:srgbClr val="FFFF00"/>
                </a:solidFill>
              </a:rPr>
              <a:t>Возраст ≥ 45 лет</a:t>
            </a:r>
            <a:r>
              <a:rPr lang="ru-RU" sz="2800" dirty="0" smtClean="0">
                <a:solidFill>
                  <a:srgbClr val="FFFF00"/>
                </a:solidFill>
              </a:rPr>
              <a:t>.</a:t>
            </a:r>
          </a:p>
          <a:p>
            <a:pPr marL="18288" indent="0">
              <a:buNone/>
            </a:pPr>
            <a:r>
              <a:rPr lang="ru-RU" sz="2800" dirty="0" smtClean="0">
                <a:solidFill>
                  <a:srgbClr val="FFFF00"/>
                </a:solidFill>
              </a:rPr>
              <a:t> </a:t>
            </a:r>
            <a:r>
              <a:rPr lang="ru-RU" sz="2800" dirty="0">
                <a:solidFill>
                  <a:srgbClr val="FFFF00"/>
                </a:solidFill>
              </a:rPr>
              <a:t>• Избыточная масса тела и ожирение (ИМТ ≥ 25 кг/м2 *). </a:t>
            </a:r>
            <a:endParaRPr lang="ru-RU" sz="2800" dirty="0" smtClean="0">
              <a:solidFill>
                <a:srgbClr val="FFFF00"/>
              </a:solidFill>
            </a:endParaRPr>
          </a:p>
          <a:p>
            <a:pPr marL="18288" indent="0">
              <a:buNone/>
            </a:pPr>
            <a:r>
              <a:rPr lang="ru-RU" sz="2800" dirty="0" smtClean="0">
                <a:solidFill>
                  <a:srgbClr val="FFFF00"/>
                </a:solidFill>
              </a:rPr>
              <a:t>• </a:t>
            </a:r>
            <a:r>
              <a:rPr lang="ru-RU" sz="2800" dirty="0">
                <a:solidFill>
                  <a:srgbClr val="FFFF00"/>
                </a:solidFill>
              </a:rPr>
              <a:t>Семейный анамнез СД (родители или сибсы с СД 2 типа). </a:t>
            </a:r>
            <a:endParaRPr lang="ru-RU" sz="2800" dirty="0" smtClean="0">
              <a:solidFill>
                <a:srgbClr val="FFFF00"/>
              </a:solidFill>
            </a:endParaRPr>
          </a:p>
          <a:p>
            <a:pPr marL="18288" indent="0">
              <a:buNone/>
            </a:pPr>
            <a:r>
              <a:rPr lang="ru-RU" sz="2800" dirty="0" smtClean="0">
                <a:solidFill>
                  <a:srgbClr val="FFFF00"/>
                </a:solidFill>
              </a:rPr>
              <a:t>• </a:t>
            </a:r>
            <a:r>
              <a:rPr lang="ru-RU" sz="2800" dirty="0">
                <a:solidFill>
                  <a:srgbClr val="FFFF00"/>
                </a:solidFill>
              </a:rPr>
              <a:t>Привычно низкая физическая активность. </a:t>
            </a:r>
            <a:endParaRPr lang="ru-RU" sz="2800" dirty="0" smtClean="0">
              <a:solidFill>
                <a:srgbClr val="FFFF00"/>
              </a:solidFill>
            </a:endParaRPr>
          </a:p>
          <a:p>
            <a:pPr marL="18288" indent="0">
              <a:buNone/>
            </a:pPr>
            <a:r>
              <a:rPr lang="ru-RU" sz="2800" dirty="0" smtClean="0">
                <a:solidFill>
                  <a:srgbClr val="FFFF00"/>
                </a:solidFill>
              </a:rPr>
              <a:t>• Нарушенная гликемия натощак или нарушенная толерантность к глюкозе в анамнезе. </a:t>
            </a:r>
          </a:p>
          <a:p>
            <a:pPr marL="18288" indent="0">
              <a:buNone/>
            </a:pPr>
            <a:r>
              <a:rPr lang="ru-RU" sz="2800" dirty="0" smtClean="0">
                <a:solidFill>
                  <a:srgbClr val="FFFF00"/>
                </a:solidFill>
              </a:rPr>
              <a:t>• </a:t>
            </a:r>
            <a:r>
              <a:rPr lang="ru-RU" sz="2800" dirty="0" err="1">
                <a:solidFill>
                  <a:srgbClr val="FFFF00"/>
                </a:solidFill>
              </a:rPr>
              <a:t>Гестационный</a:t>
            </a:r>
            <a:r>
              <a:rPr lang="ru-RU" sz="2800" dirty="0">
                <a:solidFill>
                  <a:srgbClr val="FFFF00"/>
                </a:solidFill>
              </a:rPr>
              <a:t> сахарный диабет или рождение крупного плода в анамнезе. </a:t>
            </a:r>
            <a:endParaRPr lang="ru-RU" sz="2800" dirty="0" smtClean="0">
              <a:solidFill>
                <a:srgbClr val="FFFF00"/>
              </a:solidFill>
            </a:endParaRPr>
          </a:p>
        </p:txBody>
      </p:sp>
      <p:sp>
        <p:nvSpPr>
          <p:cNvPr id="3" name="Заголовок 2"/>
          <p:cNvSpPr>
            <a:spLocks noGrp="1"/>
          </p:cNvSpPr>
          <p:nvPr>
            <p:ph type="title"/>
          </p:nvPr>
        </p:nvSpPr>
        <p:spPr>
          <a:xfrm>
            <a:off x="0" y="0"/>
            <a:ext cx="9144000" cy="1556792"/>
          </a:xfrm>
        </p:spPr>
        <p:txBody>
          <a:bodyPr/>
          <a:lstStyle/>
          <a:p>
            <a:r>
              <a:rPr lang="ru-RU" dirty="0"/>
              <a:t>Факторы риска </a:t>
            </a:r>
            <a:r>
              <a:rPr lang="ru-RU" dirty="0" smtClean="0"/>
              <a:t>развития</a:t>
            </a:r>
            <a:br>
              <a:rPr lang="ru-RU" dirty="0" smtClean="0"/>
            </a:br>
            <a:r>
              <a:rPr lang="ru-RU" dirty="0" smtClean="0"/>
              <a:t> </a:t>
            </a:r>
            <a:r>
              <a:rPr lang="ru-RU" dirty="0"/>
              <a:t>СД 2 типа</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706771"/>
            <a:ext cx="2376264"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7712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0"/>
            <a:ext cx="8496944" cy="6858000"/>
          </a:xfrm>
        </p:spPr>
        <p:txBody>
          <a:bodyPr>
            <a:normAutofit/>
          </a:bodyPr>
          <a:lstStyle/>
          <a:p>
            <a:r>
              <a:rPr lang="ru-RU" sz="2800" b="1" dirty="0" smtClean="0"/>
              <a:t>По степени ожирения: </a:t>
            </a:r>
            <a:endParaRPr lang="ru-RU" sz="2800" dirty="0" smtClean="0"/>
          </a:p>
          <a:p>
            <a:r>
              <a:rPr lang="ru-RU" sz="2800" dirty="0" smtClean="0"/>
              <a:t>SDS ИМТ 2.0 – 2.5 ¾ I степень</a:t>
            </a:r>
          </a:p>
          <a:p>
            <a:r>
              <a:rPr lang="ru-RU" sz="2800" dirty="0" smtClean="0"/>
              <a:t>SDS ИМТ 2.6 – 3.0 ¾ II степень</a:t>
            </a:r>
          </a:p>
          <a:p>
            <a:r>
              <a:rPr lang="ru-RU" sz="2800" dirty="0" smtClean="0"/>
              <a:t>SDS ИМТ 3.1 – 3.9 ¾ III степень</a:t>
            </a:r>
          </a:p>
          <a:p>
            <a:r>
              <a:rPr lang="ru-RU" sz="2800" dirty="0" smtClean="0"/>
              <a:t>SDS ИМТ ≥ 4.0 ¾ </a:t>
            </a:r>
            <a:r>
              <a:rPr lang="ru-RU" sz="2800" dirty="0" err="1" smtClean="0"/>
              <a:t>морбидное</a:t>
            </a:r>
            <a:endParaRPr lang="ru-RU" sz="2800" dirty="0" smtClean="0"/>
          </a:p>
          <a:p>
            <a:pPr marL="18288" indent="0">
              <a:buNone/>
            </a:pPr>
            <a:endParaRPr lang="ru-RU" sz="2600" dirty="0">
              <a:solidFill>
                <a:srgbClr val="FFFF00"/>
              </a:solidFill>
            </a:endParaRPr>
          </a:p>
        </p:txBody>
      </p:sp>
      <p:sp>
        <p:nvSpPr>
          <p:cNvPr id="3" name="Заголовок 2"/>
          <p:cNvSpPr>
            <a:spLocks noGrp="1"/>
          </p:cNvSpPr>
          <p:nvPr>
            <p:ph type="title"/>
          </p:nvPr>
        </p:nvSpPr>
        <p:spPr>
          <a:xfrm>
            <a:off x="0" y="0"/>
            <a:ext cx="9144000" cy="1124744"/>
          </a:xfrm>
        </p:spPr>
        <p:txBody>
          <a:bodyPr/>
          <a:lstStyle/>
          <a:p>
            <a:endParaRPr lang="ru-RU" dirty="0"/>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548680"/>
            <a:ext cx="9144000" cy="6309320"/>
          </a:xfrm>
        </p:spPr>
        <p:txBody>
          <a:bodyPr>
            <a:normAutofit/>
          </a:bodyPr>
          <a:lstStyle/>
          <a:p>
            <a:pPr marL="18288" indent="0">
              <a:buNone/>
            </a:pPr>
            <a:r>
              <a:rPr lang="ru-RU" sz="2600" dirty="0" smtClean="0">
                <a:solidFill>
                  <a:srgbClr val="FFFF00"/>
                </a:solidFill>
              </a:rPr>
              <a:t>1</a:t>
            </a:r>
            <a:r>
              <a:rPr lang="ru-RU" sz="2600" dirty="0">
                <a:solidFill>
                  <a:srgbClr val="FFFF00"/>
                </a:solidFill>
              </a:rPr>
              <a:t>. Питание должно быть частью терапевтического плана и способствовать </a:t>
            </a:r>
            <a:r>
              <a:rPr lang="ru-RU" sz="2600" b="1" i="1" dirty="0">
                <a:solidFill>
                  <a:srgbClr val="FF0000"/>
                </a:solidFill>
              </a:rPr>
              <a:t>достижению метаболических целей при любом варианте </a:t>
            </a:r>
            <a:r>
              <a:rPr lang="ru-RU" sz="2600" b="1" i="1" dirty="0" smtClean="0">
                <a:solidFill>
                  <a:srgbClr val="FF0000"/>
                </a:solidFill>
              </a:rPr>
              <a:t>медикаментозной ПССТ. </a:t>
            </a:r>
            <a:r>
              <a:rPr lang="ru-RU" sz="2600" dirty="0">
                <a:solidFill>
                  <a:srgbClr val="FFFF00"/>
                </a:solidFill>
              </a:rPr>
              <a:t>В то же время, поскольку </a:t>
            </a:r>
            <a:r>
              <a:rPr lang="ru-RU" sz="2600" dirty="0" smtClean="0">
                <a:solidFill>
                  <a:srgbClr val="FFFF00"/>
                </a:solidFill>
              </a:rPr>
              <a:t>питание </a:t>
            </a:r>
            <a:r>
              <a:rPr lang="ru-RU" sz="2600" dirty="0">
                <a:solidFill>
                  <a:srgbClr val="FFFF00"/>
                </a:solidFill>
              </a:rPr>
              <a:t>является важной составляющей образа жизни и оказывает сильное влияние на качество жизни, при формировании рекомендаций по питанию </a:t>
            </a:r>
            <a:r>
              <a:rPr lang="ru-RU" sz="2600" b="1" i="1" dirty="0">
                <a:solidFill>
                  <a:srgbClr val="FF0000"/>
                </a:solidFill>
              </a:rPr>
              <a:t>должны учитываться персональные предпочтения. </a:t>
            </a:r>
            <a:r>
              <a:rPr lang="ru-RU" sz="2600" dirty="0">
                <a:solidFill>
                  <a:srgbClr val="FFFF00"/>
                </a:solidFill>
              </a:rPr>
              <a:t>В целом речь идет не о жестких диетических ограничениях, которые трудно реализовать на долгосрочной основе, а о постепенном формировании стиля питания, отвечающего актуальным терапевтическим целям. </a:t>
            </a:r>
          </a:p>
        </p:txBody>
      </p:sp>
      <p:sp>
        <p:nvSpPr>
          <p:cNvPr id="3" name="Заголовок 2"/>
          <p:cNvSpPr>
            <a:spLocks noGrp="1"/>
          </p:cNvSpPr>
          <p:nvPr>
            <p:ph type="title"/>
          </p:nvPr>
        </p:nvSpPr>
        <p:spPr>
          <a:xfrm>
            <a:off x="0" y="0"/>
            <a:ext cx="9144000" cy="1124744"/>
          </a:xfrm>
        </p:spPr>
        <p:txBody>
          <a:bodyPr/>
          <a:lstStyle/>
          <a:p>
            <a:r>
              <a:rPr lang="ru-RU" dirty="0"/>
              <a:t>Рекомендации по питанию</a:t>
            </a:r>
          </a:p>
        </p:txBody>
      </p:sp>
    </p:spTree>
    <p:extLst>
      <p:ext uri="{BB962C8B-B14F-4D97-AF65-F5344CB8AC3E}">
        <p14:creationId xmlns:p14="http://schemas.microsoft.com/office/powerpoint/2010/main" xmlns="" val="4022805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24744"/>
            <a:ext cx="9144000" cy="5733256"/>
          </a:xfrm>
        </p:spPr>
        <p:txBody>
          <a:bodyPr>
            <a:normAutofit/>
          </a:bodyPr>
          <a:lstStyle/>
          <a:p>
            <a:pPr marL="18288" indent="0">
              <a:buNone/>
            </a:pPr>
            <a:r>
              <a:rPr lang="ru-RU" sz="2800" dirty="0">
                <a:solidFill>
                  <a:srgbClr val="FFFF00"/>
                </a:solidFill>
              </a:rPr>
              <a:t>2. Всем пациентам </a:t>
            </a:r>
            <a:r>
              <a:rPr lang="ru-RU" sz="2800" b="1" i="1" dirty="0">
                <a:solidFill>
                  <a:srgbClr val="FF0000"/>
                </a:solidFill>
              </a:rPr>
              <a:t>с избыточной массой тела/ожирением</a:t>
            </a:r>
            <a:r>
              <a:rPr lang="ru-RU" sz="2800" dirty="0">
                <a:solidFill>
                  <a:srgbClr val="FFFF00"/>
                </a:solidFill>
              </a:rPr>
              <a:t> рекомендуется </a:t>
            </a:r>
            <a:r>
              <a:rPr lang="ru-RU" sz="2800" b="1" i="1" dirty="0">
                <a:solidFill>
                  <a:srgbClr val="FF0000"/>
                </a:solidFill>
              </a:rPr>
              <a:t>ограничение калорийности </a:t>
            </a:r>
            <a:r>
              <a:rPr lang="ru-RU" sz="2800" b="1" i="1" dirty="0" smtClean="0">
                <a:solidFill>
                  <a:srgbClr val="FF0000"/>
                </a:solidFill>
              </a:rPr>
              <a:t>рациона </a:t>
            </a:r>
            <a:r>
              <a:rPr lang="ru-RU" sz="2800" b="1" i="1" dirty="0">
                <a:solidFill>
                  <a:srgbClr val="FF0000"/>
                </a:solidFill>
              </a:rPr>
              <a:t>с целью умеренного снижения </a:t>
            </a:r>
            <a:r>
              <a:rPr lang="en-US" sz="2800" b="1" i="1" dirty="0">
                <a:solidFill>
                  <a:srgbClr val="FF0000"/>
                </a:solidFill>
              </a:rPr>
              <a:t>m</a:t>
            </a:r>
            <a:r>
              <a:rPr lang="ru-RU" sz="2800" b="1" i="1" dirty="0" smtClean="0">
                <a:solidFill>
                  <a:srgbClr val="FF0000"/>
                </a:solidFill>
              </a:rPr>
              <a:t> </a:t>
            </a:r>
            <a:r>
              <a:rPr lang="ru-RU" sz="2800" b="1" i="1" dirty="0">
                <a:solidFill>
                  <a:srgbClr val="FF0000"/>
                </a:solidFill>
              </a:rPr>
              <a:t>тела.</a:t>
            </a:r>
            <a:r>
              <a:rPr lang="ru-RU" sz="2800" dirty="0">
                <a:solidFill>
                  <a:srgbClr val="FFFF00"/>
                </a:solidFill>
              </a:rPr>
              <a:t> Это обеспечивает </a:t>
            </a:r>
            <a:r>
              <a:rPr lang="ru-RU" sz="2800" b="1" i="1" dirty="0" smtClean="0">
                <a:solidFill>
                  <a:srgbClr val="FF0000"/>
                </a:solidFill>
              </a:rPr>
              <a:t>«+» </a:t>
            </a:r>
            <a:r>
              <a:rPr lang="ru-RU" sz="2800" b="1" i="1" dirty="0">
                <a:solidFill>
                  <a:srgbClr val="FF0000"/>
                </a:solidFill>
              </a:rPr>
              <a:t>эффект </a:t>
            </a:r>
            <a:r>
              <a:rPr lang="ru-RU" sz="2800" dirty="0">
                <a:solidFill>
                  <a:srgbClr val="FFFF00"/>
                </a:solidFill>
              </a:rPr>
              <a:t>в отношении </a:t>
            </a:r>
            <a:r>
              <a:rPr lang="ru-RU" sz="2800" b="1" i="1" dirty="0">
                <a:solidFill>
                  <a:srgbClr val="FF0000"/>
                </a:solidFill>
              </a:rPr>
              <a:t>гликемического контроля, липидов и </a:t>
            </a:r>
            <a:r>
              <a:rPr lang="ru-RU" sz="2800" b="1" i="1" dirty="0" smtClean="0">
                <a:solidFill>
                  <a:srgbClr val="FF0000"/>
                </a:solidFill>
              </a:rPr>
              <a:t>АД, </a:t>
            </a:r>
            <a:r>
              <a:rPr lang="ru-RU" sz="2800" dirty="0">
                <a:solidFill>
                  <a:srgbClr val="FFFF00"/>
                </a:solidFill>
              </a:rPr>
              <a:t>особенно в ранний период заболевания. Достижение </a:t>
            </a:r>
            <a:r>
              <a:rPr lang="ru-RU" sz="2800" b="1" dirty="0">
                <a:solidFill>
                  <a:srgbClr val="FF0000"/>
                </a:solidFill>
              </a:rPr>
              <a:t>снижения </a:t>
            </a:r>
            <a:r>
              <a:rPr lang="en-US" sz="2800" b="1" dirty="0">
                <a:solidFill>
                  <a:srgbClr val="FF0000"/>
                </a:solidFill>
              </a:rPr>
              <a:t>m</a:t>
            </a:r>
            <a:r>
              <a:rPr lang="ru-RU" sz="2800" b="1" dirty="0" smtClean="0">
                <a:solidFill>
                  <a:srgbClr val="FF0000"/>
                </a:solidFill>
              </a:rPr>
              <a:t> </a:t>
            </a:r>
            <a:r>
              <a:rPr lang="ru-RU" sz="2800" b="1" dirty="0">
                <a:solidFill>
                  <a:srgbClr val="FF0000"/>
                </a:solidFill>
              </a:rPr>
              <a:t>тела </a:t>
            </a:r>
            <a:r>
              <a:rPr lang="ru-RU" sz="2800" dirty="0">
                <a:solidFill>
                  <a:srgbClr val="FFFF00"/>
                </a:solidFill>
              </a:rPr>
              <a:t>наиболее эффективно при одновременном применении </a:t>
            </a:r>
            <a:r>
              <a:rPr lang="ru-RU" sz="2800" b="1" i="1" dirty="0">
                <a:solidFill>
                  <a:srgbClr val="FF0000"/>
                </a:solidFill>
              </a:rPr>
              <a:t>физических нагрузок </a:t>
            </a:r>
            <a:r>
              <a:rPr lang="ru-RU" sz="2800" dirty="0">
                <a:solidFill>
                  <a:srgbClr val="FFFF00"/>
                </a:solidFill>
              </a:rPr>
              <a:t>и </a:t>
            </a:r>
            <a:r>
              <a:rPr lang="ru-RU" sz="2800" b="1" i="1" dirty="0">
                <a:solidFill>
                  <a:srgbClr val="FF0000"/>
                </a:solidFill>
              </a:rPr>
              <a:t>обучающих программ. </a:t>
            </a:r>
            <a:endParaRPr lang="ru-RU" sz="2800" b="1" i="1" dirty="0" smtClean="0">
              <a:solidFill>
                <a:srgbClr val="FF0000"/>
              </a:solidFill>
            </a:endParaRPr>
          </a:p>
          <a:p>
            <a:pPr marL="18288" indent="0">
              <a:buNone/>
            </a:pPr>
            <a:r>
              <a:rPr lang="ru-RU" sz="2800" dirty="0" smtClean="0">
                <a:solidFill>
                  <a:srgbClr val="FFFF00"/>
                </a:solidFill>
              </a:rPr>
              <a:t>3</a:t>
            </a:r>
            <a:r>
              <a:rPr lang="ru-RU" sz="2800" dirty="0">
                <a:solidFill>
                  <a:srgbClr val="FFFF00"/>
                </a:solidFill>
              </a:rPr>
              <a:t>. Резкие, нефизиологические ограничения в питании и голодание противопоказаны. </a:t>
            </a:r>
          </a:p>
        </p:txBody>
      </p:sp>
      <p:sp>
        <p:nvSpPr>
          <p:cNvPr id="3" name="Заголовок 2"/>
          <p:cNvSpPr>
            <a:spLocks noGrp="1"/>
          </p:cNvSpPr>
          <p:nvPr>
            <p:ph type="title"/>
          </p:nvPr>
        </p:nvSpPr>
        <p:spPr>
          <a:xfrm>
            <a:off x="0" y="0"/>
            <a:ext cx="9144000" cy="1196752"/>
          </a:xfrm>
        </p:spPr>
        <p:txBody>
          <a:bodyPr/>
          <a:lstStyle/>
          <a:p>
            <a:r>
              <a:rPr lang="ru-RU" dirty="0"/>
              <a:t>Рекомендации по питанию</a:t>
            </a:r>
          </a:p>
        </p:txBody>
      </p:sp>
    </p:spTree>
    <p:extLst>
      <p:ext uri="{BB962C8B-B14F-4D97-AF65-F5344CB8AC3E}">
        <p14:creationId xmlns:p14="http://schemas.microsoft.com/office/powerpoint/2010/main" xmlns="" val="2778621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04048" y="2996952"/>
            <a:ext cx="3225552" cy="1152128"/>
          </a:xfrm>
        </p:spPr>
        <p:txBody>
          <a:bodyPr/>
          <a:lstStyle/>
          <a:p>
            <a:endParaRPr lang="ru-RU" dirty="0"/>
          </a:p>
        </p:txBody>
      </p:sp>
      <p:sp>
        <p:nvSpPr>
          <p:cNvPr id="3" name="Заголовок 2"/>
          <p:cNvSpPr>
            <a:spLocks noGrp="1"/>
          </p:cNvSpPr>
          <p:nvPr>
            <p:ph type="title"/>
          </p:nvPr>
        </p:nvSpPr>
        <p:spPr>
          <a:xfrm>
            <a:off x="0" y="0"/>
            <a:ext cx="9144000" cy="1268760"/>
          </a:xfrm>
        </p:spPr>
        <p:txBody>
          <a:bodyPr/>
          <a:lstStyle/>
          <a:p>
            <a:r>
              <a:rPr lang="ru-RU" dirty="0" smtClean="0"/>
              <a:t>    Благодарю за внимание</a:t>
            </a:r>
            <a:endParaRPr lang="ru-RU" dirty="0"/>
          </a:p>
        </p:txBody>
      </p:sp>
      <p:sp>
        <p:nvSpPr>
          <p:cNvPr id="4" name="AutoShape 6" descr="Картинки по запросу взрослый  и ребено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взрослый  и ребенок"/>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взрослый  и ребенок"/>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3"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68760"/>
            <a:ext cx="9144000" cy="558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370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40768"/>
            <a:ext cx="9144000" cy="4176464"/>
          </a:xfrm>
        </p:spPr>
        <p:txBody>
          <a:bodyPr>
            <a:normAutofit/>
          </a:bodyPr>
          <a:lstStyle/>
          <a:p>
            <a:pPr marL="18288" indent="0">
              <a:buNone/>
            </a:pPr>
            <a:r>
              <a:rPr lang="ru-RU" sz="3200" dirty="0">
                <a:solidFill>
                  <a:srgbClr val="FFFF00"/>
                </a:solidFill>
              </a:rPr>
              <a:t>• Артериальная гипертензия (≥ 140/90 мм рт. ст. или медикаментозная </a:t>
            </a:r>
            <a:r>
              <a:rPr lang="ru-RU" sz="3200" dirty="0" err="1">
                <a:solidFill>
                  <a:srgbClr val="FFFF00"/>
                </a:solidFill>
              </a:rPr>
              <a:t>антигипертензивная</a:t>
            </a:r>
            <a:r>
              <a:rPr lang="ru-RU" sz="3200" dirty="0">
                <a:solidFill>
                  <a:srgbClr val="FFFF00"/>
                </a:solidFill>
              </a:rPr>
              <a:t> терапия). </a:t>
            </a:r>
          </a:p>
          <a:p>
            <a:pPr marL="18288" indent="0">
              <a:buNone/>
            </a:pPr>
            <a:r>
              <a:rPr lang="ru-RU" sz="3200" dirty="0">
                <a:solidFill>
                  <a:srgbClr val="FFFF00"/>
                </a:solidFill>
              </a:rPr>
              <a:t>• Холестерин ЛВП ≤ 0,9 </a:t>
            </a:r>
            <a:r>
              <a:rPr lang="ru-RU" sz="3200" dirty="0" err="1">
                <a:solidFill>
                  <a:srgbClr val="FFFF00"/>
                </a:solidFill>
              </a:rPr>
              <a:t>ммоль</a:t>
            </a:r>
            <a:r>
              <a:rPr lang="ru-RU" sz="3200" dirty="0">
                <a:solidFill>
                  <a:srgbClr val="FFFF00"/>
                </a:solidFill>
              </a:rPr>
              <a:t>/л и/или уровень триглицеридов ≥ 2,82 </a:t>
            </a:r>
            <a:r>
              <a:rPr lang="ru-RU" sz="3200" dirty="0" err="1">
                <a:solidFill>
                  <a:srgbClr val="FFFF00"/>
                </a:solidFill>
              </a:rPr>
              <a:t>ммоль</a:t>
            </a:r>
            <a:r>
              <a:rPr lang="ru-RU" sz="3200" dirty="0">
                <a:solidFill>
                  <a:srgbClr val="FFFF00"/>
                </a:solidFill>
              </a:rPr>
              <a:t>/л. </a:t>
            </a:r>
          </a:p>
          <a:p>
            <a:pPr marL="18288" indent="0">
              <a:buNone/>
            </a:pPr>
            <a:r>
              <a:rPr lang="ru-RU" sz="3200" dirty="0">
                <a:solidFill>
                  <a:srgbClr val="FFFF00"/>
                </a:solidFill>
              </a:rPr>
              <a:t>• Синдром поликистозных яичников. </a:t>
            </a:r>
          </a:p>
          <a:p>
            <a:pPr marL="18288" indent="0">
              <a:buNone/>
            </a:pPr>
            <a:r>
              <a:rPr lang="ru-RU" sz="3200" dirty="0">
                <a:solidFill>
                  <a:srgbClr val="FFFF00"/>
                </a:solidFill>
              </a:rPr>
              <a:t>• Наличие сердечно-сосудистых заболеваний</a:t>
            </a:r>
          </a:p>
          <a:p>
            <a:endParaRPr lang="ru-RU" dirty="0">
              <a:solidFill>
                <a:srgbClr val="FFFF00"/>
              </a:solidFill>
            </a:endParaRPr>
          </a:p>
        </p:txBody>
      </p:sp>
      <p:sp>
        <p:nvSpPr>
          <p:cNvPr id="3" name="Заголовок 2"/>
          <p:cNvSpPr>
            <a:spLocks noGrp="1"/>
          </p:cNvSpPr>
          <p:nvPr>
            <p:ph type="title"/>
          </p:nvPr>
        </p:nvSpPr>
        <p:spPr>
          <a:xfrm>
            <a:off x="0" y="0"/>
            <a:ext cx="9144000" cy="1340768"/>
          </a:xfrm>
        </p:spPr>
        <p:txBody>
          <a:bodyPr/>
          <a:lstStyle/>
          <a:p>
            <a:r>
              <a:rPr lang="ru-RU" dirty="0"/>
              <a:t>Факторы риска развития</a:t>
            </a:r>
            <a:br>
              <a:rPr lang="ru-RU" dirty="0"/>
            </a:br>
            <a:r>
              <a:rPr lang="ru-RU" dirty="0"/>
              <a:t> СД 2 типа</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231706"/>
            <a:ext cx="2304256"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5215485"/>
            <a:ext cx="1905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8560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0" y="7574"/>
            <a:ext cx="9138140" cy="6850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84784"/>
            <a:ext cx="9144000" cy="5373216"/>
          </a:xfrm>
        </p:spPr>
        <p:txBody>
          <a:bodyPr>
            <a:normAutofit/>
          </a:bodyPr>
          <a:lstStyle/>
          <a:p>
            <a:pPr marL="18288" indent="0">
              <a:buNone/>
            </a:pPr>
            <a:r>
              <a:rPr lang="ru-RU" sz="3000" i="1" dirty="0" smtClean="0">
                <a:solidFill>
                  <a:srgbClr val="FF0000"/>
                </a:solidFill>
              </a:rPr>
              <a:t>1) </a:t>
            </a:r>
            <a:r>
              <a:rPr lang="ru-RU" sz="3000" i="1" dirty="0" err="1" smtClean="0">
                <a:solidFill>
                  <a:srgbClr val="FF0000"/>
                </a:solidFill>
              </a:rPr>
              <a:t>Инсулинорезистентность</a:t>
            </a:r>
            <a:endParaRPr lang="ru-RU" sz="3000" i="1" dirty="0" smtClean="0">
              <a:solidFill>
                <a:srgbClr val="FF0000"/>
              </a:solidFill>
            </a:endParaRPr>
          </a:p>
          <a:p>
            <a:pPr marL="18288" indent="0">
              <a:buNone/>
            </a:pPr>
            <a:r>
              <a:rPr lang="ru-RU" sz="3000" i="1" dirty="0" smtClean="0">
                <a:solidFill>
                  <a:srgbClr val="FF0000"/>
                </a:solidFill>
              </a:rPr>
              <a:t>2)Дефект секреции инсулина</a:t>
            </a:r>
          </a:p>
          <a:p>
            <a:pPr marL="18288" indent="0">
              <a:buNone/>
            </a:pPr>
            <a:r>
              <a:rPr lang="ru-RU" sz="3000" i="1" dirty="0" smtClean="0">
                <a:solidFill>
                  <a:srgbClr val="FF0000"/>
                </a:solidFill>
              </a:rPr>
              <a:t>3)Снижение секреции инсулина</a:t>
            </a:r>
          </a:p>
          <a:p>
            <a:pPr marL="18288" indent="0">
              <a:buNone/>
            </a:pPr>
            <a:r>
              <a:rPr lang="ru-RU" sz="3000" i="1" dirty="0" smtClean="0">
                <a:solidFill>
                  <a:srgbClr val="FF0000"/>
                </a:solidFill>
              </a:rPr>
              <a:t>4)Сниженный </a:t>
            </a:r>
            <a:r>
              <a:rPr lang="ru-RU" sz="3000" i="1" dirty="0" err="1" smtClean="0">
                <a:solidFill>
                  <a:srgbClr val="FF0000"/>
                </a:solidFill>
              </a:rPr>
              <a:t>инкретиновый</a:t>
            </a:r>
            <a:r>
              <a:rPr lang="ru-RU" sz="3000" i="1" dirty="0" smtClean="0">
                <a:solidFill>
                  <a:srgbClr val="FF0000"/>
                </a:solidFill>
              </a:rPr>
              <a:t> эффект</a:t>
            </a:r>
          </a:p>
          <a:p>
            <a:pPr marL="18288" indent="0">
              <a:buNone/>
            </a:pPr>
            <a:r>
              <a:rPr lang="ru-RU" sz="3000" i="1" dirty="0" smtClean="0">
                <a:solidFill>
                  <a:srgbClr val="FF0000"/>
                </a:solidFill>
              </a:rPr>
              <a:t>5)Дефект секреции глюкагона</a:t>
            </a:r>
          </a:p>
          <a:p>
            <a:pPr marL="18288" indent="0">
              <a:buNone/>
            </a:pPr>
            <a:r>
              <a:rPr lang="ru-RU" sz="3000" i="1" dirty="0" smtClean="0">
                <a:solidFill>
                  <a:srgbClr val="FF0000"/>
                </a:solidFill>
              </a:rPr>
              <a:t>6)</a:t>
            </a:r>
            <a:r>
              <a:rPr lang="ru-RU" sz="3000" i="1" dirty="0" err="1" smtClean="0">
                <a:solidFill>
                  <a:srgbClr val="FF0000"/>
                </a:solidFill>
              </a:rPr>
              <a:t>Гиперпродукция</a:t>
            </a:r>
            <a:r>
              <a:rPr lang="ru-RU" sz="3000" i="1" dirty="0" smtClean="0">
                <a:solidFill>
                  <a:srgbClr val="FF0000"/>
                </a:solidFill>
              </a:rPr>
              <a:t> глюкозы печенью</a:t>
            </a:r>
          </a:p>
          <a:p>
            <a:pPr marL="18288" indent="0">
              <a:buNone/>
            </a:pPr>
            <a:r>
              <a:rPr lang="ru-RU" sz="3000" i="1" dirty="0" smtClean="0">
                <a:solidFill>
                  <a:srgbClr val="FF0000"/>
                </a:solidFill>
              </a:rPr>
              <a:t>7)</a:t>
            </a:r>
            <a:r>
              <a:rPr lang="ru-RU" sz="3000" i="1" dirty="0" err="1" smtClean="0">
                <a:solidFill>
                  <a:srgbClr val="FF0000"/>
                </a:solidFill>
              </a:rPr>
              <a:t>Глюкозотоксичность</a:t>
            </a:r>
            <a:endParaRPr lang="ru-RU" sz="3000" i="1" dirty="0">
              <a:solidFill>
                <a:srgbClr val="FF0000"/>
              </a:solidFill>
            </a:endParaRPr>
          </a:p>
        </p:txBody>
      </p:sp>
      <p:sp>
        <p:nvSpPr>
          <p:cNvPr id="3" name="Заголовок 2"/>
          <p:cNvSpPr>
            <a:spLocks noGrp="1"/>
          </p:cNvSpPr>
          <p:nvPr>
            <p:ph type="title"/>
          </p:nvPr>
        </p:nvSpPr>
        <p:spPr>
          <a:xfrm>
            <a:off x="0" y="0"/>
            <a:ext cx="9144000" cy="1628800"/>
          </a:xfrm>
        </p:spPr>
        <p:txBody>
          <a:bodyPr/>
          <a:lstStyle/>
          <a:p>
            <a:r>
              <a:rPr lang="ru-RU" dirty="0" smtClean="0"/>
              <a:t>Патогенетические механизмы         </a:t>
            </a:r>
            <a:br>
              <a:rPr lang="ru-RU" dirty="0" smtClean="0"/>
            </a:br>
            <a:r>
              <a:rPr lang="ru-RU" dirty="0" smtClean="0"/>
              <a:t>              СД 2 типа</a:t>
            </a:r>
            <a:endParaRPr lang="ru-RU" dirty="0"/>
          </a:p>
        </p:txBody>
      </p:sp>
    </p:spTree>
    <p:extLst>
      <p:ext uri="{BB962C8B-B14F-4D97-AF65-F5344CB8AC3E}">
        <p14:creationId xmlns:p14="http://schemas.microsoft.com/office/powerpoint/2010/main" xmlns="" val="182710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875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1373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1570</TotalTime>
  <Words>1553</Words>
  <Application>Microsoft Office PowerPoint</Application>
  <PresentationFormat>Экран (4:3)</PresentationFormat>
  <Paragraphs>143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Базовая</vt:lpstr>
      <vt:lpstr>Слайд 1</vt:lpstr>
      <vt:lpstr>    Сахарный диабет 2 типа</vt:lpstr>
      <vt:lpstr>Слайд 3</vt:lpstr>
      <vt:lpstr>Факторы риска развития  СД 2 типа</vt:lpstr>
      <vt:lpstr>Факторы риска развития  СД 2 типа</vt:lpstr>
      <vt:lpstr>Слайд 6</vt:lpstr>
      <vt:lpstr>Патогенетические механизмы                        СД 2 типа</vt:lpstr>
      <vt:lpstr>Слайд 8</vt:lpstr>
      <vt:lpstr>Слайд 9</vt:lpstr>
      <vt:lpstr>Слайд 10</vt:lpstr>
      <vt:lpstr>                Виды ИР</vt:lpstr>
      <vt:lpstr>                Виды ИР</vt:lpstr>
      <vt:lpstr>                  Виды ИР</vt:lpstr>
      <vt:lpstr>Слайд 14</vt:lpstr>
      <vt:lpstr>Слайд 15</vt:lpstr>
      <vt:lpstr>     Инсулинорезистентность</vt:lpstr>
      <vt:lpstr>Инсулинорезистентность</vt:lpstr>
      <vt:lpstr>               Инсулинорезистентность</vt:lpstr>
      <vt:lpstr>   Дефект секреции инсулина</vt:lpstr>
      <vt:lpstr> Сниженный инкретиновый                     эффект</vt:lpstr>
      <vt:lpstr>              Инкретины</vt:lpstr>
      <vt:lpstr>        Эффекты ГПП-1</vt:lpstr>
      <vt:lpstr>          Эффекты ГИП</vt:lpstr>
      <vt:lpstr> Дефект секреции глюкагона</vt:lpstr>
      <vt:lpstr>Дефект секреции глюкагона</vt:lpstr>
      <vt:lpstr>                                           Гиперпродукция глюкозы    </vt:lpstr>
      <vt:lpstr>          Глюкозотоксичность</vt:lpstr>
      <vt:lpstr>Слайд 28</vt:lpstr>
      <vt:lpstr>Слайд 29</vt:lpstr>
      <vt:lpstr>                 Клиника</vt:lpstr>
      <vt:lpstr>                    Лечение </vt:lpstr>
      <vt:lpstr>Гестационный сахарный диабет</vt:lpstr>
      <vt:lpstr>Пороговые значения глюкозы венозной плазмы для диагностики ГСД</vt:lpstr>
      <vt:lpstr>Пороговые значения глюкозы венозной плазмы и HbA1c для диагностики манифестного (впервые выявленного) СД во время беременности</vt:lpstr>
      <vt:lpstr>Слайд 35</vt:lpstr>
      <vt:lpstr>Слайд 36</vt:lpstr>
      <vt:lpstr>Слайд 37</vt:lpstr>
      <vt:lpstr>Слайд 38</vt:lpstr>
      <vt:lpstr>Слайд 39</vt:lpstr>
      <vt:lpstr>Слайд 40</vt:lpstr>
      <vt:lpstr>Рекомендации по питанию</vt:lpstr>
      <vt:lpstr>Рекомендации по питанию</vt:lpstr>
      <vt:lpstr>    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Сахарный диабет 2 типа</dc:title>
  <dc:creator>алия</dc:creator>
  <cp:lastModifiedBy>м видео</cp:lastModifiedBy>
  <cp:revision>85</cp:revision>
  <dcterms:created xsi:type="dcterms:W3CDTF">2015-11-07T20:24:35Z</dcterms:created>
  <dcterms:modified xsi:type="dcterms:W3CDTF">2016-12-29T23:25:10Z</dcterms:modified>
</cp:coreProperties>
</file>