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4" r:id="rId4"/>
    <p:sldId id="260" r:id="rId5"/>
    <p:sldId id="261" r:id="rId6"/>
    <p:sldId id="288" r:id="rId7"/>
    <p:sldId id="289" r:id="rId8"/>
    <p:sldId id="290" r:id="rId9"/>
    <p:sldId id="291" r:id="rId10"/>
    <p:sldId id="292" r:id="rId11"/>
    <p:sldId id="263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300" y="417036"/>
            <a:ext cx="11785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Эхинацеи пурпурной трава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Echinaceae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purpureae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herba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Эхинацея </a:t>
            </a:r>
            <a:r>
              <a:rPr lang="ru-RU" sz="4000" dirty="0" smtClean="0">
                <a:latin typeface="Times New Roman" panose="02020603050405020304" pitchFamily="18" charset="0"/>
              </a:rPr>
              <a:t>пурпурная </a:t>
            </a:r>
            <a:r>
              <a:rPr lang="en-US" sz="4000" i="1" dirty="0">
                <a:latin typeface="Times New Roman" panose="02020603050405020304" pitchFamily="18" charset="0"/>
              </a:rPr>
              <a:t>Echinacea </a:t>
            </a:r>
            <a:r>
              <a:rPr lang="en-US" sz="4000" i="1" dirty="0" err="1">
                <a:latin typeface="Times New Roman" panose="02020603050405020304" pitchFamily="18" charset="0"/>
              </a:rPr>
              <a:t>purpurea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</a:rPr>
              <a:t>(</a:t>
            </a:r>
            <a:r>
              <a:rPr lang="en-US" sz="4000" dirty="0">
                <a:latin typeface="Times New Roman" panose="02020603050405020304" pitchFamily="18" charset="0"/>
              </a:rPr>
              <a:t>L</a:t>
            </a:r>
            <a:r>
              <a:rPr lang="ru-RU" sz="4000" dirty="0">
                <a:latin typeface="Times New Roman" panose="02020603050405020304" pitchFamily="18" charset="0"/>
              </a:rPr>
              <a:t>.) </a:t>
            </a:r>
            <a:r>
              <a:rPr lang="en-US" sz="4000" dirty="0" err="1">
                <a:latin typeface="Times New Roman" panose="02020603050405020304" pitchFamily="18" charset="0"/>
              </a:rPr>
              <a:t>Moench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Астровые  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Asteraceae</a:t>
            </a:r>
            <a:endParaRPr lang="ru-RU" sz="40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2294473"/>
            <a:ext cx="4166979" cy="438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67" y="471642"/>
            <a:ext cx="4741333" cy="60942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642"/>
            <a:ext cx="8002562" cy="609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333"/>
            <a:ext cx="6870328" cy="57573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28" y="685802"/>
            <a:ext cx="5748865" cy="57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65" y="569998"/>
            <a:ext cx="3810001" cy="5706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415"/>
            <a:ext cx="3793066" cy="5689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85" y="586415"/>
            <a:ext cx="5014215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0"/>
            <a:ext cx="5318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70137" y="3127198"/>
            <a:ext cx="3272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цикориевая</a:t>
            </a:r>
            <a:r>
              <a:rPr lang="ru-RU" sz="2800" dirty="0" smtClean="0"/>
              <a:t> кислота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7600" y="5851452"/>
            <a:ext cx="4483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кафтаровая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кислота      </a:t>
            </a:r>
            <a:endParaRPr lang="ru-RU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980" y="1083904"/>
            <a:ext cx="7468745" cy="1862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37" y="4010380"/>
            <a:ext cx="4919596" cy="17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730" y="237067"/>
            <a:ext cx="7848045" cy="4441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62800" y="3243719"/>
            <a:ext cx="2269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эхинакозид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ru-RU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30" y="4560034"/>
            <a:ext cx="6882419" cy="14320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03867" y="5992113"/>
            <a:ext cx="1041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/>
              <a:t>изобутиламид</a:t>
            </a:r>
            <a:r>
              <a:rPr lang="ru-RU" sz="2800" dirty="0"/>
              <a:t> ундека-2Е,4</a:t>
            </a:r>
            <a:r>
              <a:rPr lang="en-US" sz="2800" dirty="0"/>
              <a:t>Z</a:t>
            </a:r>
            <a:r>
              <a:rPr lang="ru-RU" sz="2800" dirty="0"/>
              <a:t>-диен-8-10-дииновой </a:t>
            </a:r>
            <a:r>
              <a:rPr lang="ru-RU" sz="2800" dirty="0" smtClean="0"/>
              <a:t>кислоты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169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3200" dirty="0">
                <a:latin typeface="Times New Roman" panose="02020603050405020304" pitchFamily="18" charset="0"/>
              </a:rPr>
              <a:t>эхинацеи пурпурной включена в ГФ </a:t>
            </a:r>
            <a:r>
              <a:rPr lang="en-US" sz="3200" dirty="0" smtClean="0">
                <a:latin typeface="Times New Roman" panose="02020603050405020304" pitchFamily="18" charset="0"/>
              </a:rPr>
              <a:t>XIV </a:t>
            </a:r>
            <a:r>
              <a:rPr lang="ru-RU" sz="3200" dirty="0">
                <a:latin typeface="Times New Roman" panose="02020603050405020304" pitchFamily="18" charset="0"/>
              </a:rPr>
              <a:t>– ФС.2.5.0055.15. Стандартизация сырья осуществляется по сумме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фенилпропаноидов</a:t>
            </a:r>
            <a:r>
              <a:rPr lang="ru-RU" sz="3200" dirty="0">
                <a:latin typeface="Times New Roman" panose="02020603050405020304" pitchFamily="18" charset="0"/>
              </a:rPr>
              <a:t> в пересчете на </a:t>
            </a:r>
            <a:r>
              <a:rPr lang="ru-RU" sz="3200" dirty="0" err="1">
                <a:latin typeface="Times New Roman" panose="02020603050405020304" pitchFamily="18" charset="0"/>
              </a:rPr>
              <a:t>цикориевую</a:t>
            </a:r>
            <a:r>
              <a:rPr lang="ru-RU" sz="3200" dirty="0">
                <a:latin typeface="Times New Roman" panose="02020603050405020304" pitchFamily="18" charset="0"/>
              </a:rPr>
              <a:t> кислоту (не менее 2,5%), определяемой спектрофотометрическим методом. </a:t>
            </a:r>
            <a:endParaRPr lang="ru-RU" sz="3200" dirty="0"/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3200" dirty="0">
                <a:latin typeface="Times New Roman" panose="02020603050405020304" pitchFamily="18" charset="0"/>
              </a:rPr>
              <a:t>эхинацеи пурпурной в </a:t>
            </a:r>
            <a:r>
              <a:rPr lang="en-US" sz="3200" dirty="0" err="1">
                <a:latin typeface="Times New Roman" panose="02020603050405020304" pitchFamily="18" charset="0"/>
              </a:rPr>
              <a:t>EuPh</a:t>
            </a:r>
            <a:r>
              <a:rPr lang="ru-RU" sz="3200" dirty="0">
                <a:latin typeface="Times New Roman" panose="02020603050405020304" pitchFamily="18" charset="0"/>
              </a:rPr>
              <a:t> 7 стандартизуются по содержанию суммы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цикориевой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кафтаровой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кислот </a:t>
            </a:r>
            <a:r>
              <a:rPr lang="ru-RU" sz="3200" dirty="0">
                <a:latin typeface="Times New Roman" panose="02020603050405020304" pitchFamily="18" charset="0"/>
              </a:rPr>
              <a:t>(не менее 0,1%), определяемой методом ВЭЖХ. В </a:t>
            </a:r>
            <a:r>
              <a:rPr lang="en-US" sz="3200" dirty="0" err="1">
                <a:latin typeface="Times New Roman" panose="02020603050405020304" pitchFamily="18" charset="0"/>
              </a:rPr>
              <a:t>EuPh</a:t>
            </a:r>
            <a:r>
              <a:rPr lang="ru-RU" sz="3200" dirty="0">
                <a:latin typeface="Times New Roman" panose="02020603050405020304" pitchFamily="18" charset="0"/>
              </a:rPr>
              <a:t> 7 включены также корни эхинацеи пурпурной (стандартизуются по содержанию суммы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цикориевой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кафтаровой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кислот </a:t>
            </a:r>
            <a:r>
              <a:rPr lang="ru-RU" sz="3200" dirty="0">
                <a:latin typeface="Times New Roman" panose="02020603050405020304" pitchFamily="18" charset="0"/>
              </a:rPr>
              <a:t>(не менее 0,5%)), корни эхинацеи бледной (стандартизуются по содержанию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эхинакозида</a:t>
            </a:r>
            <a:r>
              <a:rPr lang="ru-RU" sz="3200" dirty="0">
                <a:latin typeface="Times New Roman" panose="02020603050405020304" pitchFamily="18" charset="0"/>
              </a:rPr>
              <a:t> (не менее 0,2%)), корни эхинацеи узколистной (стандартизуются по содержанию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эхинакозида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</a:rPr>
              <a:t>(не менее 0,5%)). 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7231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эхинацеи пурпурной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7" y="1349235"/>
            <a:ext cx="6793844" cy="5129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11" y="1349235"/>
            <a:ext cx="5129354" cy="51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6045200" cy="604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406400"/>
            <a:ext cx="60706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74" y="3237"/>
            <a:ext cx="512826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145"/>
            <a:ext cx="3496658" cy="68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19050"/>
            <a:ext cx="4533307" cy="67999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-9971"/>
            <a:ext cx="6857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0" y="8884"/>
            <a:ext cx="5143500" cy="6849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141</Words>
  <Application>Microsoft Office PowerPoint</Application>
  <PresentationFormat>Широкоэкранный</PresentationFormat>
  <Paragraphs>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101</cp:revision>
  <dcterms:created xsi:type="dcterms:W3CDTF">2017-09-02T10:15:39Z</dcterms:created>
  <dcterms:modified xsi:type="dcterms:W3CDTF">2021-10-11T17:20:05Z</dcterms:modified>
</cp:coreProperties>
</file>