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84" r:id="rId4"/>
    <p:sldId id="260" r:id="rId5"/>
    <p:sldId id="261" r:id="rId6"/>
    <p:sldId id="288" r:id="rId7"/>
    <p:sldId id="289" r:id="rId8"/>
    <p:sldId id="290" r:id="rId9"/>
    <p:sldId id="291" r:id="rId10"/>
    <p:sldId id="292" r:id="rId11"/>
    <p:sldId id="263" r:id="rId12"/>
    <p:sldId id="285" r:id="rId13"/>
    <p:sldId id="286" r:id="rId14"/>
    <p:sldId id="28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11.10.2021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1300" y="417036"/>
            <a:ext cx="117856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Эхинацеи пурпурной трава 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Echinaceae</a:t>
            </a:r>
            <a:r>
              <a:rPr lang="en-US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purpureae</a:t>
            </a:r>
            <a:r>
              <a:rPr lang="en-US" sz="3600" b="1" dirty="0">
                <a:latin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</a:rPr>
              <a:t>herba</a:t>
            </a:r>
            <a:endParaRPr lang="ru-RU" sz="36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Эхинацея </a:t>
            </a:r>
            <a:r>
              <a:rPr lang="ru-RU" sz="4000" dirty="0" smtClean="0">
                <a:latin typeface="Times New Roman" panose="02020603050405020304" pitchFamily="18" charset="0"/>
              </a:rPr>
              <a:t>пурпурная </a:t>
            </a:r>
            <a:r>
              <a:rPr lang="en-US" sz="4000" i="1" dirty="0">
                <a:latin typeface="Times New Roman" panose="02020603050405020304" pitchFamily="18" charset="0"/>
              </a:rPr>
              <a:t>Echinacea </a:t>
            </a:r>
            <a:r>
              <a:rPr lang="en-US" sz="4000" i="1" dirty="0" err="1">
                <a:latin typeface="Times New Roman" panose="02020603050405020304" pitchFamily="18" charset="0"/>
              </a:rPr>
              <a:t>purpurea</a:t>
            </a:r>
            <a:r>
              <a:rPr lang="en-US" sz="4000" dirty="0">
                <a:latin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</a:rPr>
              <a:t>(</a:t>
            </a:r>
            <a:r>
              <a:rPr lang="en-US" sz="4000" dirty="0">
                <a:latin typeface="Times New Roman" panose="02020603050405020304" pitchFamily="18" charset="0"/>
              </a:rPr>
              <a:t>L</a:t>
            </a:r>
            <a:r>
              <a:rPr lang="ru-RU" sz="4000" dirty="0">
                <a:latin typeface="Times New Roman" panose="02020603050405020304" pitchFamily="18" charset="0"/>
              </a:rPr>
              <a:t>.) </a:t>
            </a:r>
            <a:r>
              <a:rPr lang="en-US" sz="4000" dirty="0" err="1">
                <a:latin typeface="Times New Roman" panose="02020603050405020304" pitchFamily="18" charset="0"/>
              </a:rPr>
              <a:t>Moench</a:t>
            </a:r>
            <a:r>
              <a:rPr lang="ru-RU" sz="4000" dirty="0">
                <a:latin typeface="Times New Roman" panose="02020603050405020304" pitchFamily="18" charset="0"/>
              </a:rPr>
              <a:t>.</a:t>
            </a:r>
            <a:endParaRPr lang="ru-RU" sz="40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сем. Астровые              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Asteraceae</a:t>
            </a:r>
            <a:endParaRPr lang="ru-RU" sz="4000" dirty="0"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500" y="2294473"/>
            <a:ext cx="4166979" cy="438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667" y="471642"/>
            <a:ext cx="4741333" cy="60942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642"/>
            <a:ext cx="8002562" cy="609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94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7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1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7333"/>
            <a:ext cx="6870328" cy="575733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328" y="685802"/>
            <a:ext cx="5748865" cy="574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59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865" y="569998"/>
            <a:ext cx="3810001" cy="57060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6415"/>
            <a:ext cx="3793066" cy="56895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7785" y="586415"/>
            <a:ext cx="5014215" cy="568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258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0" y="0"/>
            <a:ext cx="53183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0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470137" y="3127198"/>
            <a:ext cx="32723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 smtClean="0"/>
              <a:t>цикориевая</a:t>
            </a:r>
            <a:r>
              <a:rPr lang="ru-RU" sz="2800" dirty="0" smtClean="0"/>
              <a:t> кислота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27600" y="5851452"/>
            <a:ext cx="44831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кафтаровая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кислота      </a:t>
            </a:r>
            <a:endParaRPr lang="ru-RU" sz="2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980" y="1083904"/>
            <a:ext cx="7468745" cy="18624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3037" y="4010380"/>
            <a:ext cx="4919596" cy="174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7730" y="237067"/>
            <a:ext cx="7848045" cy="44416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62800" y="3243719"/>
            <a:ext cx="22690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эхинакозид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endParaRPr lang="ru-RU" sz="2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7730" y="4560034"/>
            <a:ext cx="6882419" cy="143207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03867" y="5992113"/>
            <a:ext cx="1041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800" dirty="0" err="1"/>
              <a:t>изобутиламид</a:t>
            </a:r>
            <a:r>
              <a:rPr lang="ru-RU" sz="2800" dirty="0"/>
              <a:t> ундека-2Е,4</a:t>
            </a:r>
            <a:r>
              <a:rPr lang="en-US" sz="2800" dirty="0"/>
              <a:t>Z</a:t>
            </a:r>
            <a:r>
              <a:rPr lang="ru-RU" sz="2800" dirty="0"/>
              <a:t>-диен-8-10-дииновой </a:t>
            </a:r>
            <a:r>
              <a:rPr lang="ru-RU" sz="2800" dirty="0" smtClean="0"/>
              <a:t>кислоты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1690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865" y="903106"/>
            <a:ext cx="11751733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Трава </a:t>
            </a:r>
            <a:r>
              <a:rPr lang="ru-RU" sz="3200" dirty="0">
                <a:latin typeface="Times New Roman" panose="02020603050405020304" pitchFamily="18" charset="0"/>
              </a:rPr>
              <a:t>эхинацеи пурпурной включена в ГФ </a:t>
            </a:r>
            <a:r>
              <a:rPr lang="en-US" sz="3200" dirty="0" smtClean="0">
                <a:latin typeface="Times New Roman" panose="02020603050405020304" pitchFamily="18" charset="0"/>
              </a:rPr>
              <a:t>XIV </a:t>
            </a:r>
            <a:r>
              <a:rPr lang="ru-RU" sz="3200" dirty="0">
                <a:latin typeface="Times New Roman" panose="02020603050405020304" pitchFamily="18" charset="0"/>
              </a:rPr>
              <a:t>– ФС.2.5.0055.15. Стандартизация сырья осуществляется по сумме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фенилпропаноидов</a:t>
            </a:r>
            <a:r>
              <a:rPr lang="ru-RU" sz="3200" dirty="0">
                <a:latin typeface="Times New Roman" panose="02020603050405020304" pitchFamily="18" charset="0"/>
              </a:rPr>
              <a:t> в пересчете на </a:t>
            </a:r>
            <a:r>
              <a:rPr lang="ru-RU" sz="3200" dirty="0" err="1">
                <a:latin typeface="Times New Roman" panose="02020603050405020304" pitchFamily="18" charset="0"/>
              </a:rPr>
              <a:t>цикориевую</a:t>
            </a:r>
            <a:r>
              <a:rPr lang="ru-RU" sz="3200" dirty="0">
                <a:latin typeface="Times New Roman" panose="02020603050405020304" pitchFamily="18" charset="0"/>
              </a:rPr>
              <a:t> кислоту (не менее 2,5%), определяемой спектрофотометрическим методом. </a:t>
            </a:r>
            <a:endParaRPr lang="ru-RU" sz="3200" dirty="0"/>
          </a:p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Трава </a:t>
            </a:r>
            <a:r>
              <a:rPr lang="ru-RU" sz="3200" dirty="0">
                <a:latin typeface="Times New Roman" panose="02020603050405020304" pitchFamily="18" charset="0"/>
              </a:rPr>
              <a:t>эхинацеи пурпурной в </a:t>
            </a:r>
            <a:r>
              <a:rPr lang="en-US" sz="3200" dirty="0" err="1">
                <a:latin typeface="Times New Roman" panose="02020603050405020304" pitchFamily="18" charset="0"/>
              </a:rPr>
              <a:t>EuPh</a:t>
            </a:r>
            <a:r>
              <a:rPr lang="ru-RU" sz="3200" dirty="0">
                <a:latin typeface="Times New Roman" panose="02020603050405020304" pitchFamily="18" charset="0"/>
              </a:rPr>
              <a:t> 7 стандартизуются по содержанию суммы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цикориевой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 и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кафтаровой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 кислот </a:t>
            </a:r>
            <a:r>
              <a:rPr lang="ru-RU" sz="3200" dirty="0">
                <a:latin typeface="Times New Roman" panose="02020603050405020304" pitchFamily="18" charset="0"/>
              </a:rPr>
              <a:t>(не менее 0,1%), определяемой методом ВЭЖХ. В </a:t>
            </a:r>
            <a:r>
              <a:rPr lang="en-US" sz="3200" dirty="0" err="1">
                <a:latin typeface="Times New Roman" panose="02020603050405020304" pitchFamily="18" charset="0"/>
              </a:rPr>
              <a:t>EuPh</a:t>
            </a:r>
            <a:r>
              <a:rPr lang="ru-RU" sz="3200" dirty="0">
                <a:latin typeface="Times New Roman" panose="02020603050405020304" pitchFamily="18" charset="0"/>
              </a:rPr>
              <a:t> 7 включены также корни эхинацеи пурпурной (стандартизуются по содержанию суммы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цикориевой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 и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кафтаровой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 кислот </a:t>
            </a:r>
            <a:r>
              <a:rPr lang="ru-RU" sz="3200" dirty="0">
                <a:latin typeface="Times New Roman" panose="02020603050405020304" pitchFamily="18" charset="0"/>
              </a:rPr>
              <a:t>(не менее 0,5%)), корни эхинацеи бледной (стандартизуются по содержанию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эхинакозида</a:t>
            </a:r>
            <a:r>
              <a:rPr lang="ru-RU" sz="3200" dirty="0">
                <a:latin typeface="Times New Roman" panose="02020603050405020304" pitchFamily="18" charset="0"/>
              </a:rPr>
              <a:t> (не менее 0,2%)), корни эхинацеи узколистной (стандартизуются по содержанию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эхинакозида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</a:rPr>
              <a:t>(не менее 0,5%)). </a:t>
            </a: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70600" y="246020"/>
            <a:ext cx="72317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эхинацеи пурпурной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67" y="1349235"/>
            <a:ext cx="6793844" cy="51293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711" y="1349235"/>
            <a:ext cx="5129354" cy="512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1800"/>
            <a:ext cx="6045200" cy="6045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200" y="406400"/>
            <a:ext cx="6070600" cy="607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667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074" y="3237"/>
            <a:ext cx="512826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36145"/>
            <a:ext cx="3496658" cy="6825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56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400" y="19050"/>
            <a:ext cx="4533307" cy="679995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1" y="-9971"/>
            <a:ext cx="6857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72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6900" y="8884"/>
            <a:ext cx="5143500" cy="68491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71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</TotalTime>
  <Words>141</Words>
  <Application>Microsoft Office PowerPoint</Application>
  <PresentationFormat>Широкоэкранный</PresentationFormat>
  <Paragraphs>12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101</cp:revision>
  <dcterms:created xsi:type="dcterms:W3CDTF">2017-09-02T10:15:39Z</dcterms:created>
  <dcterms:modified xsi:type="dcterms:W3CDTF">2021-10-11T17:20:05Z</dcterms:modified>
</cp:coreProperties>
</file>