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9900" y="137636"/>
            <a:ext cx="11506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</a:rPr>
              <a:t>Можжевельника обыкновенного плоды </a:t>
            </a:r>
            <a:endParaRPr lang="ru-RU" sz="3600" b="1" dirty="0" smtClean="0">
              <a:latin typeface="Times New Roman" panose="02020603050405020304" pitchFamily="18" charset="0"/>
            </a:endParaRPr>
          </a:p>
          <a:p>
            <a:r>
              <a:rPr lang="en-US" sz="3600" b="1" dirty="0" err="1" smtClean="0">
                <a:latin typeface="Times New Roman" panose="02020603050405020304" pitchFamily="18" charset="0"/>
              </a:rPr>
              <a:t>Juniperi</a:t>
            </a:r>
            <a:r>
              <a:rPr 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</a:rPr>
              <a:t>communis</a:t>
            </a:r>
            <a:r>
              <a:rPr lang="en-US" sz="3600" b="1" dirty="0"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</a:rPr>
              <a:t>fructus</a:t>
            </a:r>
            <a:endParaRPr lang="ru-RU" sz="3600" dirty="0"/>
          </a:p>
          <a:p>
            <a:pPr algn="just"/>
            <a:r>
              <a:rPr lang="ru-RU" sz="4000" dirty="0" smtClean="0">
                <a:latin typeface="Times New Roman" panose="02020603050405020304" pitchFamily="18" charset="0"/>
              </a:rPr>
              <a:t>Можжевельник обыкновенный</a:t>
            </a:r>
          </a:p>
          <a:p>
            <a:pPr algn="just"/>
            <a:r>
              <a:rPr lang="en-US" sz="4000" i="1" dirty="0" err="1" smtClean="0">
                <a:latin typeface="Times New Roman" panose="02020603050405020304" pitchFamily="18" charset="0"/>
              </a:rPr>
              <a:t>Juniperus</a:t>
            </a:r>
            <a:r>
              <a:rPr lang="en-US" sz="4000" i="1" dirty="0" smtClean="0">
                <a:latin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</a:rPr>
              <a:t>communis</a:t>
            </a:r>
            <a:r>
              <a:rPr lang="en-US" sz="4000" i="1" dirty="0">
                <a:latin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</a:rPr>
              <a:t>L</a:t>
            </a:r>
            <a:r>
              <a:rPr lang="ru-RU" sz="4000" dirty="0">
                <a:latin typeface="Times New Roman" panose="02020603050405020304" pitchFamily="18" charset="0"/>
              </a:rPr>
              <a:t>.</a:t>
            </a:r>
            <a:endParaRPr lang="ru-RU" sz="4000" dirty="0"/>
          </a:p>
          <a:p>
            <a:pPr algn="just"/>
            <a:r>
              <a:rPr lang="ru-RU" sz="4000" dirty="0" smtClean="0">
                <a:latin typeface="Times New Roman" panose="02020603050405020304" pitchFamily="18" charset="0"/>
              </a:rPr>
              <a:t>сем. Кипарисовые                         </a:t>
            </a:r>
            <a:r>
              <a:rPr lang="en-US" sz="4000" i="1" dirty="0" err="1" smtClean="0">
                <a:latin typeface="Times New Roman" panose="02020603050405020304" pitchFamily="18" charset="0"/>
              </a:rPr>
              <a:t>Cupressaceae</a:t>
            </a:r>
            <a:endParaRPr lang="ru-RU" sz="4000" dirty="0"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1" y="3184624"/>
            <a:ext cx="5562600" cy="359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00" y="0"/>
            <a:ext cx="6858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641" y="0"/>
            <a:ext cx="58369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2" name="Rectangle 90"/>
          <p:cNvSpPr>
            <a:spLocks noChangeArrowheads="1"/>
          </p:cNvSpPr>
          <p:nvPr/>
        </p:nvSpPr>
        <p:spPr bwMode="auto">
          <a:xfrm>
            <a:off x="2201166" y="1192337"/>
            <a:ext cx="13948462" cy="48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92"/>
          <p:cNvSpPr>
            <a:spLocks noChangeArrowheads="1"/>
          </p:cNvSpPr>
          <p:nvPr/>
        </p:nvSpPr>
        <p:spPr bwMode="auto">
          <a:xfrm>
            <a:off x="592667" y="4216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94"/>
          <p:cNvSpPr>
            <a:spLocks noChangeArrowheads="1"/>
          </p:cNvSpPr>
          <p:nvPr/>
        </p:nvSpPr>
        <p:spPr bwMode="auto">
          <a:xfrm>
            <a:off x="5998088" y="411435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112"/>
          <p:cNvSpPr>
            <a:spLocks noChangeArrowheads="1"/>
          </p:cNvSpPr>
          <p:nvPr/>
        </p:nvSpPr>
        <p:spPr bwMode="auto">
          <a:xfrm>
            <a:off x="3924476" y="15201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14"/>
          <p:cNvSpPr>
            <a:spLocks noChangeArrowheads="1"/>
          </p:cNvSpPr>
          <p:nvPr/>
        </p:nvSpPr>
        <p:spPr bwMode="auto">
          <a:xfrm>
            <a:off x="1295400" y="40428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16"/>
          <p:cNvSpPr>
            <a:spLocks noChangeArrowheads="1"/>
          </p:cNvSpPr>
          <p:nvPr/>
        </p:nvSpPr>
        <p:spPr bwMode="auto">
          <a:xfrm>
            <a:off x="5867400" y="39934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-647345" y="3578748"/>
            <a:ext cx="1104156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 </a:t>
            </a:r>
            <a:r>
              <a:rPr lang="ru-RU" sz="2400" dirty="0" smtClean="0"/>
              <a:t>            </a:t>
            </a:r>
            <a:r>
              <a:rPr lang="ru-RU" sz="2400" dirty="0"/>
              <a:t>α-</a:t>
            </a:r>
            <a:r>
              <a:rPr lang="ru-RU" sz="2400" dirty="0" err="1"/>
              <a:t>пинен</a:t>
            </a:r>
            <a:r>
              <a:rPr lang="ru-RU" sz="2400" dirty="0"/>
              <a:t>          </a:t>
            </a:r>
            <a:r>
              <a:rPr lang="ru-RU" sz="2400" dirty="0" smtClean="0"/>
              <a:t> </a:t>
            </a:r>
            <a:r>
              <a:rPr lang="ru-RU" sz="2400" dirty="0"/>
              <a:t>β-</a:t>
            </a:r>
            <a:r>
              <a:rPr lang="ru-RU" sz="2400" dirty="0" err="1"/>
              <a:t>пинен</a:t>
            </a:r>
            <a:r>
              <a:rPr lang="ru-RU" sz="2400" dirty="0"/>
              <a:t>      </a:t>
            </a:r>
            <a:r>
              <a:rPr lang="ru-RU" sz="2400" dirty="0" smtClean="0"/>
              <a:t> </a:t>
            </a:r>
            <a:r>
              <a:rPr lang="ru-RU" sz="2400" dirty="0" err="1"/>
              <a:t>сабинен</a:t>
            </a:r>
            <a:r>
              <a:rPr lang="ru-RU" sz="2400" dirty="0"/>
              <a:t>         </a:t>
            </a:r>
            <a:r>
              <a:rPr lang="ru-RU" sz="2400" dirty="0" smtClean="0"/>
              <a:t>терпинен-4-ол</a:t>
            </a:r>
            <a:endParaRPr lang="ru-RU" sz="2400" dirty="0"/>
          </a:p>
          <a:p>
            <a:r>
              <a:rPr lang="ru-RU" sz="2800" dirty="0" smtClean="0"/>
              <a:t>   </a:t>
            </a:r>
            <a:endParaRPr lang="ru-RU" sz="2800" dirty="0"/>
          </a:p>
        </p:txBody>
      </p:sp>
      <p:sp>
        <p:nvSpPr>
          <p:cNvPr id="3" name="Rectangle 160"/>
          <p:cNvSpPr>
            <a:spLocks noChangeArrowheads="1"/>
          </p:cNvSpPr>
          <p:nvPr/>
        </p:nvSpPr>
        <p:spPr bwMode="auto">
          <a:xfrm>
            <a:off x="4191000" y="114093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010160" y="4047595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4500" y="4891379"/>
            <a:ext cx="113411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Плоды можжевельника обыкновенного </a:t>
            </a:r>
            <a:r>
              <a:rPr lang="ru-RU" sz="3200" dirty="0">
                <a:latin typeface="Times New Roman" panose="02020603050405020304" pitchFamily="18" charset="0"/>
              </a:rPr>
              <a:t>включены 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ГФ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ФС.2.5.0028.15</a:t>
            </a:r>
            <a:r>
              <a:rPr lang="ru-RU" sz="3200" dirty="0" smtClean="0">
                <a:latin typeface="Times New Roman" panose="02020603050405020304" pitchFamily="18" charset="0"/>
              </a:rPr>
              <a:t>. </a:t>
            </a:r>
            <a:r>
              <a:rPr lang="ru-RU" sz="3200" dirty="0">
                <a:latin typeface="Times New Roman" panose="02020603050405020304" pitchFamily="18" charset="0"/>
              </a:rPr>
              <a:t>Стандартизуются по содержанию 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</a:rPr>
              <a:t>эфирного масла </a:t>
            </a:r>
            <a:r>
              <a:rPr lang="ru-RU" sz="3200" dirty="0">
                <a:latin typeface="Times New Roman" panose="02020603050405020304" pitchFamily="18" charset="0"/>
              </a:rPr>
              <a:t>– не менее </a:t>
            </a:r>
            <a:r>
              <a:rPr lang="ru-RU" sz="3200" dirty="0" smtClean="0">
                <a:latin typeface="Times New Roman" panose="02020603050405020304" pitchFamily="18" charset="0"/>
              </a:rPr>
              <a:t>0,5%.</a:t>
            </a:r>
            <a:endParaRPr lang="ru-RU" sz="3200" dirty="0">
              <a:effectLst/>
            </a:endParaRPr>
          </a:p>
        </p:txBody>
      </p:sp>
      <p:sp>
        <p:nvSpPr>
          <p:cNvPr id="5" name="Rectangle 17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672288"/>
              </p:ext>
            </p:extLst>
          </p:nvPr>
        </p:nvGraphicFramePr>
        <p:xfrm>
          <a:off x="444500" y="1092352"/>
          <a:ext cx="6430304" cy="2275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" name="CS ChemDraw Drawing" r:id="rId3" imgW="5054492" imgH="1781247" progId="ChemDraw.Document.6.0">
                  <p:embed/>
                </p:oleObj>
              </mc:Choice>
              <mc:Fallback>
                <p:oleObj name="CS ChemDraw Drawing" r:id="rId3" imgW="5054492" imgH="1781247" progId="ChemDraw.Document.6.0">
                  <p:embed/>
                  <p:pic>
                    <p:nvPicPr>
                      <p:cNvPr id="0" name="Object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" y="1092352"/>
                        <a:ext cx="6430304" cy="22755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72"/>
          <p:cNvSpPr>
            <a:spLocks noChangeArrowheads="1"/>
          </p:cNvSpPr>
          <p:nvPr/>
        </p:nvSpPr>
        <p:spPr bwMode="auto">
          <a:xfrm>
            <a:off x="7950200" y="140918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670565"/>
              </p:ext>
            </p:extLst>
          </p:nvPr>
        </p:nvGraphicFramePr>
        <p:xfrm>
          <a:off x="8124825" y="1060726"/>
          <a:ext cx="2860675" cy="2328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" name="CS ChemDraw Drawing" r:id="rId5" imgW="2195533" imgH="1787080" progId="ChemDraw.Document.6.0">
                  <p:embed/>
                </p:oleObj>
              </mc:Choice>
              <mc:Fallback>
                <p:oleObj name="CS ChemDraw Drawing" r:id="rId5" imgW="2195533" imgH="1787080" progId="ChemDraw.Document.6.0">
                  <p:embed/>
                  <p:pic>
                    <p:nvPicPr>
                      <p:cNvPr id="0" name="Object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4825" y="1060726"/>
                        <a:ext cx="2860675" cy="23287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7950201" y="3576414"/>
            <a:ext cx="35411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/>
              <a:t>лимонен</a:t>
            </a:r>
            <a:r>
              <a:rPr lang="ru-RU" sz="2400" dirty="0"/>
              <a:t>  </a:t>
            </a:r>
            <a:r>
              <a:rPr lang="ru-RU" sz="2400" dirty="0" smtClean="0"/>
              <a:t>          β-</a:t>
            </a:r>
            <a:r>
              <a:rPr lang="ru-RU" sz="2400" dirty="0" err="1" smtClean="0"/>
              <a:t>мирцен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33130" y="185043"/>
            <a:ext cx="98407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можжевельника обыкновенного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016000"/>
            <a:ext cx="3810000" cy="5715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016000"/>
            <a:ext cx="3825494" cy="573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50</Words>
  <Application>Microsoft Office PowerPoint</Application>
  <PresentationFormat>Широкоэкранный</PresentationFormat>
  <Paragraphs>12</Paragraphs>
  <Slides>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88</cp:revision>
  <dcterms:created xsi:type="dcterms:W3CDTF">2017-09-02T10:15:39Z</dcterms:created>
  <dcterms:modified xsi:type="dcterms:W3CDTF">2019-09-04T15:30:28Z</dcterms:modified>
</cp:coreProperties>
</file>