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6" r:id="rId9"/>
    <p:sldId id="267" r:id="rId10"/>
    <p:sldId id="268" r:id="rId11"/>
    <p:sldId id="270" r:id="rId12"/>
    <p:sldId id="272" r:id="rId13"/>
    <p:sldId id="274" r:id="rId14"/>
    <p:sldId id="275" r:id="rId15"/>
    <p:sldId id="276" r:id="rId16"/>
    <p:sldId id="277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1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34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5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9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822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397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6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6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8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FB69A-C02B-42E2-AD70-ABB2FF9B1875}" type="datetimeFigureOut">
              <a:rPr lang="ru-RU" smtClean="0"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2ECB3-4B00-4924-A76E-C9B7874F8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5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Лекция 1. Теоретические </a:t>
            </a:r>
            <a:r>
              <a:rPr lang="ru-RU" sz="4000" b="1" dirty="0"/>
              <a:t>основы ЭКГ.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394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" t="9550" b="11917"/>
          <a:stretch/>
        </p:blipFill>
        <p:spPr>
          <a:xfrm>
            <a:off x="2110037" y="798364"/>
            <a:ext cx="8433915" cy="5112568"/>
          </a:xfrm>
        </p:spPr>
      </p:pic>
    </p:spTree>
    <p:extLst>
      <p:ext uri="{BB962C8B-B14F-4D97-AF65-F5344CB8AC3E}">
        <p14:creationId xmlns:p14="http://schemas.microsoft.com/office/powerpoint/2010/main" val="234762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10442" r="1068" b="12368"/>
          <a:stretch/>
        </p:blipFill>
        <p:spPr>
          <a:xfrm>
            <a:off x="1629862" y="404664"/>
            <a:ext cx="8920656" cy="52565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" t="8548" r="2001" b="13012"/>
          <a:stretch/>
        </p:blipFill>
        <p:spPr>
          <a:xfrm>
            <a:off x="1703513" y="410325"/>
            <a:ext cx="8869859" cy="5400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9026" b="12272"/>
          <a:stretch/>
        </p:blipFill>
        <p:spPr>
          <a:xfrm>
            <a:off x="1812257" y="518337"/>
            <a:ext cx="8652368" cy="518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10585" r="-1" b="12532"/>
          <a:stretch/>
        </p:blipFill>
        <p:spPr>
          <a:xfrm>
            <a:off x="1778459" y="422569"/>
            <a:ext cx="8686167" cy="50946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" t="9928" b="12150"/>
          <a:stretch/>
        </p:blipFill>
        <p:spPr>
          <a:xfrm>
            <a:off x="1725439" y="518338"/>
            <a:ext cx="8595669" cy="5094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9545" b="12793"/>
          <a:stretch/>
        </p:blipFill>
        <p:spPr>
          <a:xfrm>
            <a:off x="1680296" y="464331"/>
            <a:ext cx="8798727" cy="52026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9026" r="1883" b="13052"/>
          <a:stretch/>
        </p:blipFill>
        <p:spPr>
          <a:xfrm>
            <a:off x="1669711" y="410325"/>
            <a:ext cx="8928993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2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48681"/>
            <a:ext cx="7704856" cy="571844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12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6" t="10772" r="13352" b="11917"/>
          <a:stretch/>
        </p:blipFill>
        <p:spPr>
          <a:xfrm>
            <a:off x="1524000" y="764705"/>
            <a:ext cx="9144001" cy="5443371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5" t="9508" r="12809" b="10607"/>
          <a:stretch/>
        </p:blipFill>
        <p:spPr>
          <a:xfrm>
            <a:off x="1524000" y="692696"/>
            <a:ext cx="9144001" cy="557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9" t="9550" r="13008" b="10695"/>
          <a:stretch/>
        </p:blipFill>
        <p:spPr>
          <a:xfrm>
            <a:off x="1524001" y="699604"/>
            <a:ext cx="9144645" cy="5537709"/>
          </a:xfrm>
        </p:spPr>
      </p:pic>
      <p:sp>
        <p:nvSpPr>
          <p:cNvPr id="5" name="Выгнутая вниз стрелка 4">
            <a:hlinkClick r:id="rId3" action="ppaction://hlinksldjump"/>
          </p:cNvPr>
          <p:cNvSpPr/>
          <p:nvPr/>
        </p:nvSpPr>
        <p:spPr>
          <a:xfrm>
            <a:off x="9768408" y="6453336"/>
            <a:ext cx="504056" cy="288032"/>
          </a:xfrm>
          <a:prstGeom prst="curved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7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4" t="9550" r="15071" b="10695"/>
          <a:stretch/>
        </p:blipFill>
        <p:spPr>
          <a:xfrm>
            <a:off x="1703513" y="620688"/>
            <a:ext cx="8837395" cy="5544616"/>
          </a:xfrm>
        </p:spPr>
      </p:pic>
    </p:spTree>
    <p:extLst>
      <p:ext uri="{BB962C8B-B14F-4D97-AF65-F5344CB8AC3E}">
        <p14:creationId xmlns:p14="http://schemas.microsoft.com/office/powerpoint/2010/main" val="32153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496944" cy="101500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Формирование 6-осевой системы координат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552" y="1772816"/>
            <a:ext cx="7543800" cy="2232248"/>
          </a:xfrm>
        </p:spPr>
        <p:txBody>
          <a:bodyPr>
            <a:normAutofit/>
          </a:bodyPr>
          <a:lstStyle/>
          <a:p>
            <a:r>
              <a:rPr lang="ru-RU" dirty="0"/>
              <a:t>Если нарисовать </a:t>
            </a:r>
            <a:r>
              <a:rPr lang="ru-RU" b="1" dirty="0"/>
              <a:t>круг</a:t>
            </a:r>
            <a:r>
              <a:rPr lang="ru-RU" dirty="0"/>
              <a:t> и через его центр провести линии, соответствующие направлениям трех стандартных и трех усиленных отведений от конечностей, то получим </a:t>
            </a:r>
            <a:r>
              <a:rPr lang="ru-RU" b="1" dirty="0"/>
              <a:t>6-осевую систему координат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91" y="3429001"/>
            <a:ext cx="3734327" cy="29459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45112" y="41633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 записи ЭКГ в этих 6 отведениях записывают 6 проекций суммарной ЭДС сердца, по которым можно оценить расположение патологического очага и электрическую ось сердца.</a:t>
            </a:r>
          </a:p>
        </p:txBody>
      </p:sp>
    </p:spTree>
    <p:extLst>
      <p:ext uri="{BB962C8B-B14F-4D97-AF65-F5344CB8AC3E}">
        <p14:creationId xmlns:p14="http://schemas.microsoft.com/office/powerpoint/2010/main" val="321302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992" y="476672"/>
            <a:ext cx="448404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76672"/>
            <a:ext cx="344269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0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t="9939" r="13549" b="10826"/>
          <a:stretch/>
        </p:blipFill>
        <p:spPr>
          <a:xfrm>
            <a:off x="1524001" y="476672"/>
            <a:ext cx="9144000" cy="554461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8961" r="13117" b="11616"/>
          <a:stretch/>
        </p:blipFill>
        <p:spPr>
          <a:xfrm>
            <a:off x="1524000" y="404664"/>
            <a:ext cx="914400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3592" y="188640"/>
            <a:ext cx="6781800" cy="870992"/>
          </a:xfrm>
        </p:spPr>
        <p:txBody>
          <a:bodyPr>
            <a:normAutofit/>
          </a:bodyPr>
          <a:lstStyle/>
          <a:p>
            <a:r>
              <a:rPr lang="ru-RU" dirty="0" smtClean="0"/>
              <a:t>Отведения по Небу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286000" y="1196752"/>
            <a:ext cx="431405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/>
              <a:t>Отведения по Небу являются двухполюсными. Они регистрируют разность потенциалов между двумя точками, расположенными на грудной стенке. </a:t>
            </a:r>
          </a:p>
          <a:p>
            <a:pPr marL="0" indent="0">
              <a:buNone/>
            </a:pPr>
            <a:r>
              <a:rPr lang="ru-RU" sz="1600" dirty="0"/>
              <a:t>Регистрируют 3 отведения по Небу, которые обозначают большими латинскими буквами </a:t>
            </a:r>
          </a:p>
          <a:p>
            <a:r>
              <a:rPr lang="ru-RU" sz="1600" b="1" dirty="0"/>
              <a:t>Отведение D</a:t>
            </a:r>
            <a:r>
              <a:rPr lang="ru-RU" sz="1600" dirty="0"/>
              <a:t> (</a:t>
            </a:r>
            <a:r>
              <a:rPr lang="ru-RU" sz="1600" dirty="0" err="1"/>
              <a:t>Dorsalis</a:t>
            </a:r>
            <a:r>
              <a:rPr lang="ru-RU" sz="1600" dirty="0"/>
              <a:t>) - применяется для диагностики очаговых изменений в области задней стенки левого желудочка.</a:t>
            </a:r>
          </a:p>
          <a:p>
            <a:r>
              <a:rPr lang="ru-RU" sz="1600" b="1" dirty="0"/>
              <a:t>Отведение A</a:t>
            </a:r>
            <a:r>
              <a:rPr lang="ru-RU" sz="1600" dirty="0"/>
              <a:t> (</a:t>
            </a:r>
            <a:r>
              <a:rPr lang="ru-RU" sz="1600" dirty="0" err="1"/>
              <a:t>Anterior</a:t>
            </a:r>
            <a:r>
              <a:rPr lang="ru-RU" sz="1600" dirty="0"/>
              <a:t>) - применяется для диагностики инфарктов передней стенки левого желудочка.</a:t>
            </a:r>
          </a:p>
          <a:p>
            <a:r>
              <a:rPr lang="ru-RU" sz="1600" b="1" dirty="0"/>
              <a:t>Отведение I</a:t>
            </a:r>
            <a:r>
              <a:rPr lang="ru-RU" sz="1600" dirty="0"/>
              <a:t> (</a:t>
            </a:r>
            <a:r>
              <a:rPr lang="ru-RU" sz="1600" dirty="0" err="1"/>
              <a:t>Inferior</a:t>
            </a:r>
            <a:r>
              <a:rPr lang="ru-RU" sz="1600" dirty="0"/>
              <a:t>) - применяется для диагностики инфарктов нижних отделов переднебоковой стенки.</a:t>
            </a:r>
          </a:p>
          <a:p>
            <a:endParaRPr lang="ru-RU" sz="1600" dirty="0"/>
          </a:p>
          <a:p>
            <a:endParaRPr lang="ru-RU" sz="16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1124745"/>
            <a:ext cx="3346541" cy="550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100"/>
            <a:ext cx="10515600" cy="4741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1. Анатомия </a:t>
            </a:r>
            <a:r>
              <a:rPr lang="ru-RU" dirty="0"/>
              <a:t>и физиология сердца.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Проводящая </a:t>
            </a:r>
            <a:r>
              <a:rPr lang="ru-RU" dirty="0"/>
              <a:t>система сердца.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Электрофизиология </a:t>
            </a:r>
            <a:r>
              <a:rPr lang="ru-RU" dirty="0"/>
              <a:t>сердца.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4. Векторный </a:t>
            </a:r>
            <a:r>
              <a:rPr lang="ru-RU" dirty="0"/>
              <a:t>принцип ЭКГ.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5. Векторный </a:t>
            </a:r>
            <a:r>
              <a:rPr lang="ru-RU" dirty="0"/>
              <a:t>анализ ЭКГ.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6. Стандартные </a:t>
            </a:r>
            <a:r>
              <a:rPr lang="ru-RU" dirty="0"/>
              <a:t>отведения ЭКГ.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Дополнительные </a:t>
            </a:r>
            <a:r>
              <a:rPr lang="ru-RU" dirty="0"/>
              <a:t>отведения ЭКГ.</a:t>
            </a:r>
          </a:p>
          <a:p>
            <a:pPr marL="0" indent="0">
              <a:buNone/>
            </a:pPr>
            <a:r>
              <a:rPr lang="ru-RU" dirty="0" smtClean="0"/>
              <a:t>8. Нормальная </a:t>
            </a:r>
            <a:r>
              <a:rPr lang="ru-RU" dirty="0"/>
              <a:t>ЭКГ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9. Характеристика </a:t>
            </a:r>
            <a:r>
              <a:rPr lang="ru-RU" dirty="0"/>
              <a:t>зубцов и сегментов.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10. ЭКГ </a:t>
            </a:r>
            <a:r>
              <a:rPr lang="ru-RU" dirty="0"/>
              <a:t>в норме.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11. Электрическая </a:t>
            </a:r>
            <a:r>
              <a:rPr lang="ru-RU" dirty="0"/>
              <a:t>ось сердца.</a:t>
            </a:r>
          </a:p>
        </p:txBody>
      </p:sp>
    </p:spTree>
    <p:extLst>
      <p:ext uri="{BB962C8B-B14F-4D97-AF65-F5344CB8AC3E}">
        <p14:creationId xmlns:p14="http://schemas.microsoft.com/office/powerpoint/2010/main" val="735220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836712"/>
            <a:ext cx="3377952" cy="16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Правые грудные отведения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7" y="548680"/>
            <a:ext cx="4424403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3552" y="2828835"/>
            <a:ext cx="34563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US" sz="4800" b="1" dirty="0">
                <a:solidFill>
                  <a:srgbClr val="00B0F0"/>
                </a:solidFill>
              </a:rPr>
              <a:t>V3R</a:t>
            </a:r>
            <a:endParaRPr lang="en-US" sz="4800" dirty="0">
              <a:solidFill>
                <a:srgbClr val="00B0F0"/>
              </a:solidFill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>
                <a:solidFill>
                  <a:srgbClr val="00B0F0"/>
                </a:solidFill>
              </a:rPr>
              <a:t>V4R</a:t>
            </a:r>
            <a:endParaRPr lang="en-US" sz="4800" dirty="0">
              <a:solidFill>
                <a:srgbClr val="00B0F0"/>
              </a:solidFill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>
                <a:solidFill>
                  <a:srgbClr val="00B0F0"/>
                </a:solidFill>
              </a:rPr>
              <a:t>V5R</a:t>
            </a:r>
            <a:endParaRPr lang="en-US" sz="4800" dirty="0">
              <a:solidFill>
                <a:srgbClr val="00B0F0"/>
              </a:solidFill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b="1" dirty="0">
                <a:solidFill>
                  <a:srgbClr val="00B0F0"/>
                </a:solidFill>
              </a:rPr>
              <a:t>V6R</a:t>
            </a:r>
            <a:r>
              <a:rPr lang="en-US" sz="4800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7608168" y="2564904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60096" y="2828836"/>
            <a:ext cx="144016" cy="16811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92144" y="2708921"/>
            <a:ext cx="144016" cy="11991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76120" y="2828836"/>
            <a:ext cx="144016" cy="16811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29855" y="5517232"/>
            <a:ext cx="144016" cy="144016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888088" y="5804540"/>
            <a:ext cx="144016" cy="14256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222976" y="6020306"/>
            <a:ext cx="169168" cy="14546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00683" y="6023204"/>
            <a:ext cx="144016" cy="142567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75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9576" y="34528"/>
            <a:ext cx="6781800" cy="1234232"/>
          </a:xfrm>
        </p:spPr>
        <p:txBody>
          <a:bodyPr/>
          <a:lstStyle/>
          <a:p>
            <a:r>
              <a:rPr lang="ru-RU" dirty="0" smtClean="0"/>
              <a:t>По Слопаку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1412776"/>
            <a:ext cx="7543800" cy="4390256"/>
          </a:xfrm>
        </p:spPr>
        <p:txBody>
          <a:bodyPr>
            <a:noAutofit/>
          </a:bodyPr>
          <a:lstStyle/>
          <a:p>
            <a:r>
              <a:rPr lang="ru-RU" sz="1600" dirty="0"/>
              <a:t>Запись грудных отведений по Слопаку:</a:t>
            </a:r>
          </a:p>
          <a:p>
            <a:r>
              <a:rPr lang="ru-RU" sz="1600" dirty="0"/>
              <a:t>Электрод с левой руки — задняя подмышечная линия в пятом межреберье (точка V7).</a:t>
            </a:r>
          </a:p>
          <a:p>
            <a:r>
              <a:rPr lang="ru-RU" sz="1600" dirty="0"/>
              <a:t>S1 — второе межреберье слева по краю грудины.</a:t>
            </a:r>
          </a:p>
          <a:p>
            <a:r>
              <a:rPr lang="ru-RU" sz="1600" dirty="0"/>
              <a:t>S2 — по средне-ключичной линии слева.</a:t>
            </a:r>
          </a:p>
          <a:p>
            <a:r>
              <a:rPr lang="ru-RU" sz="1600" dirty="0"/>
              <a:t>S3 — на 1,5-2 см левее S2.</a:t>
            </a:r>
          </a:p>
          <a:p>
            <a:r>
              <a:rPr lang="ru-RU" sz="1600" dirty="0"/>
              <a:t>S4 — на 1,5-2 см левее S3.</a:t>
            </a:r>
          </a:p>
          <a:p>
            <a:endParaRPr lang="ru-RU" sz="1600" dirty="0"/>
          </a:p>
          <a:p>
            <a:r>
              <a:rPr lang="ru-RU" sz="1600" dirty="0"/>
              <a:t>Во время записи ЭКГ одноканальным кардиографом электрод с правой руки последовательно перемещается и проводится регистрация. При этом переключатель отведений должен оставаться на I контакте. Полученные отведения маркируют от S1 до S4.</a:t>
            </a:r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883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4600" y="685800"/>
            <a:ext cx="8585200" cy="5335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/>
              <a:t>Электрокардиография</a:t>
            </a:r>
            <a:r>
              <a:rPr lang="ru-RU" sz="1800" dirty="0"/>
              <a:t> </a:t>
            </a:r>
            <a:r>
              <a:rPr lang="ru-RU" dirty="0">
                <a:solidFill>
                  <a:schemeClr val="tx1"/>
                </a:solidFill>
              </a:rPr>
              <a:t>— методика регистрации и исследования электрических полей, образующихся при работе сердца. Электрокардиография представляет собой относительно недорогой, но ценный метод </a:t>
            </a:r>
            <a:r>
              <a:rPr lang="ru-RU" dirty="0" smtClean="0">
                <a:solidFill>
                  <a:schemeClr val="tx1"/>
                </a:solidFill>
              </a:rPr>
              <a:t>электрофизиологической инструментальной </a:t>
            </a:r>
            <a:r>
              <a:rPr lang="ru-RU" dirty="0">
                <a:solidFill>
                  <a:schemeClr val="tx1"/>
                </a:solidFill>
              </a:rPr>
              <a:t>диагностики в кардиологии.</a:t>
            </a:r>
          </a:p>
          <a:p>
            <a:r>
              <a:rPr lang="ru-RU" dirty="0">
                <a:solidFill>
                  <a:schemeClr val="tx1"/>
                </a:solidFill>
              </a:rPr>
              <a:t>Прямым результатом электрокардиографии </a:t>
            </a:r>
            <a:r>
              <a:rPr lang="ru-RU" dirty="0" smtClean="0">
                <a:solidFill>
                  <a:schemeClr val="tx1"/>
                </a:solidFill>
              </a:rPr>
              <a:t>является получение </a:t>
            </a:r>
            <a:r>
              <a:rPr lang="ru-RU" b="1" i="1" dirty="0" smtClean="0">
                <a:solidFill>
                  <a:schemeClr val="tx1"/>
                </a:solidFill>
              </a:rPr>
              <a:t>электрокардиограммы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i="1" dirty="0">
                <a:solidFill>
                  <a:schemeClr val="tx1"/>
                </a:solidFill>
              </a:rPr>
              <a:t>(ЭКГ) </a:t>
            </a:r>
            <a:r>
              <a:rPr lang="ru-RU" dirty="0">
                <a:solidFill>
                  <a:schemeClr val="tx1"/>
                </a:solidFill>
              </a:rPr>
              <a:t>— графического представления разности потенциалов возникающих в результате работы сердца и проводящихся на поверхность тела. </a:t>
            </a:r>
          </a:p>
        </p:txBody>
      </p:sp>
    </p:spTree>
    <p:extLst>
      <p:ext uri="{BB962C8B-B14F-4D97-AF65-F5344CB8AC3E}">
        <p14:creationId xmlns:p14="http://schemas.microsoft.com/office/powerpoint/2010/main" val="39233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268761"/>
            <a:ext cx="6696744" cy="47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4808" y="548681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Принцип работы электрокардиографа</a:t>
            </a:r>
          </a:p>
        </p:txBody>
      </p:sp>
    </p:spTree>
    <p:extLst>
      <p:ext uri="{BB962C8B-B14F-4D97-AF65-F5344CB8AC3E}">
        <p14:creationId xmlns:p14="http://schemas.microsoft.com/office/powerpoint/2010/main" val="2357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8632" r="2055" b="13140"/>
          <a:stretch/>
        </p:blipFill>
        <p:spPr>
          <a:xfrm>
            <a:off x="2135560" y="620688"/>
            <a:ext cx="7952946" cy="48245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9491" r="1575" b="12846"/>
          <a:stretch/>
        </p:blipFill>
        <p:spPr>
          <a:xfrm>
            <a:off x="2063553" y="627548"/>
            <a:ext cx="8003245" cy="48245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" t="8766" r="4026" b="11753"/>
          <a:stretch/>
        </p:blipFill>
        <p:spPr>
          <a:xfrm>
            <a:off x="2063553" y="539152"/>
            <a:ext cx="8003245" cy="50013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9391" r="3453" b="12427"/>
          <a:stretch/>
        </p:blipFill>
        <p:spPr>
          <a:xfrm>
            <a:off x="1919537" y="509408"/>
            <a:ext cx="8147261" cy="50459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9806" r="1882" b="11753"/>
          <a:stretch/>
        </p:blipFill>
        <p:spPr>
          <a:xfrm>
            <a:off x="2063553" y="509407"/>
            <a:ext cx="8229637" cy="50310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8247" r="1883" b="12273"/>
          <a:stretch/>
        </p:blipFill>
        <p:spPr>
          <a:xfrm>
            <a:off x="1945776" y="505903"/>
            <a:ext cx="8465534" cy="52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136904" cy="936104"/>
          </a:xfrm>
        </p:spPr>
        <p:txBody>
          <a:bodyPr>
            <a:normAutofit/>
          </a:bodyPr>
          <a:lstStyle/>
          <a:p>
            <a:r>
              <a:rPr lang="ru-RU" dirty="0"/>
              <a:t>Основные функции сердца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592" y="1196752"/>
            <a:ext cx="7399784" cy="3886200"/>
          </a:xfrm>
        </p:spPr>
        <p:txBody>
          <a:bodyPr numCol="1"/>
          <a:lstStyle/>
          <a:p>
            <a:r>
              <a:rPr lang="ru-RU" dirty="0" smtClean="0"/>
              <a:t>Автоматизм</a:t>
            </a:r>
          </a:p>
          <a:p>
            <a:r>
              <a:rPr lang="ru-RU" dirty="0" smtClean="0"/>
              <a:t>Возбудимость</a:t>
            </a:r>
          </a:p>
          <a:p>
            <a:r>
              <a:rPr lang="ru-RU" dirty="0"/>
              <a:t>Проводимость</a:t>
            </a:r>
          </a:p>
          <a:p>
            <a:r>
              <a:rPr lang="ru-RU" dirty="0" smtClean="0"/>
              <a:t>Сократимость</a:t>
            </a:r>
          </a:p>
          <a:p>
            <a:r>
              <a:rPr lang="ru-RU" dirty="0" smtClean="0"/>
              <a:t>Рефрактерность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68" y="1556793"/>
            <a:ext cx="5212534" cy="443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260648"/>
            <a:ext cx="8314326" cy="6048672"/>
          </a:xfrm>
        </p:spPr>
      </p:pic>
    </p:spTree>
    <p:extLst>
      <p:ext uri="{BB962C8B-B14F-4D97-AF65-F5344CB8AC3E}">
        <p14:creationId xmlns:p14="http://schemas.microsoft.com/office/powerpoint/2010/main" val="19552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8551" r="1954" b="11561"/>
          <a:stretch/>
        </p:blipFill>
        <p:spPr>
          <a:xfrm>
            <a:off x="2135560" y="836712"/>
            <a:ext cx="7889606" cy="4896544"/>
          </a:xfrm>
        </p:spPr>
      </p:pic>
    </p:spTree>
    <p:extLst>
      <p:ext uri="{BB962C8B-B14F-4D97-AF65-F5344CB8AC3E}">
        <p14:creationId xmlns:p14="http://schemas.microsoft.com/office/powerpoint/2010/main" val="37735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9734" r="148" b="12576"/>
          <a:stretch/>
        </p:blipFill>
        <p:spPr>
          <a:xfrm>
            <a:off x="1703513" y="476672"/>
            <a:ext cx="8794291" cy="51655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" t="9074" r="1526" b="11705"/>
          <a:stretch/>
        </p:blipFill>
        <p:spPr>
          <a:xfrm>
            <a:off x="1703513" y="591096"/>
            <a:ext cx="8947582" cy="55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8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289</Words>
  <Application>Microsoft Office PowerPoint</Application>
  <PresentationFormat>Широкоэкранный</PresentationFormat>
  <Paragraphs>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Лекция 1. Теоретические основы ЭКГ.  </vt:lpstr>
      <vt:lpstr>План лекции</vt:lpstr>
      <vt:lpstr>Презентация PowerPoint</vt:lpstr>
      <vt:lpstr>Презентация PowerPoint</vt:lpstr>
      <vt:lpstr>Презентация PowerPoint</vt:lpstr>
      <vt:lpstr>Основные функции сердца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6-осевой системы координат</vt:lpstr>
      <vt:lpstr>Презентация PowerPoint</vt:lpstr>
      <vt:lpstr>Презентация PowerPoint</vt:lpstr>
      <vt:lpstr>Отведения по Небу</vt:lpstr>
      <vt:lpstr>Правые грудные отведения</vt:lpstr>
      <vt:lpstr>По Слопаку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Теоретические основы ЭКГ.  Анализ электрокардиограммы.</dc:title>
  <dc:creator>Светлана Маянская</dc:creator>
  <cp:lastModifiedBy>Светлана Маянская</cp:lastModifiedBy>
  <cp:revision>5</cp:revision>
  <dcterms:created xsi:type="dcterms:W3CDTF">2018-01-23T16:09:04Z</dcterms:created>
  <dcterms:modified xsi:type="dcterms:W3CDTF">2018-01-23T17:27:39Z</dcterms:modified>
</cp:coreProperties>
</file>