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-9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21" y="0"/>
            <a:ext cx="11950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Облепихи </a:t>
            </a:r>
            <a:r>
              <a:rPr lang="ru-RU" sz="3600" b="1" dirty="0" err="1">
                <a:latin typeface="Times New Roman" panose="02020603050405020304" pitchFamily="18" charset="0"/>
              </a:rPr>
              <a:t>крушиновидной</a:t>
            </a:r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листья</a:t>
            </a:r>
            <a:endParaRPr lang="ru-RU" sz="3600" dirty="0"/>
          </a:p>
          <a:p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</a:t>
            </a:r>
            <a:r>
              <a:rPr lang="en-US" sz="3600" b="1" dirty="0" smtClean="0">
                <a:latin typeface="Times New Roman" panose="02020603050405020304" pitchFamily="18" charset="0"/>
              </a:rPr>
              <a:t>                    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Hippopha</a:t>
            </a:r>
            <a:r>
              <a:rPr lang="ru-RU" sz="3600" b="1" dirty="0">
                <a:latin typeface="Times New Roman" panose="02020603050405020304" pitchFamily="18" charset="0"/>
              </a:rPr>
              <a:t>ё</a:t>
            </a:r>
            <a:r>
              <a:rPr lang="en-US" sz="3600" b="1" dirty="0">
                <a:latin typeface="Times New Roman" panose="02020603050405020304" pitchFamily="18" charset="0"/>
              </a:rPr>
              <a:t>s </a:t>
            </a:r>
            <a:r>
              <a:rPr lang="en-US" sz="3600" b="1" dirty="0" err="1">
                <a:latin typeface="Times New Roman" panose="02020603050405020304" pitchFamily="18" charset="0"/>
              </a:rPr>
              <a:t>rhamnoidis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</a:rPr>
              <a:t>folia</a:t>
            </a:r>
            <a:endParaRPr lang="ru-RU" sz="3600" dirty="0"/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Облепиха </a:t>
            </a:r>
            <a:r>
              <a:rPr lang="ru-RU" sz="3600" dirty="0" err="1">
                <a:latin typeface="Times New Roman" panose="02020603050405020304" pitchFamily="18" charset="0"/>
              </a:rPr>
              <a:t>крушиновидная</a:t>
            </a:r>
            <a:r>
              <a:rPr lang="ru-RU" sz="3600" dirty="0">
                <a:latin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</a:rPr>
              <a:t>             </a:t>
            </a:r>
            <a:r>
              <a:rPr lang="en-US" sz="3600" i="1" dirty="0" err="1">
                <a:latin typeface="Times New Roman" panose="02020603050405020304" pitchFamily="18" charset="0"/>
              </a:rPr>
              <a:t>Hippopha</a:t>
            </a:r>
            <a:r>
              <a:rPr lang="ru-RU" sz="3600" i="1" dirty="0">
                <a:latin typeface="Times New Roman" panose="02020603050405020304" pitchFamily="18" charset="0"/>
              </a:rPr>
              <a:t>ё </a:t>
            </a:r>
            <a:r>
              <a:rPr lang="en-US" sz="3600" i="1" dirty="0" err="1">
                <a:latin typeface="Times New Roman" panose="02020603050405020304" pitchFamily="18" charset="0"/>
              </a:rPr>
              <a:t>rhamnoides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</a:rPr>
              <a:t>.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сем. Лоховые                                    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Elaeagnaceae</a:t>
            </a:r>
            <a:endParaRPr lang="ru-RU" sz="3600" dirty="0">
              <a:effectLst/>
            </a:endParaRPr>
          </a:p>
        </p:txBody>
      </p:sp>
      <p:pic>
        <p:nvPicPr>
          <p:cNvPr id="5" name="Picture 2" descr="E:\Фото растений\Плоды\Hippophae rhamnoides\164456_138632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9293" y="2691418"/>
            <a:ext cx="5602460" cy="4166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 descr="http://zagorod-dv.ru/upload/iblock/869/869f750fb5b57170c5a566a85ef2b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E:\Фото растений\Плоды\Hippophae rhamnoides\145525_8b404a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355" y="463463"/>
            <a:ext cx="8085645" cy="5774499"/>
          </a:xfrm>
          <a:prstGeom prst="rect">
            <a:avLst/>
          </a:prstGeom>
          <a:noFill/>
        </p:spPr>
      </p:pic>
      <p:pic>
        <p:nvPicPr>
          <p:cNvPr id="1028" name="Picture 4" descr="E:\Фото растений\Плоды\Hippophae rhamnoides\206422_b38ce3f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24883" y="863296"/>
            <a:ext cx="5799553" cy="4949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>
            <a:off x="2246741" y="903106"/>
            <a:ext cx="11984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66376" y="6172369"/>
            <a:ext cx="1963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казуаринин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900333" y="3103116"/>
            <a:ext cx="2112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90925" y="1030831"/>
          <a:ext cx="5010150" cy="4943475"/>
        </p:xfrm>
        <a:graphic>
          <a:graphicData uri="http://schemas.openxmlformats.org/presentationml/2006/ole">
            <p:oleObj spid="_x0000_s2050" name="CS ChemDraw Drawing" r:id="rId3" imgW="5010049" imgH="4942995" progId="ChemDraw.Document.6.0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416" y="926926"/>
            <a:ext cx="117995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Качество листьев облепихи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крушиновидной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регламентируется ТУ 64-4-117-94. Стандартизация проводится по содержанию суммы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таннинов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казуаринин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спектро-фотометрическим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методом после реакции с хлоридом алюминия при 301 нм.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848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облепихи </a:t>
            </a:r>
            <a:r>
              <a:rPr lang="ru-RU" sz="4000" dirty="0" err="1" smtClean="0">
                <a:solidFill>
                  <a:srgbClr val="C00000"/>
                </a:solidFill>
              </a:rPr>
              <a:t>крушиновидной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097" name="Picture 1" descr="C:\Users\User\Downloads\gipora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449" y="1216271"/>
            <a:ext cx="5108271" cy="564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59</Words>
  <Application>Microsoft Office PowerPoint</Application>
  <PresentationFormat>Произвольный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CS ChemDraw Drawing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91</cp:revision>
  <dcterms:created xsi:type="dcterms:W3CDTF">2017-09-02T10:15:39Z</dcterms:created>
  <dcterms:modified xsi:type="dcterms:W3CDTF">2017-11-21T19:03:14Z</dcterms:modified>
</cp:coreProperties>
</file>