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20016" autoAdjust="0"/>
    <p:restoredTop sz="94434" autoAdjust="0"/>
  </p:normalViewPr>
  <p:slideViewPr>
    <p:cSldViewPr snapToGrid="0">
      <p:cViewPr varScale="1">
        <p:scale>
          <a:sx n="76" d="100"/>
          <a:sy n="76" d="100"/>
        </p:scale>
        <p:origin x="-90" y="-59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21.11.2017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66405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21.11.2017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96467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21.11.2017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71614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21.11.2017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44259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21.11.2017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75675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21.11.2017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27132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21.11.2017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22509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21.11.2017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72503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21.11.2017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15909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21.11.2017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45490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21.11.2017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4221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E6D94-A02E-48CB-9021-7403DD38B537}" type="datetimeFigureOut">
              <a:rPr lang="ru-RU" smtClean="0"/>
              <a:pPr/>
              <a:t>21.11.2017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56769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9521" y="0"/>
            <a:ext cx="119507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latin typeface="Times New Roman" panose="02020603050405020304" pitchFamily="18" charset="0"/>
              </a:rPr>
              <a:t>Облепихи </a:t>
            </a:r>
            <a:r>
              <a:rPr lang="ru-RU" sz="3600" b="1" dirty="0" err="1">
                <a:latin typeface="Times New Roman" panose="02020603050405020304" pitchFamily="18" charset="0"/>
              </a:rPr>
              <a:t>крушиновидной</a:t>
            </a:r>
            <a:r>
              <a:rPr lang="ru-RU" sz="3600" b="1" dirty="0">
                <a:latin typeface="Times New Roman" panose="02020603050405020304" pitchFamily="18" charset="0"/>
              </a:rPr>
              <a:t> </a:t>
            </a:r>
            <a:r>
              <a:rPr lang="ru-RU" sz="3600" b="1" dirty="0" smtClean="0">
                <a:latin typeface="Times New Roman" panose="02020603050405020304" pitchFamily="18" charset="0"/>
              </a:rPr>
              <a:t>листья</a:t>
            </a:r>
            <a:endParaRPr lang="ru-RU" sz="3600" dirty="0"/>
          </a:p>
          <a:p>
            <a:r>
              <a:rPr lang="ru-RU" sz="3600" b="1" dirty="0" smtClean="0">
                <a:latin typeface="Times New Roman" panose="02020603050405020304" pitchFamily="18" charset="0"/>
              </a:rPr>
              <a:t>                                </a:t>
            </a:r>
            <a:r>
              <a:rPr lang="en-US" sz="3600" b="1" dirty="0" smtClean="0">
                <a:latin typeface="Times New Roman" panose="02020603050405020304" pitchFamily="18" charset="0"/>
              </a:rPr>
              <a:t>                    </a:t>
            </a:r>
            <a:r>
              <a:rPr lang="ru-RU" sz="3600" b="1" dirty="0" smtClean="0">
                <a:latin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</a:rPr>
              <a:t>Hippopha</a:t>
            </a:r>
            <a:r>
              <a:rPr lang="ru-RU" sz="3600" b="1" dirty="0">
                <a:latin typeface="Times New Roman" panose="02020603050405020304" pitchFamily="18" charset="0"/>
              </a:rPr>
              <a:t>ё</a:t>
            </a:r>
            <a:r>
              <a:rPr lang="en-US" sz="3600" b="1" dirty="0">
                <a:latin typeface="Times New Roman" panose="02020603050405020304" pitchFamily="18" charset="0"/>
              </a:rPr>
              <a:t>s </a:t>
            </a:r>
            <a:r>
              <a:rPr lang="en-US" sz="3600" b="1" dirty="0" err="1">
                <a:latin typeface="Times New Roman" panose="02020603050405020304" pitchFamily="18" charset="0"/>
              </a:rPr>
              <a:t>rhamnoidis</a:t>
            </a:r>
            <a:r>
              <a:rPr lang="en-US" sz="3600" b="1" dirty="0">
                <a:latin typeface="Times New Roman" panose="02020603050405020304" pitchFamily="18" charset="0"/>
              </a:rPr>
              <a:t> </a:t>
            </a:r>
            <a:r>
              <a:rPr lang="en-US" sz="3600" b="1" dirty="0" smtClean="0">
                <a:latin typeface="Times New Roman" panose="02020603050405020304" pitchFamily="18" charset="0"/>
              </a:rPr>
              <a:t>folia</a:t>
            </a:r>
            <a:endParaRPr lang="ru-RU" sz="3600" dirty="0"/>
          </a:p>
          <a:p>
            <a:pPr algn="just"/>
            <a:r>
              <a:rPr lang="ru-RU" sz="3600" dirty="0" smtClean="0">
                <a:latin typeface="Times New Roman" panose="02020603050405020304" pitchFamily="18" charset="0"/>
              </a:rPr>
              <a:t>Облепиха </a:t>
            </a:r>
            <a:r>
              <a:rPr lang="ru-RU" sz="3600" dirty="0" err="1">
                <a:latin typeface="Times New Roman" panose="02020603050405020304" pitchFamily="18" charset="0"/>
              </a:rPr>
              <a:t>крушиновидная</a:t>
            </a:r>
            <a:r>
              <a:rPr lang="ru-RU" sz="3600" dirty="0">
                <a:latin typeface="Times New Roman" panose="02020603050405020304" pitchFamily="18" charset="0"/>
              </a:rPr>
              <a:t>  </a:t>
            </a:r>
            <a:r>
              <a:rPr lang="ru-RU" sz="3600" dirty="0" smtClean="0">
                <a:latin typeface="Times New Roman" panose="02020603050405020304" pitchFamily="18" charset="0"/>
              </a:rPr>
              <a:t>             </a:t>
            </a:r>
            <a:r>
              <a:rPr lang="en-US" sz="3600" i="1" dirty="0" err="1">
                <a:latin typeface="Times New Roman" panose="02020603050405020304" pitchFamily="18" charset="0"/>
              </a:rPr>
              <a:t>Hippopha</a:t>
            </a:r>
            <a:r>
              <a:rPr lang="ru-RU" sz="3600" i="1" dirty="0">
                <a:latin typeface="Times New Roman" panose="02020603050405020304" pitchFamily="18" charset="0"/>
              </a:rPr>
              <a:t>ё </a:t>
            </a:r>
            <a:r>
              <a:rPr lang="en-US" sz="3600" i="1" dirty="0" err="1">
                <a:latin typeface="Times New Roman" panose="02020603050405020304" pitchFamily="18" charset="0"/>
              </a:rPr>
              <a:t>rhamnoides</a:t>
            </a:r>
            <a:r>
              <a:rPr lang="en-US" sz="3600" i="1" dirty="0">
                <a:latin typeface="Times New Roman" panose="02020603050405020304" pitchFamily="18" charset="0"/>
              </a:rPr>
              <a:t> </a:t>
            </a:r>
            <a:r>
              <a:rPr lang="en-US" sz="3600" dirty="0">
                <a:latin typeface="Times New Roman" panose="02020603050405020304" pitchFamily="18" charset="0"/>
              </a:rPr>
              <a:t>L</a:t>
            </a:r>
            <a:r>
              <a:rPr lang="ru-RU" sz="3600" dirty="0">
                <a:latin typeface="Times New Roman" panose="02020603050405020304" pitchFamily="18" charset="0"/>
              </a:rPr>
              <a:t>.</a:t>
            </a:r>
            <a:endParaRPr lang="ru-RU" sz="3600" dirty="0"/>
          </a:p>
          <a:p>
            <a:pPr algn="just"/>
            <a:r>
              <a:rPr lang="ru-RU" sz="3600" dirty="0">
                <a:latin typeface="Times New Roman" panose="02020603050405020304" pitchFamily="18" charset="0"/>
              </a:rPr>
              <a:t>сем. Лоховые                                    </a:t>
            </a:r>
            <a:r>
              <a:rPr lang="ru-RU" sz="3600" dirty="0" smtClean="0">
                <a:latin typeface="Times New Roman" panose="02020603050405020304" pitchFamily="18" charset="0"/>
              </a:rPr>
              <a:t> </a:t>
            </a:r>
            <a:r>
              <a:rPr lang="en-US" sz="3600" i="1" dirty="0" err="1" smtClean="0">
                <a:latin typeface="Times New Roman" panose="02020603050405020304" pitchFamily="18" charset="0"/>
              </a:rPr>
              <a:t>Elaeagnaceae</a:t>
            </a:r>
            <a:endParaRPr lang="ru-RU" sz="3600" dirty="0">
              <a:effectLst/>
            </a:endParaRPr>
          </a:p>
        </p:txBody>
      </p:sp>
      <p:pic>
        <p:nvPicPr>
          <p:cNvPr id="5" name="Picture 2" descr="E:\Фото растений\Плоды\Hippophae rhamnoides\164456_138632a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69293" y="2691418"/>
            <a:ext cx="5602460" cy="416658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395875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8" descr="http://zagorod-dv.ru/upload/iblock/869/869f750fb5b57170c5a566a85ef2bdd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7" name="Picture 3" descr="E:\Фото растений\Плоды\Hippophae rhamnoides\145525_8b404a4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06355" y="463463"/>
            <a:ext cx="8085645" cy="5774499"/>
          </a:xfrm>
          <a:prstGeom prst="rect">
            <a:avLst/>
          </a:prstGeom>
          <a:noFill/>
        </p:spPr>
      </p:pic>
      <p:pic>
        <p:nvPicPr>
          <p:cNvPr id="1028" name="Picture 4" descr="E:\Фото растений\Плоды\Hippophae rhamnoides\206422_b38ce3f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5400000">
            <a:off x="-424883" y="863296"/>
            <a:ext cx="5799553" cy="49497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864490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924476" y="195220"/>
            <a:ext cx="436369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Химический состав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4" name="Rectangle 143"/>
          <p:cNvSpPr>
            <a:spLocks noChangeArrowheads="1"/>
          </p:cNvSpPr>
          <p:nvPr/>
        </p:nvSpPr>
        <p:spPr bwMode="auto">
          <a:xfrm>
            <a:off x="742120" y="995871"/>
            <a:ext cx="16035127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147"/>
          <p:cNvSpPr>
            <a:spLocks noChangeArrowheads="1"/>
          </p:cNvSpPr>
          <p:nvPr/>
        </p:nvSpPr>
        <p:spPr bwMode="auto">
          <a:xfrm>
            <a:off x="1736034" y="1134354"/>
            <a:ext cx="23039793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151"/>
          <p:cNvSpPr>
            <a:spLocks noChangeArrowheads="1"/>
          </p:cNvSpPr>
          <p:nvPr/>
        </p:nvSpPr>
        <p:spPr bwMode="auto">
          <a:xfrm flipV="1">
            <a:off x="1434904" y="2307584"/>
            <a:ext cx="19597749" cy="502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7" name="Rectangle 154"/>
          <p:cNvSpPr>
            <a:spLocks noChangeArrowheads="1"/>
          </p:cNvSpPr>
          <p:nvPr/>
        </p:nvSpPr>
        <p:spPr bwMode="auto">
          <a:xfrm>
            <a:off x="900332" y="1272837"/>
            <a:ext cx="16079514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" name="Rectangle 157"/>
          <p:cNvSpPr>
            <a:spLocks noChangeArrowheads="1"/>
          </p:cNvSpPr>
          <p:nvPr/>
        </p:nvSpPr>
        <p:spPr bwMode="auto">
          <a:xfrm>
            <a:off x="2246741" y="903106"/>
            <a:ext cx="11984898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5066376" y="6172369"/>
            <a:ext cx="196342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казуаринин</a:t>
            </a:r>
            <a:endParaRPr lang="ru-RU" sz="2800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Rectangle 159"/>
          <p:cNvSpPr>
            <a:spLocks noChangeArrowheads="1"/>
          </p:cNvSpPr>
          <p:nvPr/>
        </p:nvSpPr>
        <p:spPr bwMode="auto">
          <a:xfrm>
            <a:off x="900333" y="3103116"/>
            <a:ext cx="21123182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3590925" y="1030831"/>
          <a:ext cx="5010150" cy="4943475"/>
        </p:xfrm>
        <a:graphic>
          <a:graphicData uri="http://schemas.openxmlformats.org/presentationml/2006/ole">
            <p:oleObj spid="_x0000_s2050" name="CS ChemDraw Drawing" r:id="rId3" imgW="5010049" imgH="4942995" progId="ChemDraw.Document.6.0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1164693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24476" y="195220"/>
            <a:ext cx="371447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Стандартизация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200416" y="926926"/>
            <a:ext cx="11799518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Качество листьев облепихи </a:t>
            </a:r>
            <a:r>
              <a:rPr kumimoji="0" lang="ru-RU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крушиновидной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регламентируется ТУ 64-4-117-94. Стандартизация проводится по содержанию суммы </a:t>
            </a:r>
            <a:r>
              <a:rPr kumimoji="0" lang="ru-RU" sz="40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таннинов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в пересчете на </a:t>
            </a:r>
            <a:r>
              <a:rPr kumimoji="0" lang="ru-RU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казуаринин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определяемой </a:t>
            </a:r>
            <a:r>
              <a:rPr kumimoji="0" lang="ru-RU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спектро-фотометрическим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методом после реакции с хлоридом алюминия при 301 нм.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79784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270600" y="246020"/>
            <a:ext cx="848309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Препараты облепихи </a:t>
            </a:r>
            <a:r>
              <a:rPr lang="ru-RU" sz="4000" dirty="0" err="1" smtClean="0">
                <a:solidFill>
                  <a:srgbClr val="C00000"/>
                </a:solidFill>
              </a:rPr>
              <a:t>крушиновидной</a:t>
            </a:r>
            <a:endParaRPr lang="ru-RU" sz="4000" dirty="0">
              <a:solidFill>
                <a:srgbClr val="C00000"/>
              </a:solidFill>
            </a:endParaRPr>
          </a:p>
        </p:txBody>
      </p:sp>
      <p:pic>
        <p:nvPicPr>
          <p:cNvPr id="4097" name="Picture 1" descr="C:\Users\User\Downloads\giporami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44449" y="1216271"/>
            <a:ext cx="5108271" cy="564172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151207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536</TotalTime>
  <Words>59</Words>
  <Application>Microsoft Office PowerPoint</Application>
  <PresentationFormat>Произвольный</PresentationFormat>
  <Paragraphs>9</Paragraphs>
  <Slides>5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7" baseType="lpstr">
      <vt:lpstr>Тема Office</vt:lpstr>
      <vt:lpstr>CS ChemDraw Drawing</vt:lpstr>
      <vt:lpstr>Слайд 1</vt:lpstr>
      <vt:lpstr>Слайд 2</vt:lpstr>
      <vt:lpstr>Слайд 3</vt:lpstr>
      <vt:lpstr>Слайд 4</vt:lpstr>
      <vt:lpstr>Слайд 5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91</cp:revision>
  <dcterms:created xsi:type="dcterms:W3CDTF">2017-09-02T10:15:39Z</dcterms:created>
  <dcterms:modified xsi:type="dcterms:W3CDTF">2017-11-21T19:03:14Z</dcterms:modified>
</cp:coreProperties>
</file>