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Классификация проектов</a:t>
            </a:r>
            <a:br>
              <a:rPr lang="ru-RU" dirty="0"/>
            </a:br>
            <a:r>
              <a:rPr lang="ru-RU" dirty="0"/>
              <a:t>Окружающая среда проекта. Внутренняя среда проекта.</a:t>
            </a:r>
            <a:br>
              <a:rPr lang="ru-RU" dirty="0"/>
            </a:br>
            <a:r>
              <a:rPr lang="ru-RU" dirty="0"/>
              <a:t>Участники проекта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Лекция 2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137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/>
          <a:lstStyle/>
          <a:p>
            <a:r>
              <a:rPr lang="ru-RU" dirty="0"/>
              <a:t>4) по уровню участников — международный, </a:t>
            </a:r>
            <a:r>
              <a:rPr lang="ru-RU" dirty="0" smtClean="0"/>
              <a:t>отечественный, государственный</a:t>
            </a:r>
            <a:r>
              <a:rPr lang="ru-RU" dirty="0"/>
              <a:t>, территориальный, региональный, </a:t>
            </a:r>
            <a:r>
              <a:rPr lang="ru-RU" dirty="0" smtClean="0"/>
              <a:t>отраслевой, локальный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738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dirty="0"/>
              <a:t>5) по затрачиваемым ресурсам и получаемой прибыли — </a:t>
            </a:r>
            <a:r>
              <a:rPr lang="ru-RU" sz="2400" dirty="0" smtClean="0"/>
              <a:t>коммерческий </a:t>
            </a:r>
            <a:r>
              <a:rPr lang="ru-RU" sz="2400" dirty="0"/>
              <a:t>(получение прибыли за счет разработки нового </a:t>
            </a:r>
            <a:r>
              <a:rPr lang="ru-RU" sz="2400" dirty="0" smtClean="0"/>
              <a:t>продукта </a:t>
            </a:r>
            <a:r>
              <a:rPr lang="ru-RU" sz="2400" dirty="0"/>
              <a:t>— лекарственного средства), социальный, или </a:t>
            </a:r>
            <a:r>
              <a:rPr lang="ru-RU" sz="2400" dirty="0" smtClean="0"/>
              <a:t>некоммерческий (достижение </a:t>
            </a:r>
            <a:r>
              <a:rPr lang="ru-RU" sz="2400" dirty="0"/>
              <a:t>социальных целей за счет создания системы </a:t>
            </a:r>
            <a:r>
              <a:rPr lang="ru-RU" sz="2400" dirty="0" smtClean="0"/>
              <a:t>бесплатной </a:t>
            </a:r>
            <a:r>
              <a:rPr lang="ru-RU" sz="2400" dirty="0"/>
              <a:t>онлайн-поддержки пациентов). По признаку </a:t>
            </a:r>
            <a:r>
              <a:rPr lang="ru-RU" sz="2400" dirty="0" smtClean="0"/>
              <a:t>преобладающей направленности </a:t>
            </a:r>
            <a:r>
              <a:rPr lang="ru-RU" sz="2400" dirty="0"/>
              <a:t>социальные проекты могут быть: </a:t>
            </a:r>
            <a:r>
              <a:rPr lang="ru-RU" sz="2400" dirty="0" smtClean="0"/>
              <a:t>информационно-просветительскими</a:t>
            </a:r>
            <a:r>
              <a:rPr lang="ru-RU" sz="2400" dirty="0"/>
              <a:t>, обучающими, </a:t>
            </a:r>
            <a:r>
              <a:rPr lang="ru-RU" sz="2400" dirty="0" smtClean="0"/>
              <a:t>реабилитационными (психологическая</a:t>
            </a:r>
            <a:r>
              <a:rPr lang="ru-RU" sz="2400" dirty="0"/>
              <a:t>, социально-психологическая, трудовая </a:t>
            </a:r>
            <a:r>
              <a:rPr lang="ru-RU" sz="2400" dirty="0" smtClean="0"/>
              <a:t>реабилитация</a:t>
            </a:r>
            <a:r>
              <a:rPr lang="ru-RU" sz="2400" dirty="0"/>
              <a:t>), физкультурно-оздоровительными, </a:t>
            </a:r>
            <a:r>
              <a:rPr lang="ru-RU" sz="2400" dirty="0" smtClean="0"/>
              <a:t>художественно-</a:t>
            </a:r>
            <a:r>
              <a:rPr lang="ru-RU" sz="2400" dirty="0" err="1" smtClean="0"/>
              <a:t>твор</a:t>
            </a:r>
            <a:r>
              <a:rPr lang="ru-RU" sz="2400" dirty="0" smtClean="0"/>
              <a:t>-</a:t>
            </a:r>
            <a:r>
              <a:rPr lang="ru-RU" sz="2400" dirty="0" err="1" smtClean="0"/>
              <a:t>ческими</a:t>
            </a:r>
            <a:r>
              <a:rPr lang="ru-RU" sz="2400" dirty="0"/>
              <a:t>, культурными;</a:t>
            </a:r>
          </a:p>
        </p:txBody>
      </p:sp>
    </p:spTree>
    <p:extLst>
      <p:ext uri="{BB962C8B-B14F-4D97-AF65-F5344CB8AC3E}">
        <p14:creationId xmlns:p14="http://schemas.microsoft.com/office/powerpoint/2010/main" val="317399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r>
              <a:rPr lang="ru-RU" dirty="0"/>
              <a:t>6) по сферам и направлениям </a:t>
            </a:r>
            <a:r>
              <a:rPr lang="ru-RU" dirty="0" smtClean="0"/>
              <a:t>деятельности — финансовый, социальный</a:t>
            </a:r>
            <a:r>
              <a:rPr lang="ru-RU" dirty="0"/>
              <a:t>, исследовательский (маркетинговый), технический, </a:t>
            </a:r>
            <a:r>
              <a:rPr lang="ru-RU" dirty="0" smtClean="0"/>
              <a:t>технико-экономический</a:t>
            </a:r>
            <a:r>
              <a:rPr lang="ru-RU" dirty="0"/>
              <a:t>, консалтинговый, научно-технический, </a:t>
            </a:r>
            <a:r>
              <a:rPr lang="ru-RU" dirty="0" smtClean="0"/>
              <a:t>производственный</a:t>
            </a:r>
            <a:r>
              <a:rPr lang="ru-RU" dirty="0"/>
              <a:t>, инжиниринговый, экологический, политический и т. д.;</a:t>
            </a:r>
          </a:p>
        </p:txBody>
      </p:sp>
    </p:spTree>
    <p:extLst>
      <p:ext uri="{BB962C8B-B14F-4D97-AF65-F5344CB8AC3E}">
        <p14:creationId xmlns:p14="http://schemas.microsoft.com/office/powerpoint/2010/main" val="177064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7) по требованиям к качеству и способам его обеспечения </a:t>
            </a:r>
            <a:r>
              <a:rPr lang="ru-RU" dirty="0" smtClean="0"/>
              <a:t>— бездефектный</a:t>
            </a:r>
            <a:r>
              <a:rPr lang="ru-RU" dirty="0"/>
              <a:t>, модульный, стандартный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Бездефектные проекты направлены </a:t>
            </a:r>
            <a:r>
              <a:rPr lang="ru-RU" dirty="0"/>
              <a:t>на повышение качества продукции или услуг; </a:t>
            </a:r>
            <a:endParaRPr lang="ru-RU" dirty="0" smtClean="0"/>
          </a:p>
          <a:p>
            <a:r>
              <a:rPr lang="ru-RU" dirty="0" smtClean="0"/>
              <a:t>модульные </a:t>
            </a:r>
            <a:r>
              <a:rPr lang="ru-RU" dirty="0"/>
              <a:t>— на обеспечение качества по какому-либо определенному </a:t>
            </a:r>
            <a:r>
              <a:rPr lang="ru-RU" dirty="0" smtClean="0"/>
              <a:t>направлению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30971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8) по характеру проектируемых изменений проекты </a:t>
            </a:r>
            <a:r>
              <a:rPr lang="ru-RU" dirty="0" smtClean="0"/>
              <a:t>делятся на </a:t>
            </a:r>
            <a:r>
              <a:rPr lang="ru-RU" dirty="0"/>
              <a:t>инновационные и поддерживающие (реанимационные, </a:t>
            </a:r>
            <a:r>
              <a:rPr lang="ru-RU" dirty="0" smtClean="0"/>
              <a:t>реставрационные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Задача </a:t>
            </a:r>
            <a:r>
              <a:rPr lang="ru-RU" dirty="0"/>
              <a:t>инновационных проектов — внедрение </a:t>
            </a:r>
            <a:r>
              <a:rPr lang="ru-RU" dirty="0" smtClean="0"/>
              <a:t>принципиально </a:t>
            </a:r>
            <a:r>
              <a:rPr lang="ru-RU" dirty="0"/>
              <a:t>новых разработок. </a:t>
            </a:r>
            <a:endParaRPr lang="ru-RU" dirty="0" smtClean="0"/>
          </a:p>
          <a:p>
            <a:r>
              <a:rPr lang="ru-RU" dirty="0" smtClean="0"/>
              <a:t>Основная </a:t>
            </a:r>
            <a:r>
              <a:rPr lang="ru-RU" dirty="0"/>
              <a:t>цель </a:t>
            </a:r>
            <a:r>
              <a:rPr lang="ru-RU" dirty="0" smtClean="0"/>
              <a:t>поддерживающих проектов </a:t>
            </a:r>
            <a:r>
              <a:rPr lang="ru-RU" dirty="0"/>
              <a:t>− сохранить статус-кво. Поддерживающие проекты, </a:t>
            </a:r>
            <a:r>
              <a:rPr lang="ru-RU" dirty="0" smtClean="0"/>
              <a:t>в свою </a:t>
            </a:r>
            <a:r>
              <a:rPr lang="ru-RU" dirty="0"/>
              <a:t>очередь, можно разделить на антикризисный, </a:t>
            </a:r>
            <a:r>
              <a:rPr lang="ru-RU" dirty="0" smtClean="0"/>
              <a:t>чрезвычайный, проект </a:t>
            </a:r>
            <a:r>
              <a:rPr lang="ru-RU" dirty="0"/>
              <a:t>реформирования, проект реструктуризации;</a:t>
            </a:r>
          </a:p>
        </p:txBody>
      </p:sp>
    </p:spTree>
    <p:extLst>
      <p:ext uri="{BB962C8B-B14F-4D97-AF65-F5344CB8AC3E}">
        <p14:creationId xmlns:p14="http://schemas.microsoft.com/office/powerpoint/2010/main" val="3453541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525963"/>
          </a:xfrm>
        </p:spPr>
        <p:txBody>
          <a:bodyPr/>
          <a:lstStyle/>
          <a:p>
            <a:r>
              <a:rPr lang="ru-RU" dirty="0"/>
              <a:t>9) по сложности — простой, организационно сложный, </a:t>
            </a:r>
            <a:r>
              <a:rPr lang="ru-RU" dirty="0" smtClean="0"/>
              <a:t>технически </a:t>
            </a:r>
            <a:r>
              <a:rPr lang="ru-RU" dirty="0"/>
              <a:t>сложный, ресурсно сложный, комплексно сложный;</a:t>
            </a:r>
          </a:p>
          <a:p>
            <a:r>
              <a:rPr lang="ru-RU" dirty="0"/>
              <a:t>10) по мотивационным установкам — престиж-проекты </a:t>
            </a:r>
            <a:r>
              <a:rPr lang="ru-RU" dirty="0" smtClean="0"/>
              <a:t>и проекты </a:t>
            </a:r>
            <a:r>
              <a:rPr lang="ru-RU" dirty="0"/>
              <a:t>влияния;</a:t>
            </a:r>
          </a:p>
        </p:txBody>
      </p:sp>
    </p:spTree>
    <p:extLst>
      <p:ext uri="{BB962C8B-B14F-4D97-AF65-F5344CB8AC3E}">
        <p14:creationId xmlns:p14="http://schemas.microsoft.com/office/powerpoint/2010/main" val="186393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11) по особенностям финансирования — </a:t>
            </a:r>
            <a:endParaRPr lang="ru-RU" dirty="0" smtClean="0"/>
          </a:p>
          <a:p>
            <a:r>
              <a:rPr lang="ru-RU" dirty="0" smtClean="0"/>
              <a:t>Инвестиционные (основной </a:t>
            </a:r>
            <a:r>
              <a:rPr lang="ru-RU" dirty="0"/>
              <a:t>мотив инвестора − получение прибыли</a:t>
            </a:r>
            <a:r>
              <a:rPr lang="ru-RU" dirty="0" smtClean="0"/>
              <a:t>),</a:t>
            </a:r>
          </a:p>
          <a:p>
            <a:r>
              <a:rPr lang="ru-RU" dirty="0" smtClean="0"/>
              <a:t> спонсорские (спонсор </a:t>
            </a:r>
            <a:r>
              <a:rPr lang="ru-RU" dirty="0"/>
              <a:t>предоставляет средства на поддержку проекта, если </a:t>
            </a:r>
            <a:r>
              <a:rPr lang="ru-RU" dirty="0" smtClean="0"/>
              <a:t>это может </a:t>
            </a:r>
            <a:r>
              <a:rPr lang="ru-RU" dirty="0"/>
              <a:t>стать формой его рекламы или презентации, </a:t>
            </a:r>
            <a:r>
              <a:rPr lang="ru-RU" dirty="0" smtClean="0"/>
              <a:t>сформировать образ </a:t>
            </a:r>
            <a:r>
              <a:rPr lang="ru-RU" dirty="0"/>
              <a:t>фирмы), </a:t>
            </a:r>
            <a:endParaRPr lang="ru-RU" dirty="0" smtClean="0"/>
          </a:p>
          <a:p>
            <a:r>
              <a:rPr lang="ru-RU" dirty="0" smtClean="0"/>
              <a:t>благотворительные </a:t>
            </a:r>
            <a:r>
              <a:rPr lang="ru-RU" dirty="0"/>
              <a:t>(как правило, это </a:t>
            </a:r>
            <a:r>
              <a:rPr lang="ru-RU" dirty="0" smtClean="0"/>
              <a:t>бездоходные </a:t>
            </a:r>
            <a:r>
              <a:rPr lang="ru-RU" dirty="0"/>
              <a:t>и затратные проекты, финансирование таких проектов </a:t>
            </a:r>
            <a:r>
              <a:rPr lang="ru-RU" dirty="0" smtClean="0"/>
              <a:t>имеет форму </a:t>
            </a:r>
            <a:r>
              <a:rPr lang="ru-RU" dirty="0"/>
              <a:t>меценатства, </a:t>
            </a:r>
            <a:r>
              <a:rPr lang="ru-RU" dirty="0" err="1"/>
              <a:t>грантовую</a:t>
            </a:r>
            <a:r>
              <a:rPr lang="ru-RU" dirty="0"/>
              <a:t> форму</a:t>
            </a:r>
            <a:r>
              <a:rPr lang="ru-RU" dirty="0" smtClean="0"/>
              <a:t>),</a:t>
            </a:r>
          </a:p>
          <a:p>
            <a:r>
              <a:rPr lang="ru-RU" dirty="0" smtClean="0"/>
              <a:t>кредитные </a:t>
            </a:r>
            <a:r>
              <a:rPr lang="ru-RU" dirty="0"/>
              <a:t>(получение </a:t>
            </a:r>
            <a:r>
              <a:rPr lang="ru-RU" dirty="0" smtClean="0"/>
              <a:t>финансовых </a:t>
            </a:r>
            <a:r>
              <a:rPr lang="ru-RU" dirty="0"/>
              <a:t>средств возможно только при условии </a:t>
            </a:r>
            <a:r>
              <a:rPr lang="ru-RU" dirty="0" smtClean="0"/>
              <a:t>предоставления гарантий </a:t>
            </a:r>
            <a:r>
              <a:rPr lang="ru-RU" dirty="0"/>
              <a:t>кредитному учреждению, поэтому кредитный </a:t>
            </a:r>
            <a:r>
              <a:rPr lang="ru-RU" dirty="0" smtClean="0"/>
              <a:t>проект предполагает </a:t>
            </a:r>
            <a:r>
              <a:rPr lang="ru-RU" dirty="0"/>
              <a:t>развернутое финансово-экономическое </a:t>
            </a:r>
            <a:r>
              <a:rPr lang="ru-RU" dirty="0" smtClean="0"/>
              <a:t>обоснование</a:t>
            </a:r>
            <a:r>
              <a:rPr lang="ru-RU" dirty="0"/>
              <a:t>), </a:t>
            </a:r>
            <a:endParaRPr lang="ru-RU" dirty="0" smtClean="0"/>
          </a:p>
          <a:p>
            <a:r>
              <a:rPr lang="ru-RU" dirty="0" smtClean="0"/>
              <a:t>бюджетные </a:t>
            </a:r>
            <a:r>
              <a:rPr lang="ru-RU" dirty="0"/>
              <a:t>(источники финансирования — бюджеты </a:t>
            </a:r>
            <a:r>
              <a:rPr lang="ru-RU" dirty="0" smtClean="0"/>
              <a:t>раз-личных </a:t>
            </a:r>
            <a:r>
              <a:rPr lang="ru-RU" dirty="0"/>
              <a:t>уровней);</a:t>
            </a:r>
          </a:p>
        </p:txBody>
      </p:sp>
    </p:spTree>
    <p:extLst>
      <p:ext uri="{BB962C8B-B14F-4D97-AF65-F5344CB8AC3E}">
        <p14:creationId xmlns:p14="http://schemas.microsoft.com/office/powerpoint/2010/main" val="1005342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r>
              <a:rPr lang="ru-RU" dirty="0"/>
              <a:t>Другая типология проектов доказывается </a:t>
            </a:r>
            <a:r>
              <a:rPr lang="ru-RU" dirty="0" smtClean="0"/>
              <a:t>необходимостью классифицировать </a:t>
            </a:r>
            <a:r>
              <a:rPr lang="ru-RU" dirty="0"/>
              <a:t>не только проекты, но и различные </a:t>
            </a:r>
            <a:r>
              <a:rPr lang="ru-RU" dirty="0" smtClean="0"/>
              <a:t>подходы к </a:t>
            </a:r>
            <a:r>
              <a:rPr lang="ru-RU" dirty="0"/>
              <a:t>проектному менеджменту, т. е. выделяются разные «</a:t>
            </a:r>
            <a:r>
              <a:rPr lang="ru-RU" dirty="0" smtClean="0"/>
              <a:t>модификации </a:t>
            </a:r>
            <a:r>
              <a:rPr lang="ru-RU" dirty="0"/>
              <a:t>управления проектами», используемые на практике:</a:t>
            </a:r>
          </a:p>
        </p:txBody>
      </p:sp>
    </p:spTree>
    <p:extLst>
      <p:ext uri="{BB962C8B-B14F-4D97-AF65-F5344CB8AC3E}">
        <p14:creationId xmlns:p14="http://schemas.microsoft.com/office/powerpoint/2010/main" val="2474610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712968" cy="4525963"/>
          </a:xfrm>
        </p:spPr>
        <p:txBody>
          <a:bodyPr/>
          <a:lstStyle/>
          <a:p>
            <a:r>
              <a:rPr lang="ru-RU" dirty="0"/>
              <a:t>1) Терминальный (конечный) проект — проект, имеющий </a:t>
            </a:r>
            <a:r>
              <a:rPr lang="ru-RU" dirty="0" smtClean="0"/>
              <a:t>конечную </a:t>
            </a:r>
            <a:r>
              <a:rPr lang="ru-RU" dirty="0"/>
              <a:t>цель и четко ограниченный жизненный цикл, </a:t>
            </a:r>
            <a:r>
              <a:rPr lang="ru-RU" dirty="0" smtClean="0"/>
              <a:t>обозначенный </a:t>
            </a:r>
            <a:r>
              <a:rPr lang="ru-RU" dirty="0"/>
              <a:t>моментами, когда проекта еще не было или уже нет (</a:t>
            </a:r>
            <a:r>
              <a:rPr lang="ru-RU" dirty="0" smtClean="0"/>
              <a:t>проект автоматизации конкретного технологического </a:t>
            </a:r>
            <a:r>
              <a:rPr lang="ru-RU" dirty="0"/>
              <a:t>процесса);</a:t>
            </a:r>
          </a:p>
        </p:txBody>
      </p:sp>
    </p:spTree>
    <p:extLst>
      <p:ext uri="{BB962C8B-B14F-4D97-AF65-F5344CB8AC3E}">
        <p14:creationId xmlns:p14="http://schemas.microsoft.com/office/powerpoint/2010/main" val="650599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2) Развивающийся проект — проект, на момент </a:t>
            </a:r>
            <a:r>
              <a:rPr lang="ru-RU" dirty="0" smtClean="0"/>
              <a:t>инициализации </a:t>
            </a:r>
            <a:r>
              <a:rPr lang="ru-RU" dirty="0"/>
              <a:t>не имеющий конечных целей, достижение которых </a:t>
            </a:r>
            <a:r>
              <a:rPr lang="ru-RU" dirty="0" smtClean="0"/>
              <a:t>означало бы </a:t>
            </a:r>
            <a:r>
              <a:rPr lang="ru-RU" dirty="0"/>
              <a:t>завершение проекта, однако момент завершения </a:t>
            </a:r>
            <a:r>
              <a:rPr lang="ru-RU" dirty="0" smtClean="0"/>
              <a:t>развивающегося </a:t>
            </a:r>
            <a:r>
              <a:rPr lang="ru-RU" dirty="0"/>
              <a:t>проекта все-таки наступает, т.к. исчерпывается набор </a:t>
            </a:r>
            <a:r>
              <a:rPr lang="ru-RU" dirty="0" smtClean="0"/>
              <a:t>гипотез и </a:t>
            </a:r>
            <a:r>
              <a:rPr lang="ru-RU" dirty="0"/>
              <a:t>концептуальных решений, заложенных в проект при его </a:t>
            </a:r>
            <a:r>
              <a:rPr lang="ru-RU" dirty="0" err="1" smtClean="0"/>
              <a:t>инициа-лизации</a:t>
            </a:r>
            <a:r>
              <a:rPr lang="ru-RU" dirty="0" smtClean="0"/>
              <a:t> </a:t>
            </a:r>
            <a:r>
              <a:rPr lang="ru-RU" dirty="0"/>
              <a:t>(проект освоения нового вида продукции на </a:t>
            </a:r>
            <a:r>
              <a:rPr lang="ru-RU" dirty="0" smtClean="0"/>
              <a:t>фармацевтическом </a:t>
            </a:r>
            <a:r>
              <a:rPr lang="ru-RU" dirty="0"/>
              <a:t>заводе или проект развития кадрового потенциала </a:t>
            </a:r>
            <a:r>
              <a:rPr lang="ru-RU" dirty="0" smtClean="0"/>
              <a:t>сотрудников </a:t>
            </a:r>
            <a:r>
              <a:rPr lang="ru-RU" dirty="0"/>
              <a:t>аптечной сети); </a:t>
            </a:r>
            <a:endParaRPr lang="ru-RU" dirty="0" smtClean="0"/>
          </a:p>
          <a:p>
            <a:r>
              <a:rPr lang="ru-RU" dirty="0" smtClean="0"/>
              <a:t>особое </a:t>
            </a:r>
            <a:r>
              <a:rPr lang="ru-RU" dirty="0"/>
              <a:t>значение для такого типа </a:t>
            </a:r>
            <a:r>
              <a:rPr lang="ru-RU" dirty="0" smtClean="0"/>
              <a:t>проектов имеют </a:t>
            </a:r>
            <a:r>
              <a:rPr lang="ru-RU" dirty="0"/>
              <a:t>такие подсистемы, как управление конфигурацией (</a:t>
            </a:r>
            <a:r>
              <a:rPr lang="ru-RU" dirty="0" smtClean="0"/>
              <a:t>содержанием </a:t>
            </a:r>
            <a:r>
              <a:rPr lang="ru-RU" dirty="0"/>
              <a:t>и структурой) продукции и ее постоянное </a:t>
            </a:r>
            <a:r>
              <a:rPr lang="ru-RU" dirty="0" smtClean="0"/>
              <a:t>совершенствование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1549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Многообразие встречающихся в практической жизни </a:t>
            </a:r>
            <a:r>
              <a:rPr lang="ru-RU" dirty="0" smtClean="0"/>
              <a:t>проектов впечатляюще</a:t>
            </a:r>
            <a:r>
              <a:rPr lang="ru-RU" dirty="0"/>
              <a:t>. В принципе, видов проектов столько же, сколько </a:t>
            </a:r>
            <a:r>
              <a:rPr lang="ru-RU" dirty="0" smtClean="0"/>
              <a:t>и самих </a:t>
            </a:r>
            <a:r>
              <a:rPr lang="ru-RU" dirty="0"/>
              <a:t>проектов, что определяется уникальностью решаемых </a:t>
            </a:r>
            <a:r>
              <a:rPr lang="ru-RU" dirty="0" smtClean="0"/>
              <a:t>задач.</a:t>
            </a:r>
          </a:p>
          <a:p>
            <a:pPr marL="0" indent="0">
              <a:buNone/>
            </a:pPr>
            <a:r>
              <a:rPr lang="ru-RU" dirty="0" smtClean="0"/>
              <a:t>Проекты </a:t>
            </a:r>
            <a:r>
              <a:rPr lang="ru-RU" dirty="0"/>
              <a:t>различаются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по </a:t>
            </a:r>
            <a:r>
              <a:rPr lang="ru-RU" dirty="0"/>
              <a:t>сферам приложения,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масштабу</a:t>
            </a:r>
            <a:r>
              <a:rPr lang="ru-RU" dirty="0"/>
              <a:t>, </a:t>
            </a:r>
            <a:r>
              <a:rPr lang="ru-RU" dirty="0" smtClean="0"/>
              <a:t>длительности</a:t>
            </a:r>
            <a:r>
              <a:rPr lang="ru-RU" dirty="0"/>
              <a:t>, сложности и т. д.</a:t>
            </a:r>
          </a:p>
        </p:txBody>
      </p:sp>
    </p:spTree>
    <p:extLst>
      <p:ext uri="{BB962C8B-B14F-4D97-AF65-F5344CB8AC3E}">
        <p14:creationId xmlns:p14="http://schemas.microsoft.com/office/powerpoint/2010/main" val="2610121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3) Открытый проект предполагает отказ от четко </a:t>
            </a:r>
            <a:r>
              <a:rPr lang="ru-RU" dirty="0" smtClean="0"/>
              <a:t>заданных и </a:t>
            </a:r>
            <a:r>
              <a:rPr lang="ru-RU" dirty="0"/>
              <a:t>неизменных целей, по достижению которых проект </a:t>
            </a:r>
            <a:r>
              <a:rPr lang="ru-RU" dirty="0" smtClean="0"/>
              <a:t>перестает существовать</a:t>
            </a:r>
            <a:r>
              <a:rPr lang="ru-RU" dirty="0"/>
              <a:t>; жизненный цикл такого проекта </a:t>
            </a:r>
            <a:r>
              <a:rPr lang="ru-RU" dirty="0" smtClean="0"/>
              <a:t>принципиально открыт</a:t>
            </a:r>
            <a:r>
              <a:rPr lang="ru-RU" dirty="0"/>
              <a:t>, не ограничен и его содержательный аспект, который </a:t>
            </a:r>
            <a:r>
              <a:rPr lang="ru-RU" dirty="0" smtClean="0"/>
              <a:t>постоянно </a:t>
            </a:r>
            <a:r>
              <a:rPr lang="ru-RU" dirty="0"/>
              <a:t>меняется, исходя из саморазвития управляемой </a:t>
            </a:r>
            <a:r>
              <a:rPr lang="ru-RU" dirty="0" smtClean="0"/>
              <a:t>системы (крупные </a:t>
            </a:r>
            <a:r>
              <a:rPr lang="ru-RU" dirty="0"/>
              <a:t>экономические и социальные проекты </a:t>
            </a:r>
            <a:r>
              <a:rPr lang="ru-RU" dirty="0" smtClean="0"/>
              <a:t>регионального, государственного </a:t>
            </a:r>
            <a:r>
              <a:rPr lang="ru-RU" dirty="0"/>
              <a:t>и международного уровней в </a:t>
            </a:r>
            <a:r>
              <a:rPr lang="ru-RU" dirty="0" smtClean="0"/>
              <a:t>фармацевтической отрасли</a:t>
            </a:r>
            <a:r>
              <a:rPr lang="ru-RU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29864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4) </a:t>
            </a:r>
            <a:r>
              <a:rPr lang="ru-RU" dirty="0" err="1"/>
              <a:t>Мультипроект</a:t>
            </a:r>
            <a:r>
              <a:rPr lang="ru-RU" dirty="0"/>
              <a:t> — это объединение нескольких </a:t>
            </a:r>
            <a:r>
              <a:rPr lang="ru-RU" dirty="0" smtClean="0"/>
              <a:t>одновременно </a:t>
            </a:r>
            <a:r>
              <a:rPr lang="ru-RU" dirty="0"/>
              <a:t>выполняемых и взаимосвязанных проектов в один </a:t>
            </a:r>
            <a:r>
              <a:rPr lang="ru-RU" dirty="0" smtClean="0"/>
              <a:t>комплексный;</a:t>
            </a:r>
          </a:p>
          <a:p>
            <a:r>
              <a:rPr lang="ru-RU" dirty="0" smtClean="0"/>
              <a:t> </a:t>
            </a:r>
            <a:r>
              <a:rPr lang="ru-RU" dirty="0"/>
              <a:t>каждый из объединяемых проектов имеет свои цели и </a:t>
            </a:r>
            <a:r>
              <a:rPr lang="ru-RU" dirty="0" smtClean="0"/>
              <a:t>одновременно </a:t>
            </a:r>
            <a:r>
              <a:rPr lang="ru-RU" dirty="0"/>
              <a:t>служит для достижения общих целей высшего </a:t>
            </a:r>
            <a:r>
              <a:rPr lang="ru-RU" dirty="0" smtClean="0"/>
              <a:t>уровня системы </a:t>
            </a:r>
            <a:r>
              <a:rPr lang="ru-RU" dirty="0"/>
              <a:t>(в </a:t>
            </a:r>
            <a:r>
              <a:rPr lang="ru-RU" dirty="0" smtClean="0"/>
              <a:t>государственных программах </a:t>
            </a:r>
            <a:r>
              <a:rPr lang="ru-RU" dirty="0"/>
              <a:t>развития </a:t>
            </a:r>
            <a:r>
              <a:rPr lang="ru-RU" dirty="0" smtClean="0"/>
              <a:t>фармацевтической </a:t>
            </a:r>
            <a:r>
              <a:rPr lang="ru-RU" dirty="0"/>
              <a:t>промышленности выделяются </a:t>
            </a:r>
            <a:r>
              <a:rPr lang="ru-RU" dirty="0" err="1"/>
              <a:t>подпроекты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7465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1.4. Окружающая среда проекта.</a:t>
            </a:r>
            <a:br>
              <a:rPr lang="ru-RU" sz="3200" dirty="0"/>
            </a:br>
            <a:r>
              <a:rPr lang="ru-RU" sz="3200" dirty="0"/>
              <a:t>Внутренняя среда проекта. Участники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Окружающая среда (окружение, или внешняя среда) </a:t>
            </a:r>
            <a:r>
              <a:rPr lang="ru-RU" dirty="0" smtClean="0"/>
              <a:t>проекта представляет </a:t>
            </a:r>
            <a:r>
              <a:rPr lang="ru-RU" dirty="0"/>
              <a:t>собой совокупность факторов и объектов, </a:t>
            </a:r>
            <a:r>
              <a:rPr lang="ru-RU" dirty="0" smtClean="0"/>
              <a:t>непосредственно </a:t>
            </a:r>
            <a:r>
              <a:rPr lang="ru-RU" dirty="0"/>
              <a:t>не принимающих участия в проекте, но </a:t>
            </a:r>
            <a:r>
              <a:rPr lang="ru-RU" dirty="0" smtClean="0"/>
              <a:t>влияющих на </a:t>
            </a:r>
            <a:r>
              <a:rPr lang="ru-RU" dirty="0"/>
              <a:t>проект и осуществляющих взаимодействие с проектом и </a:t>
            </a:r>
            <a:r>
              <a:rPr lang="ru-RU" dirty="0" smtClean="0"/>
              <a:t>его элементами </a:t>
            </a:r>
            <a:r>
              <a:rPr lang="ru-RU" dirty="0"/>
              <a:t>(рис</a:t>
            </a:r>
            <a:r>
              <a:rPr lang="ru-RU" dirty="0" smtClean="0"/>
              <a:t>.).</a:t>
            </a:r>
            <a:endParaRPr lang="ru-RU" dirty="0"/>
          </a:p>
          <a:p>
            <a:r>
              <a:rPr lang="ru-RU" dirty="0"/>
              <a:t>Окружающая среда является основным источником </a:t>
            </a:r>
            <a:r>
              <a:rPr lang="ru-RU" dirty="0" smtClean="0"/>
              <a:t>рисков </a:t>
            </a:r>
            <a:r>
              <a:rPr lang="ru-RU" dirty="0"/>
              <a:t>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33215995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 noChangeAspect="1"/>
          </p:cNvGrpSpPr>
          <p:nvPr/>
        </p:nvGrpSpPr>
        <p:grpSpPr bwMode="auto">
          <a:xfrm>
            <a:off x="1235075" y="836712"/>
            <a:ext cx="6673850" cy="4525963"/>
            <a:chOff x="778" y="1008"/>
            <a:chExt cx="4204" cy="2851"/>
          </a:xfrm>
        </p:grpSpPr>
        <p:sp>
          <p:nvSpPr>
            <p:cNvPr id="5" name="AutoShape 9"/>
            <p:cNvSpPr>
              <a:spLocks noChangeAspect="1" noChangeArrowheads="1" noTextEdit="1"/>
            </p:cNvSpPr>
            <p:nvPr/>
          </p:nvSpPr>
          <p:spPr bwMode="auto">
            <a:xfrm>
              <a:off x="778" y="1008"/>
              <a:ext cx="4204" cy="2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" y="1008"/>
              <a:ext cx="4208" cy="2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73354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наибольшему </a:t>
            </a:r>
            <a:r>
              <a:rPr lang="ru-RU" dirty="0"/>
              <a:t>влиянию внешнего </a:t>
            </a:r>
            <a:r>
              <a:rPr lang="ru-RU" dirty="0" smtClean="0"/>
              <a:t>окружения </a:t>
            </a:r>
            <a:r>
              <a:rPr lang="ru-RU" dirty="0"/>
              <a:t>подвержены социальные и инвестиционные проекты, </a:t>
            </a:r>
            <a:r>
              <a:rPr lang="ru-RU" dirty="0" smtClean="0"/>
              <a:t>затем организационные</a:t>
            </a:r>
            <a:r>
              <a:rPr lang="ru-RU" dirty="0"/>
              <a:t>, экономические, в меньшей степени </a:t>
            </a:r>
            <a:r>
              <a:rPr lang="ru-RU" dirty="0" smtClean="0"/>
              <a:t>инновационные</a:t>
            </a:r>
            <a:r>
              <a:rPr lang="ru-RU" dirty="0"/>
              <a:t>. Наибольшее влияние на проекты оказывают: </a:t>
            </a:r>
            <a:r>
              <a:rPr lang="ru-RU" dirty="0" smtClean="0"/>
              <a:t>экономика, законы </a:t>
            </a:r>
            <a:r>
              <a:rPr lang="ru-RU" dirty="0"/>
              <a:t>и право, затем культура и только после этого политика </a:t>
            </a:r>
            <a:r>
              <a:rPr lang="ru-RU" dirty="0" smtClean="0"/>
              <a:t>и общество</a:t>
            </a:r>
            <a:r>
              <a:rPr lang="ru-RU" dirty="0"/>
              <a:t>. Наименьшее влияние на проекты оказывают </a:t>
            </a:r>
            <a:r>
              <a:rPr lang="ru-RU" dirty="0" smtClean="0"/>
              <a:t>природа, экология </a:t>
            </a:r>
            <a:r>
              <a:rPr lang="ru-RU" dirty="0"/>
              <a:t>и инфраструктура.</a:t>
            </a:r>
          </a:p>
          <a:p>
            <a:r>
              <a:rPr lang="ru-RU" dirty="0"/>
              <a:t>Во внутреннюю среду проекта входят участники и </a:t>
            </a:r>
            <a:r>
              <a:rPr lang="ru-RU" dirty="0" smtClean="0"/>
              <a:t>управляемые </a:t>
            </a:r>
            <a:r>
              <a:rPr lang="ru-RU" dirty="0"/>
              <a:t>параметры проекта (работы, ресурсы, технологии, </a:t>
            </a:r>
            <a:r>
              <a:rPr lang="ru-RU" dirty="0" smtClean="0"/>
              <a:t>коммуникации </a:t>
            </a:r>
            <a:r>
              <a:rPr lang="ru-RU" dirty="0"/>
              <a:t>и т. д.).</a:t>
            </a:r>
          </a:p>
          <a:p>
            <a:r>
              <a:rPr lang="ru-RU" dirty="0"/>
              <a:t>Внутренняя среда проекта оказывает существенное влияние </a:t>
            </a:r>
            <a:r>
              <a:rPr lang="ru-RU" dirty="0" err="1" smtClean="0"/>
              <a:t>напроект</a:t>
            </a:r>
            <a:r>
              <a:rPr lang="ru-RU" dirty="0"/>
              <a:t>, особенно на процесс его успешной 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1515301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Во внутреннюю среду проекта входят участники и </a:t>
            </a:r>
            <a:r>
              <a:rPr lang="ru-RU" dirty="0" smtClean="0"/>
              <a:t>управляемые </a:t>
            </a:r>
            <a:r>
              <a:rPr lang="ru-RU" dirty="0"/>
              <a:t>параметры проекта (работы, ресурсы, технологии, </a:t>
            </a:r>
            <a:r>
              <a:rPr lang="ru-RU" dirty="0" smtClean="0"/>
              <a:t>коммуникации </a:t>
            </a:r>
            <a:r>
              <a:rPr lang="ru-RU" dirty="0"/>
              <a:t>и т. д.).</a:t>
            </a:r>
          </a:p>
          <a:p>
            <a:r>
              <a:rPr lang="ru-RU" dirty="0"/>
              <a:t>Внутренняя среда проекта оказывает существенное влияние </a:t>
            </a:r>
            <a:r>
              <a:rPr lang="ru-RU" dirty="0" smtClean="0"/>
              <a:t>на проект</a:t>
            </a:r>
            <a:r>
              <a:rPr lang="ru-RU" dirty="0"/>
              <a:t>, особенно на процесс его успешной 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1687523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Участники проекта являются наиболее важной </a:t>
            </a:r>
            <a:r>
              <a:rPr lang="ru-RU" dirty="0" smtClean="0"/>
              <a:t>составляющей </a:t>
            </a:r>
            <a:r>
              <a:rPr lang="ru-RU" dirty="0"/>
              <a:t>его среды. Это физические лица и организации, </a:t>
            </a:r>
            <a:r>
              <a:rPr lang="ru-RU" dirty="0" smtClean="0"/>
              <a:t>которые непосредственно </a:t>
            </a:r>
            <a:r>
              <a:rPr lang="ru-RU" dirty="0"/>
              <a:t>вовлечены в проект, либо чьи интересы </a:t>
            </a:r>
            <a:r>
              <a:rPr lang="ru-RU" dirty="0" smtClean="0"/>
              <a:t>могут быть </a:t>
            </a:r>
            <a:r>
              <a:rPr lang="ru-RU" dirty="0"/>
              <a:t>затронуты при осуществлении проекта.</a:t>
            </a:r>
          </a:p>
          <a:p>
            <a:r>
              <a:rPr lang="ru-RU" dirty="0"/>
              <a:t>Участники проекта могут быть:</a:t>
            </a:r>
          </a:p>
          <a:p>
            <a:r>
              <a:rPr lang="ru-RU" dirty="0"/>
              <a:t>– активными, т. е. самостоятельно реализующими </a:t>
            </a:r>
            <a:r>
              <a:rPr lang="ru-RU" dirty="0" smtClean="0"/>
              <a:t>деятельность по </a:t>
            </a:r>
            <a:r>
              <a:rPr lang="ru-RU" dirty="0"/>
              <a:t>проекту или деятельность, результаты которой влияют на </a:t>
            </a:r>
            <a:r>
              <a:rPr lang="ru-RU" dirty="0" smtClean="0"/>
              <a:t>проект</a:t>
            </a:r>
            <a:r>
              <a:rPr lang="ru-RU" dirty="0"/>
              <a:t>;</a:t>
            </a:r>
          </a:p>
          <a:p>
            <a:r>
              <a:rPr lang="ru-RU" dirty="0"/>
              <a:t>– пассивными, испытывающими воздействие со стороны </a:t>
            </a:r>
            <a:r>
              <a:rPr lang="ru-RU" dirty="0" smtClean="0"/>
              <a:t>проекта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41878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Инициатор</a:t>
            </a:r>
            <a:r>
              <a:rPr lang="ru-RU" dirty="0"/>
              <a:t> — участник проекта, являющийся носителем </a:t>
            </a:r>
            <a:r>
              <a:rPr lang="ru-RU" dirty="0" smtClean="0"/>
              <a:t>основной </a:t>
            </a:r>
            <a:r>
              <a:rPr lang="ru-RU" dirty="0"/>
              <a:t>идеи проекта и инициативы по его реализации. </a:t>
            </a:r>
            <a:r>
              <a:rPr lang="ru-RU" dirty="0" smtClean="0"/>
              <a:t>Инициатором </a:t>
            </a:r>
            <a:r>
              <a:rPr lang="ru-RU" dirty="0"/>
              <a:t>может стать любой из участников проекта.</a:t>
            </a:r>
          </a:p>
          <a:p>
            <a:r>
              <a:rPr lang="ru-RU" b="1" dirty="0"/>
              <a:t>Куратор проекта</a:t>
            </a:r>
            <a:r>
              <a:rPr lang="ru-RU" dirty="0"/>
              <a:t> — один из руководителей </a:t>
            </a:r>
            <a:r>
              <a:rPr lang="ru-RU" dirty="0" smtClean="0"/>
              <a:t>фармацевтической организации</a:t>
            </a:r>
            <a:r>
              <a:rPr lang="ru-RU" dirty="0"/>
              <a:t>, который поддерживает проект и контролирует </a:t>
            </a:r>
            <a:r>
              <a:rPr lang="ru-RU" dirty="0" smtClean="0"/>
              <a:t>его реализацию</a:t>
            </a:r>
            <a:r>
              <a:rPr lang="ru-RU" dirty="0"/>
              <a:t>. Чаще всего именно он выступает инициатором </a:t>
            </a:r>
            <a:r>
              <a:rPr lang="ru-RU" dirty="0" smtClean="0"/>
              <a:t>проекта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805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Заказчик</a:t>
            </a:r>
            <a:r>
              <a:rPr lang="ru-RU" dirty="0"/>
              <a:t> — участник проекта, заинтересованный в </a:t>
            </a:r>
            <a:r>
              <a:rPr lang="ru-RU" dirty="0" smtClean="0"/>
              <a:t>достижении </a:t>
            </a:r>
            <a:r>
              <a:rPr lang="ru-RU" dirty="0"/>
              <a:t>его конечной цели. Именно заказчик определяет </a:t>
            </a:r>
            <a:r>
              <a:rPr lang="ru-RU" dirty="0" smtClean="0"/>
              <a:t>основные требования </a:t>
            </a:r>
            <a:r>
              <a:rPr lang="ru-RU" dirty="0"/>
              <a:t>и рамки проекта, часто обеспечивает </a:t>
            </a:r>
            <a:r>
              <a:rPr lang="ru-RU" dirty="0" smtClean="0"/>
              <a:t>финансирование, заключает </a:t>
            </a:r>
            <a:r>
              <a:rPr lang="ru-RU" dirty="0"/>
              <a:t>контракты с другими непосредственными </a:t>
            </a:r>
            <a:r>
              <a:rPr lang="ru-RU" dirty="0" smtClean="0"/>
              <a:t>участниками, несет </a:t>
            </a:r>
            <a:r>
              <a:rPr lang="ru-RU" dirty="0"/>
              <a:t>ответственность за результаты проекта перед другими </a:t>
            </a:r>
            <a:r>
              <a:rPr lang="ru-RU" dirty="0" smtClean="0"/>
              <a:t>участниками </a:t>
            </a:r>
            <a:r>
              <a:rPr lang="ru-RU" dirty="0"/>
              <a:t>обществом и законом. В фармацевтической отрасли </a:t>
            </a:r>
            <a:r>
              <a:rPr lang="ru-RU" dirty="0" smtClean="0"/>
              <a:t>часто заказчиком </a:t>
            </a:r>
            <a:r>
              <a:rPr lang="ru-RU" dirty="0"/>
              <a:t>является государство.</a:t>
            </a:r>
          </a:p>
          <a:p>
            <a:r>
              <a:rPr lang="ru-RU" b="1" dirty="0"/>
              <a:t>Инвестор</a:t>
            </a:r>
            <a:r>
              <a:rPr lang="ru-RU" dirty="0"/>
              <a:t> — участник проекта, осуществляющий его </a:t>
            </a:r>
            <a:r>
              <a:rPr lang="ru-RU" dirty="0" smtClean="0"/>
              <a:t>финансирование </a:t>
            </a:r>
            <a:r>
              <a:rPr lang="ru-RU" dirty="0"/>
              <a:t>и заинтересованный в достижении финансовых </a:t>
            </a:r>
            <a:r>
              <a:rPr lang="ru-RU" dirty="0" smtClean="0"/>
              <a:t>результатов </a:t>
            </a:r>
            <a:r>
              <a:rPr lang="ru-RU" dirty="0"/>
              <a:t>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50857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Руководитель проекта</a:t>
            </a:r>
            <a:r>
              <a:rPr lang="ru-RU" dirty="0"/>
              <a:t> (проект-менеджер) — участник </a:t>
            </a:r>
            <a:r>
              <a:rPr lang="ru-RU" dirty="0" smtClean="0"/>
              <a:t>проекта</a:t>
            </a:r>
            <a:r>
              <a:rPr lang="ru-RU" dirty="0"/>
              <a:t>, которому делегированы полномочия по управлению </a:t>
            </a:r>
            <a:r>
              <a:rPr lang="ru-RU" dirty="0" smtClean="0"/>
              <a:t>деятельностью</a:t>
            </a:r>
            <a:r>
              <a:rPr lang="ru-RU" dirty="0"/>
              <a:t>, направленной на достижение целей проекта. Именно </a:t>
            </a:r>
            <a:r>
              <a:rPr lang="ru-RU" dirty="0" smtClean="0"/>
              <a:t>руководитель </a:t>
            </a:r>
            <a:r>
              <a:rPr lang="ru-RU" dirty="0"/>
              <a:t>несет ответственность перед заказчиком за </a:t>
            </a:r>
            <a:r>
              <a:rPr lang="ru-RU" dirty="0" smtClean="0"/>
              <a:t>достижение всех </a:t>
            </a:r>
            <a:r>
              <a:rPr lang="ru-RU" dirty="0"/>
              <a:t>целей проекта. Состав функций и полномочий </a:t>
            </a:r>
            <a:r>
              <a:rPr lang="ru-RU" dirty="0" smtClean="0"/>
              <a:t>руководителя проекта </a:t>
            </a:r>
            <a:r>
              <a:rPr lang="ru-RU" dirty="0"/>
              <a:t>определяются контрактом с заказчиком. Обычно </a:t>
            </a:r>
            <a:r>
              <a:rPr lang="ru-RU" dirty="0" smtClean="0"/>
              <a:t>перед руководителем </a:t>
            </a:r>
            <a:r>
              <a:rPr lang="ru-RU" dirty="0"/>
              <a:t>проекта и его командой ставится задача </a:t>
            </a:r>
            <a:r>
              <a:rPr lang="ru-RU" dirty="0" smtClean="0"/>
              <a:t>всеобъемлющего </a:t>
            </a:r>
            <a:r>
              <a:rPr lang="ru-RU" dirty="0"/>
              <a:t>руководства и координации работ на протяжении </a:t>
            </a:r>
            <a:r>
              <a:rPr lang="ru-RU" dirty="0" smtClean="0"/>
              <a:t>жизненного </a:t>
            </a:r>
            <a:r>
              <a:rPr lang="ru-RU" dirty="0"/>
              <a:t>цикла проекта до достижения определенных в проекте </a:t>
            </a:r>
            <a:r>
              <a:rPr lang="ru-RU" dirty="0" smtClean="0"/>
              <a:t>целей и </a:t>
            </a:r>
            <a:r>
              <a:rPr lang="ru-RU" dirty="0"/>
              <a:t>результатов при соблюдении установленных сроков, бюджета </a:t>
            </a:r>
            <a:r>
              <a:rPr lang="ru-RU" dirty="0" smtClean="0"/>
              <a:t>и качества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013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8229600" cy="4525963"/>
          </a:xfrm>
        </p:spPr>
        <p:txBody>
          <a:bodyPr/>
          <a:lstStyle/>
          <a:p>
            <a:r>
              <a:rPr lang="ru-RU" dirty="0">
                <a:latin typeface="MinionPro-Regular"/>
              </a:rPr>
              <a:t>Методы проектного менеджмента зависят от масштаба проекта,</a:t>
            </a:r>
          </a:p>
          <a:p>
            <a:r>
              <a:rPr lang="ru-RU" dirty="0">
                <a:latin typeface="MinionPro-Regular"/>
              </a:rPr>
              <a:t>сроков реализации, качества, ограниченности ресурсов, места и </a:t>
            </a:r>
            <a:r>
              <a:rPr lang="ru-RU" dirty="0" smtClean="0">
                <a:latin typeface="MinionPro-Regular"/>
              </a:rPr>
              <a:t>условий </a:t>
            </a:r>
            <a:r>
              <a:rPr lang="ru-RU" dirty="0">
                <a:latin typeface="MinionPro-Regular"/>
              </a:rPr>
              <a:t>реализации. Все названные факторы являются </a:t>
            </a:r>
            <a:r>
              <a:rPr lang="ru-RU" dirty="0" smtClean="0">
                <a:latin typeface="MinionPro-Regular"/>
              </a:rPr>
              <a:t>основанием для </a:t>
            </a:r>
            <a:r>
              <a:rPr lang="ru-RU" dirty="0">
                <a:latin typeface="MinionPro-Regular"/>
              </a:rPr>
              <a:t>выделения различных </a:t>
            </a:r>
            <a:r>
              <a:rPr lang="ru-RU" b="1" dirty="0">
                <a:latin typeface="TimesNewRomanPS-BoldMT"/>
              </a:rPr>
              <a:t>типов проектов, их классификации: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48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Команда проекта — это специфическая </a:t>
            </a:r>
            <a:r>
              <a:rPr lang="ru-RU" dirty="0" smtClean="0"/>
              <a:t>организационная структура</a:t>
            </a:r>
            <a:r>
              <a:rPr lang="ru-RU" dirty="0"/>
              <a:t>, создаваемая на период осуществления проекта, </a:t>
            </a:r>
            <a:r>
              <a:rPr lang="ru-RU" dirty="0" smtClean="0"/>
              <a:t>которая обеспечивает </a:t>
            </a:r>
            <a:r>
              <a:rPr lang="ru-RU" dirty="0"/>
              <a:t>под руководством проект-менеджера (</a:t>
            </a:r>
            <a:r>
              <a:rPr lang="ru-RU" dirty="0" smtClean="0"/>
              <a:t>руководителя </a:t>
            </a:r>
            <a:r>
              <a:rPr lang="ru-RU" dirty="0"/>
              <a:t>проекта) достижение целей проекта. Состав команды </a:t>
            </a:r>
            <a:r>
              <a:rPr lang="ru-RU" dirty="0" smtClean="0"/>
              <a:t>проекта определяется </a:t>
            </a:r>
            <a:r>
              <a:rPr lang="ru-RU" dirty="0"/>
              <a:t>его особенностями.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12621218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Как правило, в нее входят:</a:t>
            </a:r>
          </a:p>
          <a:p>
            <a:r>
              <a:rPr lang="ru-RU" dirty="0"/>
              <a:t>– группа контроля целей;</a:t>
            </a:r>
          </a:p>
          <a:p>
            <a:r>
              <a:rPr lang="ru-RU" dirty="0"/>
              <a:t>– группа технического контроля;</a:t>
            </a:r>
          </a:p>
          <a:p>
            <a:r>
              <a:rPr lang="ru-RU" dirty="0"/>
              <a:t>– администратор проекта — специалист, отвечающий за </a:t>
            </a:r>
            <a:r>
              <a:rPr lang="ru-RU" dirty="0" smtClean="0"/>
              <a:t>все официальное </a:t>
            </a:r>
            <a:r>
              <a:rPr lang="ru-RU" dirty="0"/>
              <a:t>делопроизводство внутри проекта, </a:t>
            </a:r>
            <a:r>
              <a:rPr lang="ru-RU" dirty="0" smtClean="0"/>
              <a:t>протоколирующий </a:t>
            </a:r>
            <a:r>
              <a:rPr lang="ru-RU" dirty="0"/>
              <a:t>вносимые изменения, жалобы и прочие вопросы, </a:t>
            </a:r>
            <a:r>
              <a:rPr lang="ru-RU" dirty="0" smtClean="0"/>
              <a:t>связанные с </a:t>
            </a:r>
            <a:r>
              <a:rPr lang="ru-RU" dirty="0"/>
              <a:t>контрактными обязательствами, часто отвечает и за ведение </a:t>
            </a:r>
            <a:r>
              <a:rPr lang="ru-RU" dirty="0" smtClean="0"/>
              <a:t>архива </a:t>
            </a:r>
            <a:r>
              <a:rPr lang="ru-RU" dirty="0"/>
              <a:t>проекта;</a:t>
            </a:r>
          </a:p>
          <a:p>
            <a:r>
              <a:rPr lang="ru-RU" dirty="0"/>
              <a:t>– команда исполнителей.</a:t>
            </a:r>
          </a:p>
        </p:txBody>
      </p:sp>
    </p:spTree>
    <p:extLst>
      <p:ext uri="{BB962C8B-B14F-4D97-AF65-F5344CB8AC3E}">
        <p14:creationId xmlns:p14="http://schemas.microsoft.com/office/powerpoint/2010/main" val="6419460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Кроме перечисленных активных непосредственных </a:t>
            </a:r>
            <a:r>
              <a:rPr lang="ru-RU" dirty="0" smtClean="0"/>
              <a:t>участников проекта</a:t>
            </a:r>
            <a:r>
              <a:rPr lang="ru-RU" dirty="0"/>
              <a:t>, к участникам проекта относятся:</a:t>
            </a:r>
          </a:p>
          <a:p>
            <a:r>
              <a:rPr lang="ru-RU" dirty="0"/>
              <a:t>– </a:t>
            </a:r>
            <a:r>
              <a:rPr lang="ru-RU" dirty="0" err="1"/>
              <a:t>контрактор</a:t>
            </a:r>
            <a:r>
              <a:rPr lang="ru-RU" dirty="0"/>
              <a:t> — участник проекта, берущий на себя </a:t>
            </a:r>
            <a:r>
              <a:rPr lang="ru-RU" dirty="0" smtClean="0"/>
              <a:t>обязательства </a:t>
            </a:r>
            <a:r>
              <a:rPr lang="ru-RU" dirty="0"/>
              <a:t>по выполнению отдельных работ по проекту. Он </a:t>
            </a:r>
            <a:r>
              <a:rPr lang="ru-RU" dirty="0" smtClean="0"/>
              <a:t>может быть поставщиком </a:t>
            </a:r>
            <a:r>
              <a:rPr lang="ru-RU" dirty="0"/>
              <a:t>продукции, основных средств и ресурсов, </a:t>
            </a:r>
            <a:r>
              <a:rPr lang="ru-RU" dirty="0" smtClean="0"/>
              <a:t>подрядчиком (исполнителем </a:t>
            </a:r>
            <a:r>
              <a:rPr lang="ru-RU" dirty="0"/>
              <a:t>работ) или консультантом. В том </a:t>
            </a:r>
            <a:r>
              <a:rPr lang="ru-RU" dirty="0" smtClean="0"/>
              <a:t>случае, если </a:t>
            </a:r>
            <a:r>
              <a:rPr lang="ru-RU" dirty="0" err="1"/>
              <a:t>контрактор</a:t>
            </a:r>
            <a:r>
              <a:rPr lang="ru-RU" dirty="0"/>
              <a:t> выполняет все работы по проекту, он </a:t>
            </a:r>
            <a:r>
              <a:rPr lang="ru-RU" dirty="0" smtClean="0"/>
              <a:t>называется генеральным </a:t>
            </a:r>
            <a:r>
              <a:rPr lang="ru-RU" dirty="0" err="1"/>
              <a:t>контрактором</a:t>
            </a:r>
            <a:r>
              <a:rPr lang="ru-RU" dirty="0"/>
              <a:t> или генеральным подрядчиком;</a:t>
            </a:r>
          </a:p>
          <a:p>
            <a:r>
              <a:rPr lang="ru-RU" dirty="0"/>
              <a:t>– </a:t>
            </a:r>
            <a:r>
              <a:rPr lang="ru-RU" dirty="0" err="1"/>
              <a:t>субконтрактор</a:t>
            </a:r>
            <a:r>
              <a:rPr lang="ru-RU" dirty="0"/>
              <a:t> — участник проекта, берущий на себя </a:t>
            </a:r>
            <a:r>
              <a:rPr lang="ru-RU" dirty="0" smtClean="0"/>
              <a:t>обязательства </a:t>
            </a:r>
            <a:r>
              <a:rPr lang="ru-RU" dirty="0"/>
              <a:t>перед </a:t>
            </a:r>
            <a:r>
              <a:rPr lang="ru-RU" dirty="0" err="1"/>
              <a:t>контрактором</a:t>
            </a:r>
            <a:r>
              <a:rPr lang="ru-RU" dirty="0"/>
              <a:t> по выполнению отдельных </a:t>
            </a:r>
            <a:r>
              <a:rPr lang="ru-RU" dirty="0" smtClean="0"/>
              <a:t>работ по </a:t>
            </a:r>
            <a:r>
              <a:rPr lang="ru-RU" dirty="0"/>
              <a:t>проекту. Он выступает, таким образом, косвенным </a:t>
            </a:r>
            <a:r>
              <a:rPr lang="ru-RU" dirty="0" smtClean="0"/>
              <a:t>участником проекта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51685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– потребители продукции проекта — юридические или </a:t>
            </a:r>
            <a:r>
              <a:rPr lang="ru-RU" dirty="0" smtClean="0"/>
              <a:t>физические </a:t>
            </a:r>
            <a:r>
              <a:rPr lang="ru-RU" dirty="0"/>
              <a:t>лица, являющиеся покупателями или </a:t>
            </a:r>
            <a:r>
              <a:rPr lang="ru-RU" dirty="0" smtClean="0"/>
              <a:t>пользователями продукции </a:t>
            </a:r>
            <a:r>
              <a:rPr lang="ru-RU" dirty="0"/>
              <a:t>или услуги проекта, определяющие требования к ней </a:t>
            </a:r>
            <a:r>
              <a:rPr lang="ru-RU" dirty="0" smtClean="0"/>
              <a:t>и оказываемым </a:t>
            </a:r>
            <a:r>
              <a:rPr lang="ru-RU" dirty="0"/>
              <a:t>услугам, а также масштаб рыночного спроса. </a:t>
            </a:r>
            <a:r>
              <a:rPr lang="ru-RU" dirty="0" smtClean="0"/>
              <a:t>Именно </a:t>
            </a:r>
            <a:r>
              <a:rPr lang="ru-RU" dirty="0"/>
              <a:t>за счет средств потребителей возмещаются затраты на проект </a:t>
            </a:r>
            <a:r>
              <a:rPr lang="ru-RU" dirty="0" smtClean="0"/>
              <a:t>и формируется </a:t>
            </a:r>
            <a:r>
              <a:rPr lang="ru-RU" dirty="0"/>
              <a:t>прибыль всех участников проекта.</a:t>
            </a:r>
          </a:p>
          <a:p>
            <a:r>
              <a:rPr lang="ru-RU" dirty="0"/>
              <a:t>В ряде случаев участником проекта является лицензиар — </a:t>
            </a:r>
            <a:r>
              <a:rPr lang="ru-RU" dirty="0" smtClean="0"/>
              <a:t>юридическое </a:t>
            </a:r>
            <a:r>
              <a:rPr lang="ru-RU" dirty="0"/>
              <a:t>или физическое лицо, обладающее лицензией или </a:t>
            </a:r>
            <a:r>
              <a:rPr lang="ru-RU" dirty="0" smtClean="0"/>
              <a:t>ноу-хау</a:t>
            </a:r>
            <a:r>
              <a:rPr lang="ru-RU" dirty="0"/>
              <a:t>, которые используются в проекте.</a:t>
            </a:r>
          </a:p>
        </p:txBody>
      </p:sp>
    </p:spTree>
    <p:extLst>
      <p:ext uri="{BB962C8B-B14F-4D97-AF65-F5344CB8AC3E}">
        <p14:creationId xmlns:p14="http://schemas.microsoft.com/office/powerpoint/2010/main" val="104790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4525963"/>
          </a:xfrm>
        </p:spPr>
        <p:txBody>
          <a:bodyPr/>
          <a:lstStyle/>
          <a:p>
            <a:r>
              <a:rPr lang="ru-RU" dirty="0"/>
              <a:t>Команда управления проектом представляет собой </a:t>
            </a:r>
            <a:r>
              <a:rPr lang="ru-RU" dirty="0" smtClean="0"/>
              <a:t>единый орган </a:t>
            </a:r>
            <a:r>
              <a:rPr lang="ru-RU" dirty="0"/>
              <a:t>управления проектом — совокупность сотрудников, </a:t>
            </a:r>
            <a:r>
              <a:rPr lang="ru-RU" dirty="0" smtClean="0"/>
              <a:t>осуществляющих </a:t>
            </a:r>
            <a:r>
              <a:rPr lang="ru-RU" dirty="0"/>
              <a:t>управленческую деятельность на основе </a:t>
            </a:r>
            <a:r>
              <a:rPr lang="ru-RU" dirty="0" smtClean="0"/>
              <a:t>командного </a:t>
            </a:r>
            <a:r>
              <a:rPr lang="ru-RU" dirty="0"/>
              <a:t>принципа организации взаимодействия.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8918089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NewRomanPS-BoldMT"/>
              </a:rPr>
              <a:t>Команда проекта </a:t>
            </a:r>
            <a:r>
              <a:rPr lang="ru-RU" dirty="0">
                <a:latin typeface="MinionPro-Regular"/>
              </a:rPr>
              <a:t>— это совокупность участников </a:t>
            </a:r>
            <a:r>
              <a:rPr lang="ru-RU" dirty="0" smtClean="0">
                <a:latin typeface="MinionPro-Regular"/>
              </a:rPr>
              <a:t>проекта, осуществляющих </a:t>
            </a:r>
            <a:r>
              <a:rPr lang="ru-RU" dirty="0">
                <a:latin typeface="MinionPro-Regular"/>
              </a:rPr>
              <a:t>не только управленческую, но и </a:t>
            </a:r>
            <a:r>
              <a:rPr lang="ru-RU" dirty="0" smtClean="0">
                <a:latin typeface="MinionPro-Regular"/>
              </a:rPr>
              <a:t>исполнительную</a:t>
            </a:r>
            <a:r>
              <a:rPr lang="ru-RU" dirty="0">
                <a:latin typeface="MinionPro-Regular"/>
              </a:rPr>
              <a:t>, предметную деятельность по проекту, т. е. команда </a:t>
            </a:r>
            <a:r>
              <a:rPr lang="ru-RU" dirty="0" smtClean="0">
                <a:latin typeface="MinionPro-Regular"/>
              </a:rPr>
              <a:t>проекта объединяет </a:t>
            </a:r>
            <a:r>
              <a:rPr lang="ru-RU" dirty="0">
                <a:latin typeface="MinionPro-Regular"/>
              </a:rPr>
              <a:t>как управленцев, так и исполнителей, </a:t>
            </a:r>
            <a:r>
              <a:rPr lang="ru-RU" dirty="0" smtClean="0">
                <a:latin typeface="MinionPro-Regular"/>
              </a:rPr>
              <a:t>осуществляющих </a:t>
            </a:r>
            <a:r>
              <a:rPr lang="ru-RU" dirty="0">
                <a:latin typeface="MinionPro-Regular"/>
              </a:rPr>
              <a:t>проект.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0565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Autofit/>
          </a:bodyPr>
          <a:lstStyle/>
          <a:p>
            <a:r>
              <a:rPr lang="ru-RU" sz="2000" b="1" dirty="0"/>
              <a:t>Условия успешной коллективной работы проектной команды:</a:t>
            </a:r>
          </a:p>
          <a:p>
            <a:r>
              <a:rPr lang="ru-RU" sz="2000" dirty="0"/>
              <a:t>– все члены команды должны отождествлять себя с общей </a:t>
            </a:r>
            <a:r>
              <a:rPr lang="ru-RU" sz="2000" dirty="0" smtClean="0"/>
              <a:t>целью </a:t>
            </a:r>
            <a:r>
              <a:rPr lang="ru-RU" sz="2000" dirty="0"/>
              <a:t>и вместе должны желать достичь ее; цель должна быть ясной </a:t>
            </a:r>
            <a:r>
              <a:rPr lang="ru-RU" sz="2000" dirty="0" smtClean="0"/>
              <a:t>и видеться </a:t>
            </a:r>
            <a:r>
              <a:rPr lang="ru-RU" sz="2000" dirty="0"/>
              <a:t>целесообразной;</a:t>
            </a:r>
          </a:p>
          <a:p>
            <a:r>
              <a:rPr lang="ru-RU" sz="2000" dirty="0"/>
              <a:t>– каждый член команды должен точно знать и понимать </a:t>
            </a:r>
            <a:r>
              <a:rPr lang="ru-RU" sz="2000" dirty="0" smtClean="0"/>
              <a:t>свою индивидуальную </a:t>
            </a:r>
            <a:r>
              <a:rPr lang="ru-RU" sz="2000" dirty="0"/>
              <a:t>задачу;</a:t>
            </a:r>
          </a:p>
          <a:p>
            <a:r>
              <a:rPr lang="ru-RU" sz="2000" dirty="0"/>
              <a:t>– члены команды должны понимать, что каждый зависит </a:t>
            </a:r>
            <a:r>
              <a:rPr lang="ru-RU" sz="2000" dirty="0" smtClean="0"/>
              <a:t>от других</a:t>
            </a:r>
            <a:r>
              <a:rPr lang="ru-RU" sz="2000" dirty="0"/>
              <a:t>; цель может быть достигнута оптимальным образом </a:t>
            </a:r>
            <a:r>
              <a:rPr lang="ru-RU" sz="2000" dirty="0" smtClean="0"/>
              <a:t>только тогда</a:t>
            </a:r>
            <a:r>
              <a:rPr lang="ru-RU" sz="2000" dirty="0"/>
              <a:t>, когда все работают друг с другом, а не друг против друга;</a:t>
            </a:r>
          </a:p>
          <a:p>
            <a:r>
              <a:rPr lang="ru-RU" sz="2000" dirty="0"/>
              <a:t>– индивидуальное достижение должно быть ясно </a:t>
            </a:r>
            <a:r>
              <a:rPr lang="ru-RU" sz="2000" dirty="0" smtClean="0"/>
              <a:t>узнаваемо, даже </a:t>
            </a:r>
            <a:r>
              <a:rPr lang="ru-RU" sz="2000" dirty="0"/>
              <a:t>если члены команды опираются друг на друга;</a:t>
            </a:r>
          </a:p>
          <a:p>
            <a:r>
              <a:rPr lang="ru-RU" sz="2000" dirty="0"/>
              <a:t>– помощь и подсказки других не должны выдаваться за </a:t>
            </a:r>
            <a:r>
              <a:rPr lang="ru-RU" sz="2000" dirty="0" smtClean="0"/>
              <a:t>собственное </a:t>
            </a:r>
            <a:r>
              <a:rPr lang="ru-RU" sz="2000" dirty="0"/>
              <a:t>достижение, но должны ясно и подобающе отмечаться;</a:t>
            </a:r>
          </a:p>
          <a:p>
            <a:r>
              <a:rPr lang="ru-RU" sz="2000" dirty="0"/>
              <a:t>уверенность в том, что авторство не теряется, является </a:t>
            </a:r>
            <a:r>
              <a:rPr lang="ru-RU" sz="2000" dirty="0" smtClean="0"/>
              <a:t>фундаментальной </a:t>
            </a:r>
            <a:r>
              <a:rPr lang="ru-RU" sz="2000" dirty="0"/>
              <a:t>предпосылкой взаимной помощи;</a:t>
            </a:r>
          </a:p>
          <a:p>
            <a:r>
              <a:rPr lang="ru-RU" sz="2000" dirty="0"/>
              <a:t>– успешная коллективная работа требует регулярных общих </a:t>
            </a:r>
            <a:r>
              <a:rPr lang="ru-RU" sz="2000" dirty="0" smtClean="0"/>
              <a:t>совещаний </a:t>
            </a:r>
            <a:r>
              <a:rPr lang="ru-RU" sz="2000" dirty="0"/>
              <a:t>о нерешенных либо потенциальных проблемах (</a:t>
            </a:r>
            <a:r>
              <a:rPr lang="ru-RU" sz="2000" dirty="0" smtClean="0"/>
              <a:t>превентивное </a:t>
            </a:r>
            <a:r>
              <a:rPr lang="ru-RU" sz="2000" dirty="0"/>
              <a:t>или последующее обсуждение).</a:t>
            </a:r>
          </a:p>
        </p:txBody>
      </p:sp>
    </p:spTree>
    <p:extLst>
      <p:ext uri="{BB962C8B-B14F-4D97-AF65-F5344CB8AC3E}">
        <p14:creationId xmlns:p14="http://schemas.microsoft.com/office/powerpoint/2010/main" val="37031580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Эффективность работы проектной группы зависит от </a:t>
            </a:r>
            <a:r>
              <a:rPr lang="ru-RU" dirty="0" smtClean="0"/>
              <a:t>целого </a:t>
            </a:r>
            <a:r>
              <a:rPr lang="ru-RU" dirty="0"/>
              <a:t>ряда факторов, важнейшие из которых приведены ниже:</a:t>
            </a:r>
          </a:p>
          <a:p>
            <a:r>
              <a:rPr lang="ru-RU" dirty="0"/>
              <a:t>✓Большие отклонения от оптимальной численности </a:t>
            </a:r>
            <a:r>
              <a:rPr lang="ru-RU" dirty="0" smtClean="0"/>
              <a:t>группы, составляющей </a:t>
            </a:r>
            <a:r>
              <a:rPr lang="ru-RU" dirty="0"/>
              <a:t>3–6 человек, отрицательно сказывается на ее </a:t>
            </a:r>
            <a:r>
              <a:rPr lang="ru-RU" dirty="0" smtClean="0"/>
              <a:t>производительности</a:t>
            </a:r>
            <a:r>
              <a:rPr lang="ru-RU" dirty="0"/>
              <a:t>. Вместе с тем большее или меньше число </a:t>
            </a:r>
            <a:r>
              <a:rPr lang="ru-RU" dirty="0" smtClean="0"/>
              <a:t>работников </a:t>
            </a:r>
            <a:r>
              <a:rPr lang="ru-RU" dirty="0"/>
              <a:t>может требоваться по ходу проекта. В различных </a:t>
            </a:r>
            <a:r>
              <a:rPr lang="ru-RU" dirty="0" smtClean="0"/>
              <a:t>фазах проекта </a:t>
            </a:r>
            <a:r>
              <a:rPr lang="ru-RU" dirty="0"/>
              <a:t>может потребоваться также привлечение экспертов. </a:t>
            </a:r>
            <a:r>
              <a:rPr lang="ru-RU" dirty="0" smtClean="0"/>
              <a:t>Поскольку </a:t>
            </a:r>
            <a:r>
              <a:rPr lang="ru-RU" dirty="0"/>
              <a:t>в проектах могут быть задействованы многие </a:t>
            </a:r>
            <a:r>
              <a:rPr lang="ru-RU" dirty="0" smtClean="0"/>
              <a:t>подразделения </a:t>
            </a:r>
            <a:r>
              <a:rPr lang="ru-RU" dirty="0"/>
              <a:t>организации, а от каждого подразделения обычно </a:t>
            </a:r>
            <a:r>
              <a:rPr lang="ru-RU" dirty="0" smtClean="0"/>
              <a:t>включается в </a:t>
            </a:r>
            <a:r>
              <a:rPr lang="ru-RU" dirty="0"/>
              <a:t>группу как минимум один представитель, численность </a:t>
            </a:r>
            <a:r>
              <a:rPr lang="ru-RU" dirty="0" smtClean="0"/>
              <a:t>группы может </a:t>
            </a:r>
            <a:r>
              <a:rPr lang="ru-RU" dirty="0"/>
              <a:t>оказаться значительной.</a:t>
            </a:r>
          </a:p>
        </p:txBody>
      </p:sp>
    </p:spTree>
    <p:extLst>
      <p:ext uri="{BB962C8B-B14F-4D97-AF65-F5344CB8AC3E}">
        <p14:creationId xmlns:p14="http://schemas.microsoft.com/office/powerpoint/2010/main" val="17359836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Основные и типичные ошибки в деятельности команды </a:t>
            </a:r>
            <a:r>
              <a:rPr lang="ru-RU" b="1" dirty="0" smtClean="0"/>
              <a:t>управления </a:t>
            </a:r>
            <a:r>
              <a:rPr lang="ru-RU" b="1" dirty="0"/>
              <a:t>проектами, особенно малых и средних:</a:t>
            </a:r>
          </a:p>
          <a:p>
            <a:r>
              <a:rPr lang="ru-RU" dirty="0"/>
              <a:t>– недостаточно анализируется фактическое состояние дел;</a:t>
            </a:r>
          </a:p>
          <a:p>
            <a:r>
              <a:rPr lang="ru-RU" dirty="0"/>
              <a:t>– недостаточно четко и подробно определяются и описываются</a:t>
            </a:r>
          </a:p>
          <a:p>
            <a:r>
              <a:rPr lang="ru-RU" dirty="0"/>
              <a:t>цели;</a:t>
            </a:r>
          </a:p>
          <a:p>
            <a:r>
              <a:rPr lang="ru-RU" dirty="0"/>
              <a:t>– отдается предпочтение субъективному подходу в принятии</a:t>
            </a:r>
          </a:p>
          <a:p>
            <a:r>
              <a:rPr lang="ru-RU" dirty="0"/>
              <a:t>решений (любимые решения взамен поиска объективных </a:t>
            </a:r>
            <a:r>
              <a:rPr lang="ru-RU" dirty="0" smtClean="0"/>
              <a:t>альтернатив</a:t>
            </a:r>
            <a:r>
              <a:rPr lang="ru-RU" dirty="0"/>
              <a:t>);</a:t>
            </a:r>
          </a:p>
          <a:p>
            <a:r>
              <a:rPr lang="ru-RU" dirty="0"/>
              <a:t>– нечеткое разграничение ответственности и полномочий;</a:t>
            </a:r>
          </a:p>
          <a:p>
            <a:r>
              <a:rPr lang="ru-RU" dirty="0"/>
              <a:t>– отсутствие достаточного числа квалифицированных </a:t>
            </a:r>
            <a:r>
              <a:rPr lang="ru-RU" dirty="0" smtClean="0"/>
              <a:t>специалистов </a:t>
            </a:r>
            <a:r>
              <a:rPr lang="ru-RU" dirty="0"/>
              <a:t>(в фармацевтической отрасли выражена проблема </a:t>
            </a:r>
            <a:r>
              <a:rPr lang="ru-RU" dirty="0" smtClean="0"/>
              <a:t>отсутствия </a:t>
            </a:r>
            <a:r>
              <a:rPr lang="ru-RU" dirty="0"/>
              <a:t>управленческих компетенций, знаний общего и </a:t>
            </a:r>
            <a:r>
              <a:rPr lang="ru-RU" dirty="0" smtClean="0"/>
              <a:t>проектного менеджмента </a:t>
            </a:r>
            <a:r>
              <a:rPr lang="ru-RU" dirty="0"/>
              <a:t>у фармацевтических специалистов);</a:t>
            </a:r>
          </a:p>
          <a:p>
            <a:r>
              <a:rPr lang="ru-RU" dirty="0"/>
              <a:t>– ответственные исполнители игнорируют </a:t>
            </a:r>
            <a:r>
              <a:rPr lang="ru-RU" dirty="0" smtClean="0"/>
              <a:t>диагностированные проблемы </a:t>
            </a:r>
            <a:r>
              <a:rPr lang="ru-RU" dirty="0"/>
              <a:t>и уклоняются от принятия решений;</a:t>
            </a:r>
          </a:p>
          <a:p>
            <a:r>
              <a:rPr lang="ru-RU" dirty="0"/>
              <a:t>– риски недооцениваются или воспринимаются как судьба.</a:t>
            </a:r>
          </a:p>
        </p:txBody>
      </p:sp>
    </p:spTree>
    <p:extLst>
      <p:ext uri="{BB962C8B-B14F-4D97-AF65-F5344CB8AC3E}">
        <p14:creationId xmlns:p14="http://schemas.microsoft.com/office/powerpoint/2010/main" val="42686065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525963"/>
          </a:xfrm>
        </p:spPr>
        <p:txBody>
          <a:bodyPr/>
          <a:lstStyle/>
          <a:p>
            <a:r>
              <a:rPr lang="ru-RU" dirty="0"/>
              <a:t>Но самая главная ошибка в проекте — это та, из которой не </a:t>
            </a:r>
            <a:r>
              <a:rPr lang="ru-RU" dirty="0" smtClean="0"/>
              <a:t>извлекли </a:t>
            </a:r>
            <a:r>
              <a:rPr lang="ru-RU" dirty="0"/>
              <a:t>уроков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Ошибку можно рассматривать как успех, если </a:t>
            </a:r>
            <a:r>
              <a:rPr lang="ru-RU" dirty="0" smtClean="0"/>
              <a:t>она была </a:t>
            </a:r>
            <a:r>
              <a:rPr lang="ru-RU" dirty="0"/>
              <a:t>обнаружена достаточно рано, так что ресурсы могли быть </a:t>
            </a:r>
            <a:r>
              <a:rPr lang="ru-RU" dirty="0" smtClean="0"/>
              <a:t>переданы </a:t>
            </a:r>
            <a:r>
              <a:rPr lang="ru-RU" dirty="0"/>
              <a:t>для выполнения более обещающего дела.</a:t>
            </a:r>
          </a:p>
        </p:txBody>
      </p:sp>
    </p:spTree>
    <p:extLst>
      <p:ext uri="{BB962C8B-B14F-4D97-AF65-F5344CB8AC3E}">
        <p14:creationId xmlns:p14="http://schemas.microsoft.com/office/powerpoint/2010/main" val="93610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MinionPro-Regular"/>
              </a:rPr>
              <a:t>1) </a:t>
            </a:r>
            <a:r>
              <a:rPr lang="ru-RU" b="1" i="1" dirty="0">
                <a:latin typeface="TimesNewRomanPS-BoldItalicMT"/>
              </a:rPr>
              <a:t>по масштабу — </a:t>
            </a:r>
            <a:r>
              <a:rPr lang="ru-RU" i="1" dirty="0" err="1">
                <a:latin typeface="TimesNewRomanPS-ItalicMT"/>
              </a:rPr>
              <a:t>микропроект</a:t>
            </a:r>
            <a:r>
              <a:rPr lang="ru-RU" i="1" dirty="0">
                <a:latin typeface="TimesNewRomanPS-ItalicMT"/>
              </a:rPr>
              <a:t>, малый, средний, крупный</a:t>
            </a:r>
            <a:r>
              <a:rPr lang="ru-RU" i="1" dirty="0" smtClean="0">
                <a:latin typeface="TimesNewRomanPS-ItalicMT"/>
              </a:rPr>
              <a:t>:</a:t>
            </a:r>
          </a:p>
          <a:p>
            <a:pPr marL="0" indent="0">
              <a:buNone/>
            </a:pPr>
            <a:endParaRPr lang="ru-RU" i="1" dirty="0">
              <a:latin typeface="TimesNewRomanPS-ItalicMT"/>
            </a:endParaRPr>
          </a:p>
          <a:p>
            <a:r>
              <a:rPr lang="ru-RU" b="1" dirty="0" err="1" smtClean="0">
                <a:latin typeface="MinionPro-Regular"/>
              </a:rPr>
              <a:t>Микропроект</a:t>
            </a:r>
            <a:r>
              <a:rPr lang="ru-RU" dirty="0" smtClean="0">
                <a:latin typeface="MinionPro-Regular"/>
              </a:rPr>
              <a:t> — это чаще всего форма представления индивидуальной инициативы, получившей признание окружающих.</a:t>
            </a:r>
          </a:p>
          <a:p>
            <a:r>
              <a:rPr lang="ru-RU" dirty="0" err="1" smtClean="0">
                <a:latin typeface="MinionPro-Regular"/>
              </a:rPr>
              <a:t>Микропроект</a:t>
            </a:r>
            <a:r>
              <a:rPr lang="ru-RU" dirty="0" smtClean="0">
                <a:latin typeface="MinionPro-Regular"/>
              </a:rPr>
              <a:t> </a:t>
            </a:r>
            <a:r>
              <a:rPr lang="ru-RU" dirty="0">
                <a:latin typeface="MinionPro-Regular"/>
              </a:rPr>
              <a:t>делается для себя и своих. Он может не </a:t>
            </a:r>
            <a:r>
              <a:rPr lang="ru-RU" dirty="0" smtClean="0">
                <a:latin typeface="MinionPro-Regular"/>
              </a:rPr>
              <a:t>требовать внешнего </a:t>
            </a:r>
            <a:r>
              <a:rPr lang="ru-RU" dirty="0">
                <a:latin typeface="MinionPro-Regular"/>
              </a:rPr>
              <a:t>финансирования, специального оборудования, </a:t>
            </a:r>
            <a:r>
              <a:rPr lang="ru-RU" dirty="0" smtClean="0">
                <a:latin typeface="MinionPro-Regular"/>
              </a:rPr>
              <a:t>может создаваться </a:t>
            </a:r>
            <a:r>
              <a:rPr lang="ru-RU" dirty="0">
                <a:latin typeface="MinionPro-Regular"/>
              </a:rPr>
              <a:t>из подручных средств (например, оформление </a:t>
            </a:r>
            <a:r>
              <a:rPr lang="ru-RU" dirty="0" smtClean="0">
                <a:latin typeface="MinionPro-Regular"/>
              </a:rPr>
              <a:t>витрин в </a:t>
            </a:r>
            <a:r>
              <a:rPr lang="ru-RU" dirty="0">
                <a:latin typeface="MinionPro-Regular"/>
              </a:rPr>
              <a:t>аптечной организации с позиции рационального </a:t>
            </a:r>
            <a:r>
              <a:rPr lang="ru-RU" dirty="0" err="1" smtClean="0">
                <a:latin typeface="MinionPro-Regular"/>
              </a:rPr>
              <a:t>мерчандайзинга</a:t>
            </a:r>
            <a:r>
              <a:rPr lang="ru-RU" dirty="0">
                <a:latin typeface="MinionPro-Regular"/>
              </a:rPr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7127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Руководителю проекта </a:t>
            </a:r>
            <a:r>
              <a:rPr lang="ru-RU" dirty="0"/>
              <a:t>необходимо постоянно вести </a:t>
            </a:r>
            <a:r>
              <a:rPr lang="ru-RU" dirty="0" smtClean="0"/>
              <a:t>мониторинг </a:t>
            </a:r>
            <a:r>
              <a:rPr lang="ru-RU" dirty="0"/>
              <a:t>функционирования и производительности работы </a:t>
            </a:r>
            <a:r>
              <a:rPr lang="ru-RU" dirty="0" smtClean="0"/>
              <a:t>команды проекта</a:t>
            </a:r>
            <a:r>
              <a:rPr lang="ru-RU" dirty="0"/>
              <a:t>, чтобы своевременно предупредить или устранить </a:t>
            </a:r>
            <a:r>
              <a:rPr lang="ru-RU" dirty="0" smtClean="0"/>
              <a:t>возможные </a:t>
            </a:r>
            <a:r>
              <a:rPr lang="ru-RU" dirty="0"/>
              <a:t>проблемы командной работы.</a:t>
            </a:r>
          </a:p>
          <a:p>
            <a:r>
              <a:rPr lang="ru-RU" dirty="0"/>
              <a:t>Личные качества руководителя проекта, стиль его </a:t>
            </a:r>
            <a:r>
              <a:rPr lang="ru-RU" dirty="0" smtClean="0"/>
              <a:t>руководства, квалификация </a:t>
            </a:r>
            <a:r>
              <a:rPr lang="ru-RU" dirty="0"/>
              <a:t>и опыт очень сильно влияют на эффективность </a:t>
            </a:r>
            <a:r>
              <a:rPr lang="ru-RU" dirty="0" smtClean="0"/>
              <a:t>работы </a:t>
            </a:r>
            <a:r>
              <a:rPr lang="ru-RU" dirty="0"/>
              <a:t>группы и в значительной степени определяют успех </a:t>
            </a:r>
            <a:r>
              <a:rPr lang="ru-RU" dirty="0" smtClean="0"/>
              <a:t>проекта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то же время его возможности сильно зависят от его </a:t>
            </a:r>
            <a:r>
              <a:rPr lang="ru-RU" dirty="0" smtClean="0"/>
              <a:t>позиции в </a:t>
            </a:r>
            <a:r>
              <a:rPr lang="ru-RU" dirty="0"/>
              <a:t>фармацевтической организации и в команде проекта. </a:t>
            </a:r>
            <a:endParaRPr lang="ru-RU" dirty="0" smtClean="0"/>
          </a:p>
          <a:p>
            <a:r>
              <a:rPr lang="ru-RU" dirty="0" smtClean="0"/>
              <a:t>Поэтому рекомендуется </a:t>
            </a:r>
            <a:r>
              <a:rPr lang="ru-RU" dirty="0"/>
              <a:t>права и ответственность руководителя </a:t>
            </a:r>
            <a:r>
              <a:rPr lang="ru-RU" dirty="0" smtClean="0"/>
              <a:t>зафиксировать </a:t>
            </a:r>
            <a:r>
              <a:rPr lang="ru-RU" dirty="0"/>
              <a:t>письменно, чтобы избежать споров по этому поводу.</a:t>
            </a:r>
          </a:p>
        </p:txBody>
      </p:sp>
    </p:spTree>
    <p:extLst>
      <p:ext uri="{BB962C8B-B14F-4D97-AF65-F5344CB8AC3E}">
        <p14:creationId xmlns:p14="http://schemas.microsoft.com/office/powerpoint/2010/main" val="6921728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Задачи</a:t>
            </a:r>
            <a:r>
              <a:rPr lang="ru-RU" dirty="0"/>
              <a:t> руководителя проекта весьма обширны:</a:t>
            </a:r>
          </a:p>
          <a:p>
            <a:r>
              <a:rPr lang="ru-RU" dirty="0"/>
              <a:t>– уточнение заданных целей в отношении требований по </a:t>
            </a:r>
            <a:r>
              <a:rPr lang="ru-RU" dirty="0" smtClean="0"/>
              <a:t>качеству</a:t>
            </a:r>
            <a:r>
              <a:rPr lang="ru-RU" dirty="0"/>
              <a:t>, срокам, издержкам, ресурсам и т. д.;</a:t>
            </a:r>
          </a:p>
          <a:p>
            <a:r>
              <a:rPr lang="ru-RU" dirty="0"/>
              <a:t>– фиксация согласованных целей в проектном задании и </a:t>
            </a:r>
            <a:r>
              <a:rPr lang="ru-RU" dirty="0" smtClean="0"/>
              <a:t>получение </a:t>
            </a:r>
            <a:r>
              <a:rPr lang="ru-RU" dirty="0"/>
              <a:t>утверждения со стороны заказчика;</a:t>
            </a:r>
          </a:p>
          <a:p>
            <a:r>
              <a:rPr lang="ru-RU" dirty="0"/>
              <a:t>– проверка реализуемости целей проекта;</a:t>
            </a:r>
          </a:p>
          <a:p>
            <a:r>
              <a:rPr lang="ru-RU" dirty="0"/>
              <a:t>– согласование организационной структуры проекта и порядка</a:t>
            </a:r>
          </a:p>
          <a:p>
            <a:r>
              <a:rPr lang="ru-RU" dirty="0"/>
              <a:t>его выполнения;</a:t>
            </a:r>
          </a:p>
          <a:p>
            <a:r>
              <a:rPr lang="ru-RU" dirty="0"/>
              <a:t>– организация системы планирования, управления и </a:t>
            </a:r>
            <a:r>
              <a:rPr lang="ru-RU" dirty="0" smtClean="0"/>
              <a:t>информации </a:t>
            </a:r>
            <a:r>
              <a:rPr lang="ru-RU" dirty="0"/>
              <a:t>в соответствии с видом и масштабом проекта;</a:t>
            </a:r>
          </a:p>
          <a:p>
            <a:r>
              <a:rPr lang="ru-RU" dirty="0"/>
              <a:t>– планирование проекта;</a:t>
            </a:r>
          </a:p>
          <a:p>
            <a:r>
              <a:rPr lang="ru-RU" dirty="0"/>
              <a:t>– контроль и управление проектом;</a:t>
            </a:r>
          </a:p>
        </p:txBody>
      </p:sp>
    </p:spTree>
    <p:extLst>
      <p:ext uri="{BB962C8B-B14F-4D97-AF65-F5344CB8AC3E}">
        <p14:creationId xmlns:p14="http://schemas.microsoft.com/office/powerpoint/2010/main" val="34457814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126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410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06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4847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7762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705791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8049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27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− </a:t>
            </a:r>
            <a:r>
              <a:rPr lang="ru-RU" b="1" dirty="0"/>
              <a:t>малые проекты </a:t>
            </a:r>
            <a:r>
              <a:rPr lang="ru-RU" dirty="0"/>
              <a:t>невелики по масштабу, просты и </a:t>
            </a:r>
            <a:r>
              <a:rPr lang="ru-RU" dirty="0" smtClean="0"/>
              <a:t>ограничены </a:t>
            </a:r>
            <a:r>
              <a:rPr lang="ru-RU" dirty="0"/>
              <a:t>объемами. Типичный пример малого проекта — </a:t>
            </a:r>
            <a:r>
              <a:rPr lang="ru-RU" dirty="0" smtClean="0"/>
              <a:t>модернизация действующей </a:t>
            </a:r>
            <a:r>
              <a:rPr lang="ru-RU" dirty="0"/>
              <a:t>производственной линии фармацевтического </a:t>
            </a:r>
            <a:r>
              <a:rPr lang="ru-RU" dirty="0" smtClean="0"/>
              <a:t>предприятия</a:t>
            </a:r>
            <a:r>
              <a:rPr lang="ru-RU" dirty="0"/>
              <a:t>. Специфика малых проектов состоит в том, что они </a:t>
            </a:r>
            <a:r>
              <a:rPr lang="ru-RU" dirty="0" smtClean="0"/>
              <a:t>допускают </a:t>
            </a:r>
            <a:r>
              <a:rPr lang="ru-RU" dirty="0"/>
              <a:t>некоторое упрощение в процедуре проектирования и </a:t>
            </a:r>
            <a:r>
              <a:rPr lang="ru-RU" dirty="0" smtClean="0"/>
              <a:t>реализации </a:t>
            </a:r>
            <a:r>
              <a:rPr lang="ru-RU" dirty="0"/>
              <a:t>(простой график, руководитель — одно лицо, </a:t>
            </a:r>
            <a:r>
              <a:rPr lang="ru-RU" dirty="0" smtClean="0"/>
              <a:t>необязательно создание </a:t>
            </a:r>
            <a:r>
              <a:rPr lang="ru-RU" dirty="0"/>
              <a:t>команды проекта и т. д.);</a:t>
            </a:r>
          </a:p>
        </p:txBody>
      </p:sp>
    </p:spTree>
    <p:extLst>
      <p:ext uri="{BB962C8B-B14F-4D97-AF65-F5344CB8AC3E}">
        <p14:creationId xmlns:p14="http://schemas.microsoft.com/office/powerpoint/2010/main" val="1393146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536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20688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>
                <a:latin typeface="MinionPro-Regular"/>
              </a:rPr>
              <a:t>− </a:t>
            </a:r>
            <a:r>
              <a:rPr lang="ru-RU" b="1" dirty="0">
                <a:latin typeface="MinionPro-Regular"/>
              </a:rPr>
              <a:t>средние проекты</a:t>
            </a:r>
            <a:r>
              <a:rPr lang="ru-RU" dirty="0">
                <a:latin typeface="MinionPro-Regular"/>
              </a:rPr>
              <a:t> наиболее распространены в практике. </a:t>
            </a:r>
            <a:r>
              <a:rPr lang="ru-RU" dirty="0" smtClean="0">
                <a:latin typeface="MinionPro-Regular"/>
              </a:rPr>
              <a:t>Они имеют </a:t>
            </a:r>
            <a:r>
              <a:rPr lang="ru-RU" dirty="0">
                <a:latin typeface="MinionPro-Regular"/>
              </a:rPr>
              <a:t>сравнительно небольшую </a:t>
            </a:r>
            <a:r>
              <a:rPr lang="ru-RU" dirty="0" smtClean="0">
                <a:latin typeface="MinionPro-Regular"/>
              </a:rPr>
              <a:t>длительность — </a:t>
            </a:r>
            <a:r>
              <a:rPr lang="ru-RU" dirty="0">
                <a:latin typeface="MinionPro-Regular"/>
              </a:rPr>
              <a:t>2–5 лет, </a:t>
            </a:r>
            <a:r>
              <a:rPr lang="ru-RU" dirty="0" smtClean="0">
                <a:latin typeface="MinionPro-Regular"/>
              </a:rPr>
              <a:t>требуют более </a:t>
            </a:r>
            <a:r>
              <a:rPr lang="ru-RU" dirty="0">
                <a:latin typeface="MinionPro-Regular"/>
              </a:rPr>
              <a:t>тщательной проработки всех подсистем проекта и предполагают более значительные затраты (примером может быть </a:t>
            </a:r>
            <a:r>
              <a:rPr lang="ru-RU" dirty="0" smtClean="0">
                <a:latin typeface="MinionPro-Regular"/>
              </a:rPr>
              <a:t>выпуск нового продукта;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/>
              <a:t>− </a:t>
            </a:r>
            <a:r>
              <a:rPr lang="ru-RU" b="1" dirty="0"/>
              <a:t>крупные проекты </a:t>
            </a:r>
            <a:r>
              <a:rPr lang="ru-RU" dirty="0"/>
              <a:t>— это целевые программы, </a:t>
            </a:r>
            <a:r>
              <a:rPr lang="ru-RU" dirty="0" smtClean="0"/>
              <a:t>содержащие множество </a:t>
            </a:r>
            <a:r>
              <a:rPr lang="ru-RU" dirty="0"/>
              <a:t>взаимосвязанных проектов, объединенных общей </a:t>
            </a:r>
            <a:r>
              <a:rPr lang="ru-RU" dirty="0" smtClean="0"/>
              <a:t>целью</a:t>
            </a:r>
            <a:r>
              <a:rPr lang="ru-RU" dirty="0"/>
              <a:t>, выделенными ресурсами, отпущенным временем (</a:t>
            </a:r>
            <a:r>
              <a:rPr lang="ru-RU" dirty="0" smtClean="0"/>
              <a:t>разработка и </a:t>
            </a:r>
            <a:r>
              <a:rPr lang="ru-RU" dirty="0"/>
              <a:t>внедрение законопроекта в сфере лекарственного </a:t>
            </a:r>
            <a:r>
              <a:rPr lang="ru-RU" dirty="0" smtClean="0"/>
              <a:t>обеспечения на </a:t>
            </a:r>
            <a:r>
              <a:rPr lang="ru-RU" dirty="0"/>
              <a:t>федеральном уровне);</a:t>
            </a:r>
          </a:p>
        </p:txBody>
      </p:sp>
    </p:spTree>
    <p:extLst>
      <p:ext uri="{BB962C8B-B14F-4D97-AF65-F5344CB8AC3E}">
        <p14:creationId xmlns:p14="http://schemas.microsoft.com/office/powerpoint/2010/main" val="183614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MinionPro-Regular"/>
              </a:rPr>
              <a:t>2) </a:t>
            </a:r>
            <a:r>
              <a:rPr lang="ru-RU" b="1" i="1" dirty="0">
                <a:latin typeface="TimesNewRomanPS-BoldItalicMT"/>
              </a:rPr>
              <a:t>по затрагиваемому уровню управления — </a:t>
            </a:r>
            <a:r>
              <a:rPr lang="ru-RU" i="1" dirty="0" err="1" smtClean="0">
                <a:latin typeface="TimesNewRomanPS-ItalicMT"/>
              </a:rPr>
              <a:t>монопроекты</a:t>
            </a:r>
            <a:r>
              <a:rPr lang="ru-RU" i="1" dirty="0" smtClean="0">
                <a:latin typeface="TimesNewRomanPS-ItalicMT"/>
              </a:rPr>
              <a:t> </a:t>
            </a:r>
            <a:r>
              <a:rPr lang="ru-RU" dirty="0" smtClean="0">
                <a:latin typeface="MinionPro-Regular"/>
              </a:rPr>
              <a:t>(решение </a:t>
            </a:r>
            <a:r>
              <a:rPr lang="ru-RU" dirty="0">
                <a:latin typeface="MinionPro-Regular"/>
              </a:rPr>
              <a:t>одной задачи</a:t>
            </a:r>
            <a:r>
              <a:rPr lang="ru-RU" dirty="0" smtClean="0">
                <a:latin typeface="MinionPro-Regular"/>
              </a:rPr>
              <a:t>);</a:t>
            </a:r>
          </a:p>
          <a:p>
            <a:r>
              <a:rPr lang="ru-RU" dirty="0" smtClean="0">
                <a:latin typeface="MinionPro-Regular"/>
              </a:rPr>
              <a:t>  - </a:t>
            </a:r>
            <a:r>
              <a:rPr lang="ru-RU" i="1" dirty="0" err="1" smtClean="0">
                <a:latin typeface="TimesNewRomanPS-ItalicMT"/>
              </a:rPr>
              <a:t>мультипроекты</a:t>
            </a:r>
            <a:r>
              <a:rPr lang="ru-RU" i="1" dirty="0" smtClean="0">
                <a:latin typeface="TimesNewRomanPS-ItalicMT"/>
              </a:rPr>
              <a:t> </a:t>
            </a:r>
            <a:r>
              <a:rPr lang="ru-RU" dirty="0">
                <a:latin typeface="MinionPro-Regular"/>
              </a:rPr>
              <a:t>(комплексные </a:t>
            </a:r>
            <a:r>
              <a:rPr lang="ru-RU" dirty="0" smtClean="0">
                <a:latin typeface="MinionPro-Regular"/>
              </a:rPr>
              <a:t>проекты, состоящие </a:t>
            </a:r>
            <a:r>
              <a:rPr lang="ru-RU" dirty="0">
                <a:latin typeface="MinionPro-Regular"/>
              </a:rPr>
              <a:t>из одновременно выполняемых и взаимосвязанных </a:t>
            </a:r>
            <a:r>
              <a:rPr lang="ru-RU" dirty="0" err="1" smtClean="0">
                <a:latin typeface="MinionPro-Regular"/>
              </a:rPr>
              <a:t>монопроектов</a:t>
            </a:r>
            <a:r>
              <a:rPr lang="ru-RU" dirty="0">
                <a:latin typeface="MinionPro-Regular"/>
              </a:rPr>
              <a:t>: экономических, социальных, технических и др., </a:t>
            </a:r>
            <a:r>
              <a:rPr lang="ru-RU" dirty="0" smtClean="0">
                <a:latin typeface="MinionPro-Regular"/>
              </a:rPr>
              <a:t>служащих </a:t>
            </a:r>
            <a:r>
              <a:rPr lang="ru-RU" dirty="0">
                <a:latin typeface="MinionPro-Regular"/>
              </a:rPr>
              <a:t>для достижения общих целей высшего уровня системы);</a:t>
            </a:r>
          </a:p>
          <a:p>
            <a:r>
              <a:rPr lang="ru-RU" i="1" dirty="0" err="1">
                <a:latin typeface="MinionPro-Regular"/>
              </a:rPr>
              <a:t>мегапроекты</a:t>
            </a:r>
            <a:r>
              <a:rPr lang="ru-RU" dirty="0">
                <a:latin typeface="MinionPro-Regular"/>
              </a:rPr>
              <a:t> (на высшем уровне управления отраслевой </a:t>
            </a:r>
            <a:r>
              <a:rPr lang="ru-RU" dirty="0" smtClean="0">
                <a:latin typeface="MinionPro-Regular"/>
              </a:rPr>
              <a:t>экономикой </a:t>
            </a:r>
            <a:r>
              <a:rPr lang="ru-RU" dirty="0">
                <a:latin typeface="MinionPro-Regular"/>
              </a:rPr>
              <a:t>страны, включают мульти- и </a:t>
            </a:r>
            <a:r>
              <a:rPr lang="ru-RU" dirty="0" err="1">
                <a:latin typeface="MinionPro-Regular"/>
              </a:rPr>
              <a:t>монопроекты</a:t>
            </a:r>
            <a:r>
              <a:rPr lang="ru-RU" dirty="0">
                <a:latin typeface="MinionPro-Regular"/>
              </a:rPr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36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3) по срокам реализации — краткосрочный, средний и </a:t>
            </a:r>
            <a:r>
              <a:rPr lang="ru-RU" dirty="0" smtClean="0"/>
              <a:t>долгосрочный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Краткосрочные </a:t>
            </a:r>
            <a:r>
              <a:rPr lang="ru-RU" dirty="0"/>
              <a:t>проекты требуют для своей </a:t>
            </a:r>
            <a:r>
              <a:rPr lang="ru-RU" dirty="0" smtClean="0"/>
              <a:t>реализации примерно </a:t>
            </a:r>
            <a:r>
              <a:rPr lang="ru-RU" dirty="0"/>
              <a:t>год, максимум два, краткосрочные проекты обычно </a:t>
            </a:r>
            <a:r>
              <a:rPr lang="ru-RU" dirty="0" smtClean="0"/>
              <a:t>реализуются </a:t>
            </a:r>
            <a:r>
              <a:rPr lang="ru-RU" dirty="0"/>
              <a:t>на предприятиях по производству новинок </a:t>
            </a:r>
            <a:r>
              <a:rPr lang="ru-RU" dirty="0" smtClean="0"/>
              <a:t>различного рода</a:t>
            </a:r>
            <a:r>
              <a:rPr lang="ru-RU" dirty="0"/>
              <a:t>, опытных установках, восстановительных работах. </a:t>
            </a:r>
            <a:r>
              <a:rPr lang="ru-RU" dirty="0" smtClean="0"/>
              <a:t>Коммерческие </a:t>
            </a:r>
            <a:r>
              <a:rPr lang="ru-RU" dirty="0"/>
              <a:t>проекты часто реализуются как краткосрочные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Среднесрочные </a:t>
            </a:r>
            <a:r>
              <a:rPr lang="ru-RU" dirty="0"/>
              <a:t>проекты осуществляются за 3–5 лет. </a:t>
            </a:r>
            <a:endParaRPr lang="ru-RU" dirty="0" smtClean="0"/>
          </a:p>
          <a:p>
            <a:r>
              <a:rPr lang="ru-RU" dirty="0" smtClean="0"/>
              <a:t>Длительность осуществления </a:t>
            </a:r>
            <a:r>
              <a:rPr lang="ru-RU" dirty="0"/>
              <a:t>долгосрочных проектов 10–15 лет;</a:t>
            </a:r>
          </a:p>
        </p:txBody>
      </p:sp>
    </p:spTree>
    <p:extLst>
      <p:ext uri="{BB962C8B-B14F-4D97-AF65-F5344CB8AC3E}">
        <p14:creationId xmlns:p14="http://schemas.microsoft.com/office/powerpoint/2010/main" val="2838690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Shablon_2020-10-15</Template>
  <TotalTime>129</TotalTime>
  <Words>2304</Words>
  <Application>Microsoft Office PowerPoint</Application>
  <PresentationFormat>Экран (4:3)</PresentationFormat>
  <Paragraphs>110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Тема Office</vt:lpstr>
      <vt:lpstr>Классификация проектов Окружающая среда проекта. Внутренняя среда проекта. Участники проекта   Лекция 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1.4. Окружающая среда проекта. Внутренняя среда проекта. Участники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проектов  Лекция 2 </dc:title>
  <dc:creator>user</dc:creator>
  <cp:lastModifiedBy>user</cp:lastModifiedBy>
  <cp:revision>48</cp:revision>
  <dcterms:created xsi:type="dcterms:W3CDTF">2023-09-14T17:12:55Z</dcterms:created>
  <dcterms:modified xsi:type="dcterms:W3CDTF">2023-09-15T05:46:39Z</dcterms:modified>
</cp:coreProperties>
</file>