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79" r:id="rId6"/>
    <p:sldId id="260" r:id="rId7"/>
    <p:sldId id="261" r:id="rId8"/>
    <p:sldId id="280" r:id="rId9"/>
    <p:sldId id="262" r:id="rId10"/>
    <p:sldId id="281" r:id="rId11"/>
    <p:sldId id="282" r:id="rId12"/>
    <p:sldId id="283" r:id="rId13"/>
    <p:sldId id="284" r:id="rId14"/>
    <p:sldId id="285" r:id="rId15"/>
    <p:sldId id="289" r:id="rId16"/>
    <p:sldId id="263" r:id="rId17"/>
    <p:sldId id="28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9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44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62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3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45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5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2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77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40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8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5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00" y="365036"/>
            <a:ext cx="117475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Ромашки аптечной цветки </a:t>
            </a:r>
            <a:r>
              <a:rPr lang="ru-RU" sz="3600" b="1" dirty="0" smtClean="0">
                <a:latin typeface="Times New Roman" panose="02020603050405020304" pitchFamily="18" charset="0"/>
              </a:rPr>
              <a:t>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Chamomillae</a:t>
            </a:r>
            <a:r>
              <a:rPr 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recutitae</a:t>
            </a:r>
            <a:r>
              <a:rPr 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flores</a:t>
            </a:r>
            <a:endParaRPr lang="ru-RU" sz="3600" dirty="0"/>
          </a:p>
          <a:p>
            <a:pPr algn="just"/>
            <a:r>
              <a:rPr lang="en-US" sz="4000" dirty="0" err="1" smtClean="0">
                <a:latin typeface="Times New Roman" panose="02020603050405020304" pitchFamily="18" charset="0"/>
              </a:rPr>
              <a:t>Ромашка</a:t>
            </a:r>
            <a:r>
              <a:rPr lang="ru-RU" sz="4000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</a:rPr>
              <a:t>аптечная</a:t>
            </a:r>
            <a:r>
              <a:rPr lang="ru-RU" sz="4000" dirty="0" smtClean="0">
                <a:latin typeface="Times New Roman" panose="02020603050405020304" pitchFamily="18" charset="0"/>
              </a:rPr>
              <a:t>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Chamomilla</a:t>
            </a:r>
            <a:r>
              <a:rPr lang="ru-RU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recutita</a:t>
            </a:r>
            <a:r>
              <a:rPr lang="ru-RU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</a:rPr>
              <a:t>(L</a:t>
            </a:r>
            <a:r>
              <a:rPr lang="en-US" sz="4000" dirty="0">
                <a:latin typeface="Times New Roman" panose="02020603050405020304" pitchFamily="18" charset="0"/>
              </a:rPr>
              <a:t>.) </a:t>
            </a:r>
            <a:r>
              <a:rPr lang="en-US" sz="4000" dirty="0" err="1">
                <a:latin typeface="Times New Roman" panose="02020603050405020304" pitchFamily="18" charset="0"/>
              </a:rPr>
              <a:t>Rauschert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Астровые        </a:t>
            </a:r>
            <a:r>
              <a:rPr lang="en-US" sz="4000" i="1" dirty="0" err="1">
                <a:latin typeface="Times New Roman" panose="02020603050405020304" pitchFamily="18" charset="0"/>
              </a:rPr>
              <a:t>Asteraceae</a:t>
            </a:r>
            <a:endParaRPr lang="ru-RU" sz="4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368550"/>
            <a:ext cx="5816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11" y="525237"/>
            <a:ext cx="6330890" cy="61464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" y="525237"/>
            <a:ext cx="5789998" cy="61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68" y="0"/>
            <a:ext cx="7799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30199"/>
            <a:ext cx="4326466" cy="6500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7" y="330199"/>
            <a:ext cx="5226690" cy="65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elixir.farm/wa-data/public/shop/products/87/74/27487/images/16836/item_3499_big.jpg.750x0.jpg"/>
          <p:cNvPicPr>
            <a:picLocks noChangeAspect="1" noChangeArrowheads="1"/>
          </p:cNvPicPr>
          <p:nvPr/>
        </p:nvPicPr>
        <p:blipFill>
          <a:blip r:embed="rId2"/>
          <a:srcRect t="28682" b="29579"/>
          <a:stretch>
            <a:fillRect/>
          </a:stretch>
        </p:blipFill>
        <p:spPr bwMode="auto">
          <a:xfrm>
            <a:off x="2764553" y="0"/>
            <a:ext cx="7077947" cy="295427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4" y="2902395"/>
            <a:ext cx="3955605" cy="39556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50" y="2902394"/>
            <a:ext cx="6328970" cy="39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176"/>
            <a:ext cx="3303668" cy="3901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183" y="1405177"/>
            <a:ext cx="4607423" cy="3901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68" y="1405177"/>
            <a:ext cx="4254626" cy="39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1" cy="6858000"/>
          </a:xfrm>
          <a:prstGeom prst="rect">
            <a:avLst/>
          </a:prstGeom>
        </p:spPr>
      </p:pic>
      <p:pic>
        <p:nvPicPr>
          <p:cNvPr id="1026" name="Picture 2" descr="I:\ЛЕКАРСТВЕННЫЕ РАСТЕНИЯ\Фитопрепараты\Демидовски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80" y="-38099"/>
            <a:ext cx="7416204" cy="67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243" y="330198"/>
            <a:ext cx="5288757" cy="61171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330198"/>
            <a:ext cx="5288757" cy="6117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6" y="113149"/>
            <a:ext cx="3001964" cy="659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84" y="982039"/>
            <a:ext cx="6998683" cy="5249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75" y="982039"/>
            <a:ext cx="7953048" cy="52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2600" y="3845499"/>
            <a:ext cx="1135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хамазулен</a:t>
            </a:r>
            <a:r>
              <a:rPr lang="ru-RU" sz="2800" dirty="0" smtClean="0"/>
              <a:t>                         </a:t>
            </a:r>
            <a:r>
              <a:rPr lang="ru-RU" sz="2800" dirty="0" err="1" smtClean="0"/>
              <a:t>матрицин</a:t>
            </a:r>
            <a:r>
              <a:rPr lang="ru-RU" sz="2800" dirty="0" smtClean="0"/>
              <a:t>                                     (-)-α-</a:t>
            </a:r>
            <a:r>
              <a:rPr lang="ru-RU" sz="2800" dirty="0" err="1" smtClean="0"/>
              <a:t>бисаболол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2864380" y="2304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7073900" y="2285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14" y="1111162"/>
            <a:ext cx="6403166" cy="2764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403" y="1330742"/>
            <a:ext cx="2416802" cy="22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37" y="745067"/>
            <a:ext cx="10727509" cy="45550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4817" y="5490314"/>
            <a:ext cx="7405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 err="1" smtClean="0"/>
              <a:t>космосиин</a:t>
            </a:r>
            <a:r>
              <a:rPr lang="ru-RU" sz="2800" dirty="0" smtClean="0"/>
              <a:t>                                 </a:t>
            </a:r>
            <a:r>
              <a:rPr lang="ru-RU" sz="2800" dirty="0" err="1" smtClean="0"/>
              <a:t>цинарозид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6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11733"/>
            <a:ext cx="119718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Цветки </a:t>
            </a:r>
            <a:r>
              <a:rPr lang="ru-RU" sz="3200" dirty="0">
                <a:latin typeface="Times New Roman" panose="02020603050405020304" pitchFamily="18" charset="0"/>
              </a:rPr>
              <a:t>ромашки аптечной включены в ГФ </a:t>
            </a:r>
            <a:r>
              <a:rPr lang="en-US" sz="3200" smtClean="0">
                <a:latin typeface="Times New Roman" panose="02020603050405020304" pitchFamily="18" charset="0"/>
              </a:rPr>
              <a:t>XIV</a:t>
            </a:r>
            <a:r>
              <a:rPr lang="ru-RU" sz="3200" smtClean="0">
                <a:latin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</a:rPr>
              <a:t>– </a:t>
            </a:r>
            <a:r>
              <a:rPr lang="ru-RU" sz="3200" dirty="0">
                <a:latin typeface="Times New Roman" panose="02020603050405020304" pitchFamily="18" charset="0"/>
              </a:rPr>
              <a:t>ФС.2.5.0037.15</a:t>
            </a:r>
            <a:r>
              <a:rPr lang="ru-RU" sz="3200" dirty="0" smtClean="0">
                <a:latin typeface="Times New Roman" panose="02020603050405020304" pitchFamily="18" charset="0"/>
              </a:rPr>
              <a:t>. Цветки </a:t>
            </a:r>
            <a:r>
              <a:rPr lang="ru-RU" sz="3200" dirty="0">
                <a:latin typeface="Times New Roman" panose="02020603050405020304" pitchFamily="18" charset="0"/>
              </a:rPr>
              <a:t>ромашки аптечной предназначенные для производства лекарственных растительных препаратов (пачки, фильтр-пакеты) стандартизуются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>
                <a:latin typeface="Times New Roman" panose="02020603050405020304" pitchFamily="18" charset="0"/>
              </a:rPr>
              <a:t>(не </a:t>
            </a:r>
            <a:r>
              <a:rPr lang="ru-RU" sz="3200" dirty="0" smtClean="0">
                <a:latin typeface="Times New Roman" panose="02020603050405020304" pitchFamily="18" charset="0"/>
              </a:rPr>
              <a:t>менее 0,3</a:t>
            </a:r>
            <a:r>
              <a:rPr lang="ru-RU" sz="3200" dirty="0">
                <a:latin typeface="Times New Roman" panose="02020603050405020304" pitchFamily="18" charset="0"/>
              </a:rPr>
              <a:t>%),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суммы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флавоноидов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</a:rPr>
              <a:t>в пересчете на рутин (не менее 1,2</a:t>
            </a:r>
            <a:r>
              <a:rPr lang="ru-RU" sz="3200" dirty="0" smtClean="0">
                <a:latin typeface="Times New Roman" panose="02020603050405020304" pitchFamily="18" charset="0"/>
              </a:rPr>
              <a:t>%), определяемой </a:t>
            </a:r>
            <a:r>
              <a:rPr lang="ru-RU" sz="3200" dirty="0">
                <a:latin typeface="Times New Roman" panose="02020603050405020304" pitchFamily="18" charset="0"/>
              </a:rPr>
              <a:t>методом дифференциальной </a:t>
            </a:r>
            <a:r>
              <a:rPr lang="ru-RU" sz="3200" dirty="0" err="1">
                <a:latin typeface="Times New Roman" panose="02020603050405020304" pitchFamily="18" charset="0"/>
              </a:rPr>
              <a:t>спектрофотометрии</a:t>
            </a:r>
            <a:r>
              <a:rPr lang="ru-RU" sz="3200" dirty="0">
                <a:latin typeface="Times New Roman" panose="02020603050405020304" pitchFamily="18" charset="0"/>
              </a:rPr>
              <a:t> после реакции с </a:t>
            </a:r>
            <a:r>
              <a:rPr lang="ru-RU" sz="3200" dirty="0" smtClean="0">
                <a:latin typeface="Times New Roman" panose="02020603050405020304" pitchFamily="18" charset="0"/>
              </a:rPr>
              <a:t>AlCl</a:t>
            </a:r>
            <a:r>
              <a:rPr lang="ru-RU" sz="3200" baseline="-25000" dirty="0" smtClean="0">
                <a:latin typeface="Times New Roman" panose="02020603050405020304" pitchFamily="18" charset="0"/>
              </a:rPr>
              <a:t>3 </a:t>
            </a:r>
            <a:r>
              <a:rPr lang="ru-RU" sz="3200" dirty="0" smtClean="0">
                <a:latin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экстрактивных веществ, извлекаемых водой </a:t>
            </a:r>
            <a:r>
              <a:rPr lang="ru-RU" sz="3200" dirty="0">
                <a:latin typeface="Times New Roman" panose="02020603050405020304" pitchFamily="18" charset="0"/>
              </a:rPr>
              <a:t>(не менее 18%). Сырье, предназначенное для получения заводских препаратов со значительным содержанием эфирного масла, стандартизуется только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</a:t>
            </a:r>
            <a:r>
              <a:rPr lang="ru-RU" sz="3200" dirty="0">
                <a:latin typeface="Times New Roman" panose="02020603050405020304" pitchFamily="18" charset="0"/>
              </a:rPr>
              <a:t>. 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06066" y="246020"/>
            <a:ext cx="6869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ромашки аптечной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rumeds.ru/uploads/tabletki/images/romashki_tsvetki_tsv_50_g_lek_s_rossija.png"/>
          <p:cNvPicPr>
            <a:picLocks noChangeAspect="1" noChangeArrowheads="1"/>
          </p:cNvPicPr>
          <p:nvPr/>
        </p:nvPicPr>
        <p:blipFill>
          <a:blip r:embed="rId2"/>
          <a:srcRect t="2654"/>
          <a:stretch>
            <a:fillRect/>
          </a:stretch>
        </p:blipFill>
        <p:spPr bwMode="auto">
          <a:xfrm>
            <a:off x="0" y="1139483"/>
            <a:ext cx="4705915" cy="5514535"/>
          </a:xfrm>
          <a:prstGeom prst="rect">
            <a:avLst/>
          </a:prstGeom>
          <a:noFill/>
        </p:spPr>
      </p:pic>
      <p:pic>
        <p:nvPicPr>
          <p:cNvPr id="9" name="Picture 4" descr="http://lapteka.ru/wp-content/uploads/2016/03/original_romashki_tsvetki_filtrpaketiki_15_g_20_sht_www_piluli_ru_eapt61611.jpg"/>
          <p:cNvPicPr>
            <a:picLocks noChangeAspect="1" noChangeArrowheads="1"/>
          </p:cNvPicPr>
          <p:nvPr/>
        </p:nvPicPr>
        <p:blipFill>
          <a:blip r:embed="rId3"/>
          <a:srcRect l="16188" t="783" r="8616"/>
          <a:stretch>
            <a:fillRect/>
          </a:stretch>
        </p:blipFill>
        <p:spPr bwMode="auto">
          <a:xfrm>
            <a:off x="4225770" y="1125416"/>
            <a:ext cx="4190097" cy="5528602"/>
          </a:xfrm>
          <a:prstGeom prst="rect">
            <a:avLst/>
          </a:prstGeom>
          <a:noFill/>
        </p:spPr>
      </p:pic>
      <p:pic>
        <p:nvPicPr>
          <p:cNvPr id="10" name="Picture 2" descr="http://lapteka.ru/wp-content/uploads/2016/03/original_grudnoj_sbor_N4_pachka_50_g_www_piluli_ru_eapt205168.jpg"/>
          <p:cNvPicPr>
            <a:picLocks noChangeAspect="1" noChangeArrowheads="1"/>
          </p:cNvPicPr>
          <p:nvPr/>
        </p:nvPicPr>
        <p:blipFill>
          <a:blip r:embed="rId4"/>
          <a:srcRect l="18462" t="2215" r="17538" b="4000"/>
          <a:stretch>
            <a:fillRect/>
          </a:stretch>
        </p:blipFill>
        <p:spPr bwMode="auto">
          <a:xfrm>
            <a:off x="8415867" y="1139483"/>
            <a:ext cx="3776133" cy="5533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339" y="287337"/>
            <a:ext cx="6192964" cy="6181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70" y="287337"/>
            <a:ext cx="4121151" cy="6181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287336"/>
            <a:ext cx="41243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139"/>
            <a:ext cx="4073791" cy="61059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91" y="609598"/>
            <a:ext cx="4070349" cy="6105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08" y="607363"/>
            <a:ext cx="4361392" cy="610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ozon-st.cdn.ngenix.net/multimedia/audio_cd_covers/1017391984.jpg"/>
          <p:cNvPicPr>
            <a:picLocks noChangeAspect="1" noChangeArrowheads="1"/>
          </p:cNvPicPr>
          <p:nvPr/>
        </p:nvPicPr>
        <p:blipFill>
          <a:blip r:embed="rId2"/>
          <a:srcRect b="4240"/>
          <a:stretch>
            <a:fillRect/>
          </a:stretch>
        </p:blipFill>
        <p:spPr bwMode="auto">
          <a:xfrm>
            <a:off x="181421" y="574199"/>
            <a:ext cx="4047067" cy="574714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88" y="571499"/>
            <a:ext cx="3833229" cy="57498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717" y="571500"/>
            <a:ext cx="3837070" cy="57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117</Words>
  <Application>Microsoft Office PowerPoint</Application>
  <PresentationFormat>Произвольный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110</cp:revision>
  <dcterms:created xsi:type="dcterms:W3CDTF">2017-09-02T10:15:39Z</dcterms:created>
  <dcterms:modified xsi:type="dcterms:W3CDTF">2021-09-11T10:56:27Z</dcterms:modified>
</cp:coreProperties>
</file>